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319" r:id="rId3"/>
    <p:sldId id="310" r:id="rId4"/>
    <p:sldId id="311" r:id="rId5"/>
    <p:sldId id="312" r:id="rId6"/>
    <p:sldId id="313" r:id="rId7"/>
    <p:sldId id="314" r:id="rId8"/>
    <p:sldId id="317" r:id="rId9"/>
    <p:sldId id="259" r:id="rId10"/>
    <p:sldId id="289" r:id="rId11"/>
    <p:sldId id="301" r:id="rId12"/>
    <p:sldId id="297" r:id="rId13"/>
    <p:sldId id="306" r:id="rId14"/>
    <p:sldId id="286" r:id="rId15"/>
    <p:sldId id="268" r:id="rId16"/>
    <p:sldId id="262" r:id="rId17"/>
    <p:sldId id="320" r:id="rId18"/>
    <p:sldId id="272" r:id="rId19"/>
    <p:sldId id="281" r:id="rId20"/>
    <p:sldId id="282" r:id="rId21"/>
    <p:sldId id="284" r:id="rId22"/>
    <p:sldId id="305" r:id="rId23"/>
    <p:sldId id="285" r:id="rId24"/>
    <p:sldId id="308" r:id="rId25"/>
    <p:sldId id="321" r:id="rId26"/>
    <p:sldId id="275" r:id="rId27"/>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9AD"/>
    <a:srgbClr val="0083E6"/>
    <a:srgbClr val="FAE460"/>
    <a:srgbClr val="FBE879"/>
    <a:srgbClr val="FFFF85"/>
    <a:srgbClr val="BD196F"/>
    <a:srgbClr val="FDF4BF"/>
    <a:srgbClr val="FAE14C"/>
    <a:srgbClr val="FCC94A"/>
    <a:srgbClr val="FACD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35" autoAdjust="0"/>
    <p:restoredTop sz="90747" autoAdjust="0"/>
  </p:normalViewPr>
  <p:slideViewPr>
    <p:cSldViewPr>
      <p:cViewPr varScale="1">
        <p:scale>
          <a:sx n="59" d="100"/>
          <a:sy n="59" d="100"/>
        </p:scale>
        <p:origin x="870" y="78"/>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12/15/2024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2008988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442036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12/15/2024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7.jpeg"/><Relationship Id="rId12" Type="http://schemas.openxmlformats.org/officeDocument/2006/relationships/image" Target="../media/image9.jpe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slide" Target="slide9.xml"/><Relationship Id="rId5" Type="http://schemas.openxmlformats.org/officeDocument/2006/relationships/image" Target="../media/image6.jpe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H"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175920" y="6064934"/>
            <a:ext cx="7858786"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b="1" dirty="0" err="1">
                <a:ln w="0"/>
                <a:solidFill>
                  <a:srgbClr val="FF0000"/>
                </a:solidFill>
                <a:latin typeface="HP001 5 hàng" panose="020B0603050302020204" pitchFamily="34" charset="0"/>
              </a:rPr>
              <a:t>Giáo</a:t>
            </a:r>
            <a:r>
              <a:rPr lang="en-US" sz="3600" b="1" dirty="0">
                <a:ln w="0"/>
                <a:solidFill>
                  <a:srgbClr val="FF0000"/>
                </a:solidFill>
                <a:latin typeface="HP001 5 hàng" panose="020B0603050302020204" pitchFamily="34" charset="0"/>
              </a:rPr>
              <a:t> </a:t>
            </a:r>
            <a:r>
              <a:rPr lang="en-US" sz="3600" b="1" dirty="0" err="1">
                <a:ln w="0"/>
                <a:solidFill>
                  <a:srgbClr val="FF0000"/>
                </a:solidFill>
                <a:latin typeface="HP001 5 hàng" panose="020B0603050302020204" pitchFamily="34" charset="0"/>
              </a:rPr>
              <a:t>viên</a:t>
            </a:r>
            <a:r>
              <a:rPr lang="en-US" sz="3600" b="1" dirty="0">
                <a:ln w="0"/>
                <a:solidFill>
                  <a:srgbClr val="FF0000"/>
                </a:solidFill>
                <a:latin typeface="HP001 5 hàng" panose="020B0603050302020204" pitchFamily="34" charset="0"/>
              </a:rPr>
              <a:t>: Vũ </a:t>
            </a:r>
            <a:r>
              <a:rPr lang="en-US" sz="3600" b="1" dirty="0" err="1">
                <a:ln w="0"/>
                <a:solidFill>
                  <a:srgbClr val="FF0000"/>
                </a:solidFill>
                <a:latin typeface="HP001 5 hàng" panose="020B0603050302020204" pitchFamily="34" charset="0"/>
              </a:rPr>
              <a:t>Thị</a:t>
            </a:r>
            <a:r>
              <a:rPr lang="en-US" sz="3600" b="1" dirty="0">
                <a:ln w="0"/>
                <a:solidFill>
                  <a:srgbClr val="FF0000"/>
                </a:solidFill>
                <a:latin typeface="HP001 5 hàng" panose="020B0603050302020204" pitchFamily="34" charset="0"/>
              </a:rPr>
              <a:t> </a:t>
            </a:r>
            <a:r>
              <a:rPr lang="en-US" sz="3600" b="1" dirty="0" err="1">
                <a:ln w="0"/>
                <a:solidFill>
                  <a:srgbClr val="FF0000"/>
                </a:solidFill>
                <a:latin typeface="HP001 5 hàng" panose="020B0603050302020204" pitchFamily="34" charset="0"/>
              </a:rPr>
              <a:t>Tình</a:t>
            </a:r>
            <a:r>
              <a:rPr lang="en-US" sz="3600" b="1" dirty="0">
                <a:ln w="0"/>
                <a:solidFill>
                  <a:srgbClr val="FF0000"/>
                </a:solidFill>
                <a:latin typeface="HP001 5 hàng" panose="020B0603050302020204" pitchFamily="34" charset="0"/>
              </a:rPr>
              <a:t> – TH </a:t>
            </a:r>
            <a:r>
              <a:rPr lang="en-US" sz="3600" b="1" dirty="0" err="1">
                <a:ln w="0"/>
                <a:solidFill>
                  <a:srgbClr val="FF0000"/>
                </a:solidFill>
                <a:latin typeface="HP001 5 hàng" panose="020B0603050302020204" pitchFamily="34" charset="0"/>
              </a:rPr>
              <a:t>Hoà</a:t>
            </a:r>
            <a:r>
              <a:rPr lang="en-US" sz="3600" b="1" dirty="0">
                <a:ln w="0"/>
                <a:solidFill>
                  <a:srgbClr val="FF0000"/>
                </a:solidFill>
                <a:latin typeface="HP001 5 hàng" panose="020B0603050302020204" pitchFamily="34" charset="0"/>
              </a:rPr>
              <a:t> Bình</a:t>
            </a:r>
          </a:p>
        </p:txBody>
      </p: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Tree>
    <p:extLst>
      <p:ext uri="{BB962C8B-B14F-4D97-AF65-F5344CB8AC3E}">
        <p14:creationId xmlns:p14="http://schemas.microsoft.com/office/powerpoint/2010/main" val="254242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47024" y="201629"/>
            <a:ext cx="3831382" cy="90327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latin typeface="Arial-Rounded" pitchFamily="34" charset="0"/>
                <a:ea typeface="Arial-Rounded" pitchFamily="34" charset="0"/>
                <a:cs typeface="Arial-Rounded" pitchFamily="34" charset="0"/>
              </a:rPr>
              <a:t>rong biển</a:t>
            </a:r>
          </a:p>
        </p:txBody>
      </p:sp>
      <p:pic>
        <p:nvPicPr>
          <p:cNvPr id="2" name="Picture 2" descr="Rong Biển Sấy Truyền Thống Cao Cấp Hàn Quốc 50g Ít Calo, Giàu Dinh Dư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9" y="1524000"/>
            <a:ext cx="4838953" cy="4838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ng biển làm thuố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3181" y="2133600"/>
            <a:ext cx="5348668" cy="401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4" name="Straight Connector 3"/>
          <p:cNvCxnSpPr/>
          <p:nvPr/>
        </p:nvCxnSpPr>
        <p:spPr>
          <a:xfrm flipH="1">
            <a:off x="3490119" y="1524000"/>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433719" y="1600200"/>
            <a:ext cx="106643"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404519" y="2381839"/>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738519" y="2372935"/>
            <a:ext cx="171750"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852319" y="3068999"/>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376319" y="3742519"/>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42919" y="5181600"/>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8621" y="194182"/>
            <a:ext cx="11629698" cy="52922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3" name="Straight Connector 2"/>
          <p:cNvCxnSpPr/>
          <p:nvPr/>
        </p:nvCxnSpPr>
        <p:spPr>
          <a:xfrm>
            <a:off x="7283227" y="13716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Trái đất của chúng ta thế nào?</a:t>
            </a:r>
          </a:p>
        </p:txBody>
      </p:sp>
      <p:sp>
        <p:nvSpPr>
          <p:cNvPr id="11" name="Rounded Rectangle 10"/>
          <p:cNvSpPr/>
          <p:nvPr/>
        </p:nvSpPr>
        <p:spPr>
          <a:xfrm>
            <a:off x="664470" y="5826516"/>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Sự sống trên trái đất ra sao?</a:t>
            </a:r>
          </a:p>
        </p:txBody>
      </p:sp>
      <p:cxnSp>
        <p:nvCxnSpPr>
          <p:cNvPr id="12" name="Straight Connector 11"/>
          <p:cNvCxnSpPr/>
          <p:nvPr/>
        </p:nvCxnSpPr>
        <p:spPr>
          <a:xfrm>
            <a:off x="657312" y="2013858"/>
            <a:ext cx="2095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934824" y="2035629"/>
            <a:ext cx="2962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1233" y="2763581"/>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242719" y="2785352"/>
            <a:ext cx="20405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664470" y="5788202"/>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Chúng ta cần làm gì cho sự sống trên trái đất?</a:t>
            </a:r>
          </a:p>
        </p:txBody>
      </p:sp>
      <p:cxnSp>
        <p:nvCxnSpPr>
          <p:cNvPr id="23" name="Straight Connector 22"/>
          <p:cNvCxnSpPr/>
          <p:nvPr/>
        </p:nvCxnSpPr>
        <p:spPr>
          <a:xfrm>
            <a:off x="4861719" y="4212774"/>
            <a:ext cx="20234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897426" y="4212774"/>
            <a:ext cx="23669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513655" y="4194630"/>
            <a:ext cx="1038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1233" y="5029200"/>
            <a:ext cx="7801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78693" y="3545316"/>
            <a:ext cx="10631445" cy="13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57312" y="4279477"/>
            <a:ext cx="1753464" cy="155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75719" y="5029200"/>
            <a:ext cx="1600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par>
                                <p:cTn id="77" presetID="10" presetClass="entr" presetSubtype="0"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23"/>
                                        </p:tgtEl>
                                      </p:cBhvr>
                                    </p:animEffect>
                                    <p:set>
                                      <p:cBhvr>
                                        <p:cTn id="84" dur="1" fill="hold">
                                          <p:stCondLst>
                                            <p:cond delay="499"/>
                                          </p:stCondLst>
                                        </p:cTn>
                                        <p:tgtEl>
                                          <p:spTgt spid="2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25"/>
                                        </p:tgtEl>
                                      </p:cBhvr>
                                    </p:animEffect>
                                    <p:set>
                                      <p:cBhvr>
                                        <p:cTn id="90" dur="1" fill="hold">
                                          <p:stCondLst>
                                            <p:cond delay="499"/>
                                          </p:stCondLst>
                                        </p:cTn>
                                        <p:tgtEl>
                                          <p:spTgt spid="25"/>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500"/>
                                        <p:tgtEl>
                                          <p:spTgt spid="18"/>
                                        </p:tgtEl>
                                      </p:cBhvr>
                                    </p:animEffect>
                                  </p:childTnLst>
                                </p:cTn>
                              </p:par>
                              <p:par>
                                <p:cTn id="97" presetID="10" presetClass="exit" presetSubtype="0" fill="hold" nodeType="withEffect">
                                  <p:stCondLst>
                                    <p:cond delay="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cTn>
                              </p:par>
                              <p:par>
                                <p:cTn id="103" presetID="10" presetClass="exit" presetSubtype="0" fill="hold" nodeType="withEffect">
                                  <p:stCondLst>
                                    <p:cond delay="0"/>
                                  </p:stCondLst>
                                  <p:childTnLst>
                                    <p:animEffect transition="out" filter="fade">
                                      <p:cBhvr>
                                        <p:cTn id="104" dur="500"/>
                                        <p:tgtEl>
                                          <p:spTgt spid="22"/>
                                        </p:tgtEl>
                                      </p:cBhvr>
                                    </p:animEffect>
                                    <p:set>
                                      <p:cBhvr>
                                        <p:cTn id="105"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690" y="25400"/>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2</a:t>
              </a:r>
            </a:p>
          </p:txBody>
        </p:sp>
      </p:grpSp>
      <p:pic>
        <p:nvPicPr>
          <p:cNvPr id="1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6690" y="2438400"/>
            <a:ext cx="620353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6210227" y="2438400"/>
            <a:ext cx="589873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6690" y="4648200"/>
            <a:ext cx="620353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6210227" y="4648200"/>
            <a:ext cx="589873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9720" y="3110758"/>
            <a:ext cx="11506200" cy="1215717"/>
          </a:xfrm>
          <a:prstGeom prst="rect">
            <a:avLst/>
          </a:prstGeom>
          <a:noFill/>
        </p:spPr>
        <p:txBody>
          <a:bodyPr wrap="square" rtlCol="0">
            <a:spAutoFit/>
          </a:bodyPr>
          <a:lstStyle/>
          <a:p>
            <a:r>
              <a:rPr lang="vi-VN" sz="7300" b="1">
                <a:latin typeface="HP001 5 hàng" panose="020B0603050302020204" pitchFamily="34" charset="0"/>
              </a:rPr>
              <a:t>Cánh diều chao liệng trên </a:t>
            </a:r>
            <a:endParaRPr lang="en-US" sz="7300" b="1">
              <a:latin typeface="HP001 5 hàng" panose="020B0603050302020204" pitchFamily="34" charset="0"/>
            </a:endParaRPr>
          </a:p>
        </p:txBody>
      </p:sp>
      <p:sp>
        <p:nvSpPr>
          <p:cNvPr id="23" name="TextBox 22"/>
          <p:cNvSpPr txBox="1"/>
          <p:nvPr/>
        </p:nvSpPr>
        <p:spPr>
          <a:xfrm>
            <a:off x="518319" y="4537383"/>
            <a:ext cx="3962399" cy="1215717"/>
          </a:xfrm>
          <a:prstGeom prst="rect">
            <a:avLst/>
          </a:prstGeom>
          <a:noFill/>
        </p:spPr>
        <p:txBody>
          <a:bodyPr wrap="square" rtlCol="0">
            <a:spAutoFit/>
          </a:bodyPr>
          <a:lstStyle/>
          <a:p>
            <a:r>
              <a:rPr lang="vi-VN" sz="7300" b="1">
                <a:latin typeface="HP001 5 hàng" panose="020B0603050302020204" pitchFamily="34" charset="0"/>
              </a:rPr>
              <a:t>bầu trời</a:t>
            </a:r>
            <a:endParaRPr lang="en-US" sz="7300" b="1">
              <a:latin typeface="HP001 5 hàng" panose="020B0603050302020204" pitchFamily="34" charset="0"/>
            </a:endParaRPr>
          </a:p>
        </p:txBody>
      </p:sp>
    </p:spTree>
    <p:extLst>
      <p:ext uri="{BB962C8B-B14F-4D97-AF65-F5344CB8AC3E}">
        <p14:creationId xmlns:p14="http://schemas.microsoft.com/office/powerpoint/2010/main" val="849526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27" t="45690" r="29358" b="27155"/>
          <a:stretch/>
        </p:blipFill>
        <p:spPr bwMode="auto">
          <a:xfrm>
            <a:off x="-2" y="0"/>
            <a:ext cx="1216183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158" t="30828" r="29251" b="29418"/>
          <a:stretch/>
        </p:blipFill>
        <p:spPr bwMode="auto">
          <a:xfrm>
            <a:off x="251617" y="3033702"/>
            <a:ext cx="11696702" cy="382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291"/>
            <a:ext cx="12100719" cy="1510422"/>
          </a:xfrm>
          <a:solidFill>
            <a:schemeClr val="accent6">
              <a:lumMod val="60000"/>
              <a:lumOff val="40000"/>
            </a:schemeClr>
          </a:solidFill>
        </p:spPr>
        <p:txBody>
          <a:bodyPr/>
          <a:lstStyle/>
          <a:p>
            <a:r>
              <a:rPr lang="en-US" b="1" dirty="0">
                <a:solidFill>
                  <a:schemeClr val="bg1"/>
                </a:solidFill>
                <a:latin typeface="VNI-Avo" pitchFamily="2" charset="0"/>
              </a:rPr>
              <a:t>                   </a:t>
            </a:r>
            <a:endParaRPr lang="vi-VN" b="1" dirty="0">
              <a:solidFill>
                <a:schemeClr val="bg1"/>
              </a:solidFill>
            </a:endParaRPr>
          </a:p>
        </p:txBody>
      </p:sp>
      <p:sp>
        <p:nvSpPr>
          <p:cNvPr id="3" name="Subtitle 2"/>
          <p:cNvSpPr>
            <a:spLocks noGrp="1"/>
          </p:cNvSpPr>
          <p:nvPr>
            <p:ph type="subTitle" idx="1"/>
          </p:nvPr>
        </p:nvSpPr>
        <p:spPr>
          <a:xfrm>
            <a:off x="2964448" y="3276977"/>
            <a:ext cx="6384965" cy="1748264"/>
          </a:xfrm>
        </p:spPr>
        <p:txBody>
          <a:bodyPr>
            <a:noAutofit/>
          </a:bodyPr>
          <a:lstStyle/>
          <a:p>
            <a:r>
              <a:rPr lang="en-US" sz="13766" b="1">
                <a:solidFill>
                  <a:srgbClr val="FF0000"/>
                </a:solidFill>
                <a:latin typeface="HP-087" pitchFamily="34" charset="0"/>
              </a:rPr>
              <a:t>TIẾT 2</a:t>
            </a:r>
            <a:endParaRPr lang="vi-VN" sz="13766" b="1" dirty="0">
              <a:solidFill>
                <a:srgbClr val="FF0000"/>
              </a:solidFill>
            </a:endParaRPr>
          </a:p>
        </p:txBody>
      </p:sp>
      <p:sp>
        <p:nvSpPr>
          <p:cNvPr id="4" name="TextBox 3"/>
          <p:cNvSpPr txBox="1"/>
          <p:nvPr/>
        </p:nvSpPr>
        <p:spPr>
          <a:xfrm>
            <a:off x="115316" y="189637"/>
            <a:ext cx="1522342" cy="921342"/>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5387" b="1" i="0" u="none" strike="noStrike" kern="1200" cap="none" spc="0" normalizeH="0" baseline="0" noProof="0" dirty="0" err="1">
                <a:ln>
                  <a:noFill/>
                </a:ln>
                <a:solidFill>
                  <a:srgbClr val="FF0000"/>
                </a:solidFill>
                <a:effectLst/>
                <a:uLnTx/>
                <a:uFillTx/>
                <a:latin typeface=".VnAvant" panose="020B7200000000000000" pitchFamily="34" charset="0"/>
              </a:rPr>
              <a:t>Bài</a:t>
            </a:r>
            <a:r>
              <a:rPr kumimoji="0" lang="en-US" sz="5387" b="1" i="0" u="none" strike="noStrike" kern="1200" cap="none" spc="0" normalizeH="0" baseline="0" noProof="0" dirty="0">
                <a:ln>
                  <a:noFill/>
                </a:ln>
                <a:solidFill>
                  <a:srgbClr val="FF0000"/>
                </a:solidFill>
                <a:effectLst/>
                <a:uLnTx/>
                <a:uFillTx/>
                <a:latin typeface=".VnAvant" panose="020B7200000000000000" pitchFamily="34" charset="0"/>
              </a:rPr>
              <a:t> </a:t>
            </a:r>
            <a:endParaRPr kumimoji="0" lang="vi-VN" sz="5387"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02661">
            <a:off x="1011237" y="-98025"/>
            <a:ext cx="1973794" cy="1496664"/>
          </a:xfrm>
          <a:prstGeom prst="rect">
            <a:avLst/>
          </a:prstGeom>
        </p:spPr>
      </p:pic>
      <p:sp>
        <p:nvSpPr>
          <p:cNvPr id="9" name="TextBox 8"/>
          <p:cNvSpPr txBox="1"/>
          <p:nvPr/>
        </p:nvSpPr>
        <p:spPr>
          <a:xfrm>
            <a:off x="1602891" y="296364"/>
            <a:ext cx="755335" cy="707886"/>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VnCooper" pitchFamily="34" charset="0"/>
              </a:rPr>
              <a:t>6</a:t>
            </a:r>
            <a:r>
              <a:rPr kumimoji="0" lang="en-US" sz="4000" b="0" i="0" u="none" strike="noStrike" kern="1200" cap="none" spc="0" normalizeH="0" baseline="0" noProof="0">
                <a:ln>
                  <a:noFill/>
                </a:ln>
                <a:solidFill>
                  <a:srgbClr val="FF0000"/>
                </a:solidFill>
                <a:effectLst/>
                <a:uLnTx/>
                <a:uFillTx/>
                <a:latin typeface=".VnCooper" pitchFamily="34" charset="0"/>
              </a:rPr>
              <a:t>5</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ndParaRPr>
          </a:p>
        </p:txBody>
      </p:sp>
      <p:sp>
        <p:nvSpPr>
          <p:cNvPr id="7" name="Title 1"/>
          <p:cNvSpPr txBox="1">
            <a:spLocks/>
          </p:cNvSpPr>
          <p:nvPr/>
        </p:nvSpPr>
        <p:spPr>
          <a:xfrm>
            <a:off x="2728119" y="8483"/>
            <a:ext cx="9372600" cy="1501088"/>
          </a:xfrm>
          <a:prstGeom prst="rect">
            <a:avLst/>
          </a:prstGeom>
          <a:solidFill>
            <a:schemeClr val="accent6">
              <a:lumMod val="60000"/>
              <a:lumOff val="4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7200" b="1" dirty="0" err="1">
                <a:solidFill>
                  <a:srgbClr val="7030A0"/>
                </a:solidFill>
                <a:latin typeface="Arial-Rounded" pitchFamily="34" charset="0"/>
                <a:ea typeface="Arial-Rounded" pitchFamily="34" charset="0"/>
                <a:cs typeface="Arial-Rounded" pitchFamily="34" charset="0"/>
              </a:rPr>
              <a:t>Ôn</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tập</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và</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kể</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chuyện</a:t>
            </a:r>
            <a:endParaRPr kumimoji="0" lang="en-US" sz="7200" b="1" i="0" u="none" strike="noStrike" kern="1200" cap="none" spc="0" normalizeH="0" baseline="0" noProof="0" dirty="0">
              <a:ln>
                <a:noFill/>
              </a:ln>
              <a:solidFill>
                <a:srgbClr val="7030A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58748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ể chuyện lớp 1 lửa, mưa và con hồ hung hăng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75492"/>
            <a:ext cx="12161838" cy="5982508"/>
          </a:xfrm>
          <a:prstGeom prst="rect">
            <a:avLst/>
          </a:prstGeom>
        </p:spPr>
      </p:pic>
      <p:grpSp>
        <p:nvGrpSpPr>
          <p:cNvPr id="7" name="Group 6"/>
          <p:cNvGrpSpPr/>
          <p:nvPr/>
        </p:nvGrpSpPr>
        <p:grpSpPr>
          <a:xfrm>
            <a:off x="137319" y="102082"/>
            <a:ext cx="3352800" cy="744381"/>
            <a:chOff x="-48927" y="1429216"/>
            <a:chExt cx="3010630" cy="552986"/>
          </a:xfrm>
        </p:grpSpPr>
        <p:sp>
          <p:nvSpPr>
            <p:cNvPr id="8" name="Rounded Rectangle 7"/>
            <p:cNvSpPr/>
            <p:nvPr/>
          </p:nvSpPr>
          <p:spPr>
            <a:xfrm>
              <a:off x="498941" y="1429216"/>
              <a:ext cx="2462762" cy="552986"/>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Kể chuyện</a:t>
              </a:r>
            </a:p>
          </p:txBody>
        </p:sp>
        <p:sp>
          <p:nvSpPr>
            <p:cNvPr id="10" name="Oval 9"/>
            <p:cNvSpPr/>
            <p:nvPr/>
          </p:nvSpPr>
          <p:spPr>
            <a:xfrm>
              <a:off x="-48927" y="1450781"/>
              <a:ext cx="641717" cy="53142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46919" y="21771"/>
            <a:ext cx="10934429" cy="1015663"/>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Lửa, mưa và con hổ hung hăng</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0575" r="50000" b="38391"/>
          <a:stretch/>
        </p:blipFill>
        <p:spPr>
          <a:xfrm>
            <a:off x="0" y="1037434"/>
            <a:ext cx="12161838" cy="5820566"/>
          </a:xfrm>
          <a:prstGeom prst="rect">
            <a:avLst/>
          </a:prstGeom>
        </p:spPr>
      </p:pic>
    </p:spTree>
    <p:extLst>
      <p:ext uri="{BB962C8B-B14F-4D97-AF65-F5344CB8AC3E}">
        <p14:creationId xmlns:p14="http://schemas.microsoft.com/office/powerpoint/2010/main" val="2476448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8" y="20556"/>
            <a:ext cx="12161440" cy="1510422"/>
          </a:xfrm>
          <a:solidFill>
            <a:schemeClr val="accent6"/>
          </a:solidFill>
        </p:spPr>
        <p:txBody>
          <a:bodyPr/>
          <a:lstStyle/>
          <a:p>
            <a:r>
              <a:rPr lang="en-US" b="1" dirty="0">
                <a:solidFill>
                  <a:schemeClr val="bg1"/>
                </a:solidFill>
                <a:latin typeface="VNI-Avo" pitchFamily="2" charset="0"/>
              </a:rPr>
              <a:t>                   </a:t>
            </a:r>
            <a:endParaRPr lang="vi-VN" b="1" dirty="0">
              <a:solidFill>
                <a:schemeClr val="bg1"/>
              </a:solidFill>
            </a:endParaRPr>
          </a:p>
        </p:txBody>
      </p:sp>
      <p:sp>
        <p:nvSpPr>
          <p:cNvPr id="3" name="Subtitle 2"/>
          <p:cNvSpPr>
            <a:spLocks noGrp="1"/>
          </p:cNvSpPr>
          <p:nvPr>
            <p:ph type="subTitle" idx="1"/>
          </p:nvPr>
        </p:nvSpPr>
        <p:spPr>
          <a:xfrm>
            <a:off x="2964448" y="3276977"/>
            <a:ext cx="6384965" cy="1748264"/>
          </a:xfrm>
        </p:spPr>
        <p:txBody>
          <a:bodyPr>
            <a:noAutofit/>
          </a:bodyPr>
          <a:lstStyle/>
          <a:p>
            <a:r>
              <a:rPr lang="en-US" sz="13766" b="1" dirty="0">
                <a:solidFill>
                  <a:srgbClr val="FF0000"/>
                </a:solidFill>
                <a:latin typeface="HP-087" pitchFamily="34" charset="0"/>
              </a:rPr>
              <a:t>TIẾT 1</a:t>
            </a:r>
            <a:endParaRPr lang="vi-VN" sz="13766" b="1" dirty="0">
              <a:solidFill>
                <a:srgbClr val="FF0000"/>
              </a:solidFill>
            </a:endParaRPr>
          </a:p>
        </p:txBody>
      </p:sp>
      <p:sp>
        <p:nvSpPr>
          <p:cNvPr id="4" name="TextBox 3"/>
          <p:cNvSpPr txBox="1"/>
          <p:nvPr/>
        </p:nvSpPr>
        <p:spPr>
          <a:xfrm>
            <a:off x="93177" y="212464"/>
            <a:ext cx="1845377" cy="921342"/>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5387" b="1" i="0" u="none" strike="noStrike" kern="1200" cap="none" spc="0" normalizeH="0" baseline="0" noProof="0" dirty="0" err="1">
                <a:ln>
                  <a:noFill/>
                </a:ln>
                <a:solidFill>
                  <a:srgbClr val="002060"/>
                </a:solidFill>
                <a:effectLst/>
                <a:uLnTx/>
                <a:uFillTx/>
                <a:latin typeface=".VnAvant" panose="020B7200000000000000" pitchFamily="34" charset="0"/>
              </a:rPr>
              <a:t>Bài</a:t>
            </a:r>
            <a:r>
              <a:rPr kumimoji="0" lang="en-US" sz="5387" b="1" i="0" u="none" strike="noStrike" kern="1200" cap="none" spc="0" normalizeH="0" baseline="0" noProof="0" dirty="0">
                <a:ln>
                  <a:noFill/>
                </a:ln>
                <a:solidFill>
                  <a:srgbClr val="002060"/>
                </a:solidFill>
                <a:effectLst/>
                <a:uLnTx/>
                <a:uFillTx/>
                <a:latin typeface=".VnAvant" panose="020B7200000000000000" pitchFamily="34" charset="0"/>
              </a:rPr>
              <a:t> </a:t>
            </a:r>
            <a:endParaRPr kumimoji="0" lang="vi-VN" sz="5387"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02661">
            <a:off x="958371" y="-36846"/>
            <a:ext cx="1889051" cy="1448988"/>
          </a:xfrm>
          <a:prstGeom prst="rect">
            <a:avLst/>
          </a:prstGeom>
        </p:spPr>
      </p:pic>
      <p:sp>
        <p:nvSpPr>
          <p:cNvPr id="9" name="TextBox 8"/>
          <p:cNvSpPr txBox="1"/>
          <p:nvPr/>
        </p:nvSpPr>
        <p:spPr>
          <a:xfrm>
            <a:off x="1579730" y="369020"/>
            <a:ext cx="646331" cy="646331"/>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Times New Roman" panose="02020603050405020304" pitchFamily="18" charset="0"/>
                <a:cs typeface="Times New Roman" panose="02020603050405020304" pitchFamily="18" charset="0"/>
              </a:rPr>
              <a:t>6</a:t>
            </a: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5</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2232751" y="226978"/>
            <a:ext cx="9819231" cy="1068423"/>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7200" b="1" dirty="0" err="1">
                <a:solidFill>
                  <a:srgbClr val="7030A0"/>
                </a:solidFill>
                <a:latin typeface="Arial-Rounded" pitchFamily="34" charset="0"/>
                <a:ea typeface="Arial-Rounded" pitchFamily="34" charset="0"/>
                <a:cs typeface="Arial-Rounded" pitchFamily="34" charset="0"/>
              </a:rPr>
              <a:t>Ôn</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tập</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và</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kể</a:t>
            </a:r>
            <a:r>
              <a:rPr lang="en-US" sz="7200" b="1" dirty="0">
                <a:solidFill>
                  <a:srgbClr val="7030A0"/>
                </a:solidFill>
                <a:latin typeface="Arial-Rounded" pitchFamily="34" charset="0"/>
                <a:ea typeface="Arial-Rounded" pitchFamily="34" charset="0"/>
                <a:cs typeface="Arial-Rounded" pitchFamily="34" charset="0"/>
              </a:rPr>
              <a:t> </a:t>
            </a:r>
            <a:r>
              <a:rPr lang="en-US" sz="7200" b="1" dirty="0" err="1">
                <a:solidFill>
                  <a:srgbClr val="7030A0"/>
                </a:solidFill>
                <a:latin typeface="Arial-Rounded" pitchFamily="34" charset="0"/>
                <a:ea typeface="Arial-Rounded" pitchFamily="34" charset="0"/>
                <a:cs typeface="Arial-Rounded" pitchFamily="34" charset="0"/>
              </a:rPr>
              <a:t>chuyện</a:t>
            </a:r>
            <a:endParaRPr kumimoji="0" lang="en-US" sz="7200" b="1" i="0" u="none" strike="noStrike" kern="1200" cap="none" spc="0" normalizeH="0" baseline="0" noProof="0" dirty="0">
              <a:ln>
                <a:noFill/>
              </a:ln>
              <a:solidFill>
                <a:srgbClr val="7030A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537707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420" t="29885" r="1580" b="39081"/>
          <a:stretch/>
        </p:blipFill>
        <p:spPr>
          <a:xfrm>
            <a:off x="0" y="0"/>
            <a:ext cx="12161838" cy="6858000"/>
          </a:xfrm>
          <a:prstGeom prst="rect">
            <a:avLst/>
          </a:prstGeom>
        </p:spPr>
      </p:pic>
    </p:spTree>
    <p:extLst>
      <p:ext uri="{BB962C8B-B14F-4D97-AF65-F5344CB8AC3E}">
        <p14:creationId xmlns:p14="http://schemas.microsoft.com/office/powerpoint/2010/main" val="1121410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934" t="63594" r="51219" b="5372"/>
          <a:stretch/>
        </p:blipFill>
        <p:spPr>
          <a:xfrm>
            <a:off x="1356518" y="304800"/>
            <a:ext cx="8915401" cy="6553200"/>
          </a:xfrm>
          <a:prstGeom prst="rect">
            <a:avLst/>
          </a:prstGeom>
        </p:spPr>
      </p:pic>
    </p:spTree>
    <p:extLst>
      <p:ext uri="{BB962C8B-B14F-4D97-AF65-F5344CB8AC3E}">
        <p14:creationId xmlns:p14="http://schemas.microsoft.com/office/powerpoint/2010/main" val="234074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810" t="62435" r="1190" b="6531"/>
          <a:stretch/>
        </p:blipFill>
        <p:spPr>
          <a:xfrm>
            <a:off x="2270919" y="228600"/>
            <a:ext cx="7620000" cy="5919952"/>
          </a:xfrm>
          <a:prstGeom prst="rect">
            <a:avLst/>
          </a:prstGeom>
        </p:spPr>
      </p:pic>
    </p:spTree>
    <p:extLst>
      <p:ext uri="{BB962C8B-B14F-4D97-AF65-F5344CB8AC3E}">
        <p14:creationId xmlns:p14="http://schemas.microsoft.com/office/powerpoint/2010/main" val="2521283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6286"/>
            <a:ext cx="12027872" cy="1938992"/>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Lửa, mưa và con hổ hung hăng</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45" t="30841" r="1190" b="6531"/>
          <a:stretch/>
        </p:blipFill>
        <p:spPr>
          <a:xfrm>
            <a:off x="1356520" y="990600"/>
            <a:ext cx="9296399" cy="5644054"/>
          </a:xfrm>
          <a:prstGeom prst="rect">
            <a:avLst/>
          </a:prstGeom>
        </p:spPr>
      </p:pic>
    </p:spTree>
    <p:extLst>
      <p:ext uri="{BB962C8B-B14F-4D97-AF65-F5344CB8AC3E}">
        <p14:creationId xmlns:p14="http://schemas.microsoft.com/office/powerpoint/2010/main" val="3976553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0319" y="304800"/>
            <a:ext cx="9601200" cy="3886200"/>
          </a:xfrm>
        </p:spPr>
        <p:txBody>
          <a:bodyPr>
            <a:noAutofit/>
          </a:bodyPr>
          <a:lstStyle/>
          <a:p>
            <a:r>
              <a:rPr lang="en-US" u="sng">
                <a:solidFill>
                  <a:srgbClr val="002060"/>
                </a:solidFill>
                <a:latin typeface="Arial-Rounded" pitchFamily="34" charset="0"/>
                <a:ea typeface="Arial-Rounded" pitchFamily="34" charset="0"/>
                <a:cs typeface="Arial-Rounded" pitchFamily="34" charset="0"/>
              </a:rPr>
              <a:t>Bài học:</a:t>
            </a:r>
            <a:br>
              <a:rPr lang="en-US" u="sng">
                <a:solidFill>
                  <a:srgbClr val="002060"/>
                </a:solidFill>
                <a:latin typeface="Arial-Rounded" pitchFamily="34" charset="0"/>
                <a:ea typeface="Arial-Rounded" pitchFamily="34" charset="0"/>
                <a:cs typeface="Arial-Rounded" pitchFamily="34" charset="0"/>
              </a:rPr>
            </a:br>
            <a:r>
              <a:rPr lang="en-US">
                <a:solidFill>
                  <a:srgbClr val="0070C0"/>
                </a:solidFill>
                <a:latin typeface="Arial-Rounded" pitchFamily="34" charset="0"/>
                <a:ea typeface="Arial-Rounded" pitchFamily="34" charset="0"/>
                <a:cs typeface="Arial-Rounded" pitchFamily="34" charset="0"/>
              </a:rPr>
              <a:t>	Trong cuộc sống, chúng ta nên khiêm tốn, lịch sự khi giao tiếp và gặp gỡ; không nên hung hăng, kiêu căng, xem thường người khác.</a:t>
            </a:r>
          </a:p>
        </p:txBody>
      </p:sp>
    </p:spTree>
    <p:extLst>
      <p:ext uri="{BB962C8B-B14F-4D97-AF65-F5344CB8AC3E}">
        <p14:creationId xmlns:p14="http://schemas.microsoft.com/office/powerpoint/2010/main" val="3354861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928519"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8519" y="0"/>
            <a:ext cx="6199188" cy="6858000"/>
          </a:xfrm>
          <a:prstGeom prst="rect">
            <a:avLst/>
          </a:prstGeom>
        </p:spPr>
      </p:pic>
    </p:spTree>
    <p:extLst>
      <p:ext uri="{BB962C8B-B14F-4D97-AF65-F5344CB8AC3E}">
        <p14:creationId xmlns:p14="http://schemas.microsoft.com/office/powerpoint/2010/main" val="4235920422"/>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921891" y="15682"/>
            <a:ext cx="8792308" cy="4552950"/>
          </a:xfrm>
          <a:prstGeom prst="rect">
            <a:avLst/>
          </a:prstGeom>
        </p:spPr>
      </p:pic>
      <p:sp>
        <p:nvSpPr>
          <p:cNvPr id="3" name="TextBox 2"/>
          <p:cNvSpPr txBox="1"/>
          <p:nvPr/>
        </p:nvSpPr>
        <p:spPr>
          <a:xfrm>
            <a:off x="1661319" y="2292157"/>
            <a:ext cx="8578628" cy="4524315"/>
          </a:xfrm>
          <a:prstGeom prst="rect">
            <a:avLst/>
          </a:prstGeom>
          <a:noFill/>
        </p:spPr>
        <p:txBody>
          <a:bodyPr wrap="square" rtlCol="0">
            <a:prstTxWarp prst="textDeflate">
              <a:avLst/>
            </a:prstTxWarp>
            <a:spAutoFit/>
          </a:bodyPr>
          <a:lstStyle/>
          <a:p>
            <a:pPr algn="ctr"/>
            <a:r>
              <a:rPr lang="vi-VN" sz="9600">
                <a:ln>
                  <a:solidFill>
                    <a:srgbClr val="FF19AD"/>
                  </a:solidFill>
                </a:ln>
                <a:solidFill>
                  <a:srgbClr val="7030A0"/>
                </a:solidFill>
                <a:latin typeface="Times New Roman" panose="02020603050405020304" pitchFamily="18" charset="0"/>
                <a:cs typeface="Times New Roman" panose="02020603050405020304" pitchFamily="18" charset="0"/>
              </a:rPr>
              <a:t>Chúc các em chăm ngoan, </a:t>
            </a:r>
          </a:p>
          <a:p>
            <a:pPr algn="ctr"/>
            <a:r>
              <a:rPr lang="vi-VN" sz="9600">
                <a:ln>
                  <a:solidFill>
                    <a:srgbClr val="FF19AD"/>
                  </a:solidFill>
                </a:ln>
                <a:solidFill>
                  <a:srgbClr val="7030A0"/>
                </a:solidFill>
                <a:latin typeface="Times New Roman" panose="02020603050405020304" pitchFamily="18" charset="0"/>
                <a:cs typeface="Times New Roman" panose="02020603050405020304" pitchFamily="18" charset="0"/>
              </a:rPr>
              <a:t>học giỏi</a:t>
            </a:r>
            <a:endParaRPr lang="en-US" sz="9600">
              <a:ln>
                <a:solidFill>
                  <a:srgbClr val="FF19AD"/>
                </a:solidFill>
              </a:ln>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721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0377" t="66880" r="39246" b="10155"/>
          <a:stretch/>
        </p:blipFill>
        <p:spPr>
          <a:xfrm>
            <a:off x="6607628" y="1599941"/>
            <a:ext cx="1791359" cy="1462585"/>
          </a:xfrm>
          <a:prstGeom prst="rect">
            <a:avLst/>
          </a:prstGeom>
        </p:spPr>
      </p:pic>
      <p:pic>
        <p:nvPicPr>
          <p:cNvPr id="12" name="Picture 11">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916" t="67649" r="68324" b="8100"/>
          <a:stretch/>
        </p:blipFill>
        <p:spPr>
          <a:xfrm>
            <a:off x="4947368" y="1599942"/>
            <a:ext cx="1509487" cy="1462585"/>
          </a:xfrm>
          <a:prstGeom prst="rect">
            <a:avLst/>
          </a:prstGeom>
        </p:spPr>
      </p:pic>
      <p:pic>
        <p:nvPicPr>
          <p:cNvPr id="13" name="Picture 1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3941" t="4253" r="67753" b="72667"/>
          <a:stretch/>
        </p:blipFill>
        <p:spPr>
          <a:xfrm>
            <a:off x="3116666" y="1600036"/>
            <a:ext cx="1660849" cy="1462491"/>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59667" r="20736" b="62269"/>
          <a:stretch/>
        </p:blipFill>
        <p:spPr>
          <a:xfrm>
            <a:off x="3133944" y="3361964"/>
            <a:ext cx="1626292" cy="2989674"/>
          </a:xfrm>
          <a:prstGeom prst="rect">
            <a:avLst/>
          </a:prstGeom>
        </p:spPr>
      </p:pic>
      <p:pic>
        <p:nvPicPr>
          <p:cNvPr id="17" name="Picture 16">
            <a:hlinkClick r:id="rId10"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t="26570" r="70331" b="46859"/>
          <a:stretch/>
        </p:blipFill>
        <p:spPr>
          <a:xfrm>
            <a:off x="6617429" y="3361964"/>
            <a:ext cx="1781558" cy="2989674"/>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6652" b="59156"/>
          <a:stretch/>
        </p:blipFill>
        <p:spPr>
          <a:xfrm>
            <a:off x="4947367" y="3361964"/>
            <a:ext cx="1509487" cy="2989674"/>
          </a:xfrm>
          <a:prstGeom prst="rect">
            <a:avLst/>
          </a:prstGeom>
        </p:spPr>
      </p:pic>
      <p:pic>
        <p:nvPicPr>
          <p:cNvPr id="3074" name="Picture 2">
            <a:hlinkClick r:id="rId11"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137320" y="191757"/>
            <a:ext cx="3271001" cy="941185"/>
            <a:chOff x="63500" y="1458734"/>
            <a:chExt cx="2714775" cy="705889"/>
          </a:xfrm>
        </p:grpSpPr>
        <p:sp>
          <p:nvSpPr>
            <p:cNvPr id="14" name="Rounded Rectangle 13"/>
            <p:cNvSpPr/>
            <p:nvPr/>
          </p:nvSpPr>
          <p:spPr>
            <a:xfrm>
              <a:off x="506196" y="1458734"/>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55639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p>
        </p:txBody>
      </p:sp>
      <p:sp>
        <p:nvSpPr>
          <p:cNvPr id="5"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iêt</a:t>
            </a:r>
          </a:p>
        </p:txBody>
      </p:sp>
      <p:sp>
        <p:nvSpPr>
          <p:cNvPr id="6" name="Title 1"/>
          <p:cNvSpPr txBox="1">
            <a:spLocks/>
          </p:cNvSpPr>
          <p:nvPr/>
        </p:nvSpPr>
        <p:spPr>
          <a:xfrm>
            <a:off x="3924431" y="4180053"/>
            <a:ext cx="42950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vi-VN" sz="8800">
                <a:solidFill>
                  <a:srgbClr val="0070C0"/>
                </a:solidFill>
                <a:latin typeface="Arial-Rounded" pitchFamily="34" charset="0"/>
                <a:ea typeface="Arial-Rounded" pitchFamily="34" charset="0"/>
                <a:cs typeface="Arial-Rounded" pitchFamily="34" charset="0"/>
              </a:rPr>
              <a:t>b</a:t>
            </a:r>
            <a:r>
              <a:rPr lang="vi-VN" sz="8800">
                <a:solidFill>
                  <a:srgbClr val="FF0000"/>
                </a:solidFill>
                <a:latin typeface="Arial-Rounded" pitchFamily="34" charset="0"/>
                <a:ea typeface="Arial-Rounded" pitchFamily="34" charset="0"/>
                <a:cs typeface="Arial-Rounded" pitchFamily="34" charset="0"/>
              </a:rPr>
              <a:t>iết</a:t>
            </a:r>
            <a:endParaRPr lang="en-US" sz="880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2423319"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iêt</a:t>
            </a:r>
          </a:p>
        </p:txBody>
      </p:sp>
      <p:sp>
        <p:nvSpPr>
          <p:cNvPr id="8" name="Title 1"/>
          <p:cNvSpPr txBox="1">
            <a:spLocks/>
          </p:cNvSpPr>
          <p:nvPr/>
        </p:nvSpPr>
        <p:spPr>
          <a:xfrm>
            <a:off x="4993368"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iêu</a:t>
            </a:r>
          </a:p>
        </p:txBody>
      </p:sp>
      <p:sp>
        <p:nvSpPr>
          <p:cNvPr id="10" name="Title 1"/>
          <p:cNvSpPr txBox="1">
            <a:spLocks/>
          </p:cNvSpPr>
          <p:nvPr/>
        </p:nvSpPr>
        <p:spPr>
          <a:xfrm>
            <a:off x="6748300" y="1557788"/>
            <a:ext cx="27686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yêu</a:t>
            </a:r>
          </a:p>
        </p:txBody>
      </p:sp>
    </p:spTree>
    <p:extLst>
      <p:ext uri="{BB962C8B-B14F-4D97-AF65-F5344CB8AC3E}">
        <p14:creationId xmlns:p14="http://schemas.microsoft.com/office/powerpoint/2010/main" val="4147552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187343" y="1676400"/>
            <a:ext cx="7825344" cy="295178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800">
                <a:solidFill>
                  <a:srgbClr val="FF0000"/>
                </a:solidFill>
                <a:latin typeface="Arial-Rounded" pitchFamily="34" charset="0"/>
                <a:ea typeface="Arial-Rounded" pitchFamily="34" charset="0"/>
                <a:cs typeface="Arial-Rounded" pitchFamily="34" charset="0"/>
              </a:rPr>
              <a:t>n</a:t>
            </a:r>
            <a:r>
              <a:rPr lang="en-US" sz="13800">
                <a:solidFill>
                  <a:srgbClr val="FF0000"/>
                </a:solidFill>
                <a:latin typeface="Arial-Rounded" pitchFamily="34" charset="0"/>
                <a:ea typeface="Arial-Rounded" pitchFamily="34" charset="0"/>
                <a:cs typeface="Arial-Rounded" pitchFamily="34" charset="0"/>
              </a:rPr>
              <a:t>hiệt kế</a:t>
            </a:r>
          </a:p>
        </p:txBody>
      </p:sp>
    </p:spTree>
    <p:extLst>
      <p:ext uri="{BB962C8B-B14F-4D97-AF65-F5344CB8AC3E}">
        <p14:creationId xmlns:p14="http://schemas.microsoft.com/office/powerpoint/2010/main" val="2071946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194719" y="1676400"/>
            <a:ext cx="7825344" cy="33954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800">
                <a:solidFill>
                  <a:srgbClr val="FF0000"/>
                </a:solidFill>
                <a:latin typeface="Arial-Rounded" pitchFamily="34" charset="0"/>
                <a:ea typeface="Arial-Rounded" pitchFamily="34" charset="0"/>
                <a:cs typeface="Arial-Rounded" pitchFamily="34" charset="0"/>
              </a:rPr>
              <a:t>c</a:t>
            </a:r>
            <a:r>
              <a:rPr lang="en-US" sz="13800">
                <a:solidFill>
                  <a:srgbClr val="FF0000"/>
                </a:solidFill>
                <a:latin typeface="Arial-Rounded" pitchFamily="34" charset="0"/>
                <a:ea typeface="Arial-Rounded" pitchFamily="34" charset="0"/>
                <a:cs typeface="Arial-Rounded" pitchFamily="34" charset="0"/>
              </a:rPr>
              <a:t>on diều</a:t>
            </a:r>
          </a:p>
        </p:txBody>
      </p:sp>
    </p:spTree>
    <p:extLst>
      <p:ext uri="{BB962C8B-B14F-4D97-AF65-F5344CB8AC3E}">
        <p14:creationId xmlns:p14="http://schemas.microsoft.com/office/powerpoint/2010/main" val="2945262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0" y="1405178"/>
            <a:ext cx="12161838" cy="39288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Arial-Rounded" pitchFamily="34" charset="0"/>
                <a:ea typeface="Arial-Rounded" pitchFamily="34" charset="0"/>
                <a:cs typeface="Arial-Rounded" pitchFamily="34" charset="0"/>
              </a:rPr>
              <a:t>Bố cho Nam và em chơi thả diều.</a:t>
            </a:r>
          </a:p>
        </p:txBody>
      </p:sp>
    </p:spTree>
    <p:extLst>
      <p:ext uri="{BB962C8B-B14F-4D97-AF65-F5344CB8AC3E}">
        <p14:creationId xmlns:p14="http://schemas.microsoft.com/office/powerpoint/2010/main" val="789204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1813719" y="1295400"/>
            <a:ext cx="8915400" cy="39288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800">
                <a:solidFill>
                  <a:srgbClr val="FF0000"/>
                </a:solidFill>
                <a:latin typeface="Arial-Rounded" pitchFamily="34" charset="0"/>
                <a:ea typeface="Arial-Rounded" pitchFamily="34" charset="0"/>
                <a:cs typeface="Arial-Rounded" pitchFamily="34" charset="0"/>
              </a:rPr>
              <a:t>y</a:t>
            </a:r>
            <a:r>
              <a:rPr lang="en-US" sz="13800">
                <a:solidFill>
                  <a:srgbClr val="FF0000"/>
                </a:solidFill>
                <a:latin typeface="Arial-Rounded" pitchFamily="34" charset="0"/>
                <a:ea typeface="Arial-Rounded" pitchFamily="34" charset="0"/>
                <a:cs typeface="Arial-Rounded" pitchFamily="34" charset="0"/>
              </a:rPr>
              <a:t>êu chiều</a:t>
            </a:r>
          </a:p>
        </p:txBody>
      </p:sp>
    </p:spTree>
    <p:extLst>
      <p:ext uri="{BB962C8B-B14F-4D97-AF65-F5344CB8AC3E}">
        <p14:creationId xmlns:p14="http://schemas.microsoft.com/office/powerpoint/2010/main" val="476582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003651248"/>
              </p:ext>
            </p:extLst>
          </p:nvPr>
        </p:nvGraphicFramePr>
        <p:xfrm>
          <a:off x="1053957" y="3581399"/>
          <a:ext cx="10894362" cy="2895600"/>
        </p:xfrm>
        <a:graphic>
          <a:graphicData uri="http://schemas.openxmlformats.org/drawingml/2006/table">
            <a:tbl>
              <a:tblPr firstRow="1" bandRow="1">
                <a:tableStyleId>{5C22544A-7EE6-4342-B048-85BDC9FD1C3A}</a:tableStyleId>
              </a:tblPr>
              <a:tblGrid>
                <a:gridCol w="1815727">
                  <a:extLst>
                    <a:ext uri="{9D8B030D-6E8A-4147-A177-3AD203B41FA5}">
                      <a16:colId xmlns:a16="http://schemas.microsoft.com/office/drawing/2014/main" val="20000"/>
                    </a:ext>
                  </a:extLst>
                </a:gridCol>
                <a:gridCol w="1815727">
                  <a:extLst>
                    <a:ext uri="{9D8B030D-6E8A-4147-A177-3AD203B41FA5}">
                      <a16:colId xmlns:a16="http://schemas.microsoft.com/office/drawing/2014/main" val="20001"/>
                    </a:ext>
                  </a:extLst>
                </a:gridCol>
                <a:gridCol w="1815727">
                  <a:extLst>
                    <a:ext uri="{9D8B030D-6E8A-4147-A177-3AD203B41FA5}">
                      <a16:colId xmlns:a16="http://schemas.microsoft.com/office/drawing/2014/main" val="20002"/>
                    </a:ext>
                  </a:extLst>
                </a:gridCol>
                <a:gridCol w="1815727">
                  <a:extLst>
                    <a:ext uri="{9D8B030D-6E8A-4147-A177-3AD203B41FA5}">
                      <a16:colId xmlns:a16="http://schemas.microsoft.com/office/drawing/2014/main" val="20003"/>
                    </a:ext>
                  </a:extLst>
                </a:gridCol>
                <a:gridCol w="1815727">
                  <a:extLst>
                    <a:ext uri="{9D8B030D-6E8A-4147-A177-3AD203B41FA5}">
                      <a16:colId xmlns:a16="http://schemas.microsoft.com/office/drawing/2014/main" val="20004"/>
                    </a:ext>
                  </a:extLst>
                </a:gridCol>
                <a:gridCol w="1815727">
                  <a:extLst>
                    <a:ext uri="{9D8B030D-6E8A-4147-A177-3AD203B41FA5}">
                      <a16:colId xmlns:a16="http://schemas.microsoft.com/office/drawing/2014/main" val="20005"/>
                    </a:ext>
                  </a:extLst>
                </a:gridCol>
              </a:tblGrid>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 name="Rectangle 1"/>
          <p:cNvSpPr/>
          <p:nvPr/>
        </p:nvSpPr>
        <p:spPr>
          <a:xfrm>
            <a:off x="0" y="-18266"/>
            <a:ext cx="12161838" cy="194935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884" y="-194406"/>
            <a:ext cx="1888666" cy="18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5403" y="36691"/>
            <a:ext cx="2319389" cy="953909"/>
          </a:xfrm>
          <a:prstGeom prst="rect">
            <a:avLst/>
          </a:prstGeom>
          <a:noFill/>
        </p:spPr>
        <p:txBody>
          <a:bodyPr wrap="square" lIns="121725" tIns="60862" rIns="121725" bIns="60862" rtlCol="0">
            <a:spAutoFit/>
          </a:bodyPr>
          <a:lstStyle/>
          <a:p>
            <a:pPr algn="ctr"/>
            <a:r>
              <a:rPr lang="en-US" sz="5400" b="1">
                <a:solidFill>
                  <a:srgbClr val="FF0000"/>
                </a:solidFill>
                <a:latin typeface="Arrus-Black" pitchFamily="18" charset="0"/>
                <a:ea typeface="Arrus-Black" pitchFamily="18" charset="0"/>
                <a:cs typeface="Arrus-Black" pitchFamily="18" charset="0"/>
              </a:rPr>
              <a:t>BÀI</a:t>
            </a:r>
          </a:p>
        </p:txBody>
      </p:sp>
      <p:sp>
        <p:nvSpPr>
          <p:cNvPr id="32" name="TextBox 31"/>
          <p:cNvSpPr txBox="1"/>
          <p:nvPr/>
        </p:nvSpPr>
        <p:spPr>
          <a:xfrm>
            <a:off x="1827465" y="179624"/>
            <a:ext cx="1127504" cy="943848"/>
          </a:xfrm>
          <a:prstGeom prst="rect">
            <a:avLst/>
          </a:prstGeom>
          <a:noFill/>
        </p:spPr>
        <p:txBody>
          <a:bodyPr wrap="square" lIns="121725" tIns="60862" rIns="121725" bIns="60862" rtlCol="0">
            <a:spAutoFit/>
          </a:bodyPr>
          <a:lstStyle/>
          <a:p>
            <a:pPr algn="ctr"/>
            <a:r>
              <a:rPr lang="en-US" sz="5300" b="1">
                <a:solidFill>
                  <a:srgbClr val="FF0000"/>
                </a:solidFill>
                <a:latin typeface=".VnCooper" pitchFamily="34" charset="0"/>
                <a:ea typeface="Arial-Rounded" pitchFamily="34" charset="0"/>
                <a:cs typeface="Arial-Rounded" pitchFamily="34" charset="0"/>
              </a:rPr>
              <a:t>65</a:t>
            </a:r>
          </a:p>
        </p:txBody>
      </p:sp>
      <p:grpSp>
        <p:nvGrpSpPr>
          <p:cNvPr id="27" name="Group 26"/>
          <p:cNvGrpSpPr/>
          <p:nvPr/>
        </p:nvGrpSpPr>
        <p:grpSpPr>
          <a:xfrm>
            <a:off x="200450" y="2209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Rounded" pitchFamily="34" charset="0"/>
                  <a:ea typeface="Arial-Rounded" pitchFamily="34" charset="0"/>
                  <a:cs typeface="Arial-Rounded" pitchFamily="34" charset="0"/>
                </a:rPr>
                <a:t>Đọc</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3349498" y="0"/>
            <a:ext cx="8826288" cy="1501088"/>
          </a:xfrm>
          <a:prstGeom prst="rect">
            <a:avLst/>
          </a:prstGeom>
          <a:solidFill>
            <a:srgbClr val="FFFF00"/>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5400" b="1">
                <a:solidFill>
                  <a:srgbClr val="FF0000"/>
                </a:solidFill>
                <a:latin typeface="Arial-Rounded" pitchFamily="34" charset="0"/>
                <a:ea typeface="Arial-Rounded" pitchFamily="34" charset="0"/>
                <a:cs typeface="Arial-Rounded" pitchFamily="34" charset="0"/>
              </a:rPr>
              <a:t>ÔN TẬP</a:t>
            </a:r>
            <a:r>
              <a:rPr lang="vi-VN" sz="5400" b="1">
                <a:solidFill>
                  <a:srgbClr val="FF0000"/>
                </a:solidFill>
                <a:latin typeface="Arial-Rounded" pitchFamily="34" charset="0"/>
                <a:ea typeface="Arial-Rounded" pitchFamily="34" charset="0"/>
                <a:cs typeface="Arial-Rounded" pitchFamily="34" charset="0"/>
              </a:rPr>
              <a:t> </a:t>
            </a:r>
            <a:r>
              <a:rPr lang="en-US" sz="5400" b="1">
                <a:solidFill>
                  <a:srgbClr val="FF0000"/>
                </a:solidFill>
                <a:latin typeface="Arial-Rounded" pitchFamily="34" charset="0"/>
                <a:ea typeface="Arial-Rounded" pitchFamily="34" charset="0"/>
                <a:cs typeface="Arial-Rounded" pitchFamily="34" charset="0"/>
              </a:rPr>
              <a:t>VÀ KỂ CHUYỆN</a:t>
            </a:r>
          </a:p>
        </p:txBody>
      </p:sp>
      <p:sp>
        <p:nvSpPr>
          <p:cNvPr id="39" name="Title 1"/>
          <p:cNvSpPr txBox="1">
            <a:spLocks/>
          </p:cNvSpPr>
          <p:nvPr/>
        </p:nvSpPr>
        <p:spPr>
          <a:xfrm>
            <a:off x="2896829" y="3708402"/>
            <a:ext cx="167418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trong</a:t>
            </a:r>
          </a:p>
        </p:txBody>
      </p:sp>
      <p:sp>
        <p:nvSpPr>
          <p:cNvPr id="61" name="Title 1"/>
          <p:cNvSpPr txBox="1">
            <a:spLocks/>
          </p:cNvSpPr>
          <p:nvPr/>
        </p:nvSpPr>
        <p:spPr>
          <a:xfrm>
            <a:off x="4764328" y="3708402"/>
            <a:ext cx="167611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trông</a:t>
            </a:r>
          </a:p>
        </p:txBody>
      </p:sp>
      <p:sp>
        <p:nvSpPr>
          <p:cNvPr id="25" name="Title 1"/>
          <p:cNvSpPr txBox="1">
            <a:spLocks/>
          </p:cNvSpPr>
          <p:nvPr/>
        </p:nvSpPr>
        <p:spPr>
          <a:xfrm>
            <a:off x="6527991" y="37560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khung</a:t>
            </a:r>
          </a:p>
        </p:txBody>
      </p:sp>
      <p:sp>
        <p:nvSpPr>
          <p:cNvPr id="26" name="Title 1"/>
          <p:cNvSpPr txBox="1">
            <a:spLocks/>
          </p:cNvSpPr>
          <p:nvPr/>
        </p:nvSpPr>
        <p:spPr>
          <a:xfrm>
            <a:off x="8341894" y="37560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vừng</a:t>
            </a:r>
          </a:p>
        </p:txBody>
      </p:sp>
      <p:sp>
        <p:nvSpPr>
          <p:cNvPr id="29" name="Title 1"/>
          <p:cNvSpPr txBox="1">
            <a:spLocks/>
          </p:cNvSpPr>
          <p:nvPr/>
        </p:nvSpPr>
        <p:spPr>
          <a:xfrm>
            <a:off x="1357700" y="470042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việc</a:t>
            </a:r>
          </a:p>
        </p:txBody>
      </p:sp>
      <p:sp>
        <p:nvSpPr>
          <p:cNvPr id="30" name="Title 1"/>
          <p:cNvSpPr txBox="1">
            <a:spLocks/>
          </p:cNvSpPr>
          <p:nvPr/>
        </p:nvSpPr>
        <p:spPr>
          <a:xfrm>
            <a:off x="2996049" y="4709237"/>
            <a:ext cx="158028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chiên</a:t>
            </a:r>
          </a:p>
        </p:txBody>
      </p:sp>
      <p:sp>
        <p:nvSpPr>
          <p:cNvPr id="31" name="Title 1"/>
          <p:cNvSpPr txBox="1">
            <a:spLocks/>
          </p:cNvSpPr>
          <p:nvPr/>
        </p:nvSpPr>
        <p:spPr>
          <a:xfrm>
            <a:off x="4764328"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tiếp</a:t>
            </a:r>
          </a:p>
        </p:txBody>
      </p:sp>
      <p:sp>
        <p:nvSpPr>
          <p:cNvPr id="33" name="Title 1"/>
          <p:cNvSpPr txBox="1">
            <a:spLocks/>
          </p:cNvSpPr>
          <p:nvPr/>
        </p:nvSpPr>
        <p:spPr>
          <a:xfrm>
            <a:off x="6519260"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tiếng</a:t>
            </a:r>
          </a:p>
        </p:txBody>
      </p:sp>
      <p:sp>
        <p:nvSpPr>
          <p:cNvPr id="34" name="Title 1"/>
          <p:cNvSpPr txBox="1">
            <a:spLocks/>
          </p:cNvSpPr>
          <p:nvPr/>
        </p:nvSpPr>
        <p:spPr>
          <a:xfrm>
            <a:off x="8282923" y="470042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nhiệm</a:t>
            </a:r>
          </a:p>
        </p:txBody>
      </p:sp>
      <p:sp>
        <p:nvSpPr>
          <p:cNvPr id="35" name="Title 1"/>
          <p:cNvSpPr txBox="1">
            <a:spLocks/>
          </p:cNvSpPr>
          <p:nvPr/>
        </p:nvSpPr>
        <p:spPr>
          <a:xfrm>
            <a:off x="10033093"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yến</a:t>
            </a:r>
          </a:p>
        </p:txBody>
      </p:sp>
      <p:sp>
        <p:nvSpPr>
          <p:cNvPr id="36" name="Title 1"/>
          <p:cNvSpPr txBox="1">
            <a:spLocks/>
          </p:cNvSpPr>
          <p:nvPr/>
        </p:nvSpPr>
        <p:spPr>
          <a:xfrm>
            <a:off x="2932548" y="5662448"/>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biết</a:t>
            </a:r>
          </a:p>
        </p:txBody>
      </p:sp>
      <p:sp>
        <p:nvSpPr>
          <p:cNvPr id="37" name="Title 1"/>
          <p:cNvSpPr txBox="1">
            <a:spLocks/>
          </p:cNvSpPr>
          <p:nvPr/>
        </p:nvSpPr>
        <p:spPr>
          <a:xfrm>
            <a:off x="4651761" y="5623674"/>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diều</a:t>
            </a:r>
          </a:p>
        </p:txBody>
      </p:sp>
      <p:sp>
        <p:nvSpPr>
          <p:cNvPr id="38" name="Title 1"/>
          <p:cNvSpPr txBox="1">
            <a:spLocks/>
          </p:cNvSpPr>
          <p:nvPr/>
        </p:nvSpPr>
        <p:spPr>
          <a:xfrm>
            <a:off x="6470577" y="5623674"/>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yếu</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500"/>
                                        <p:tgtEl>
                                          <p:spTgt spid="3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animBg="1"/>
      <p:bldP spid="39" grpId="0"/>
      <p:bldP spid="61" grpId="0"/>
      <p:bldP spid="25" grpId="0"/>
      <p:bldP spid="26" grpId="0"/>
      <p:bldP spid="29" grpId="0"/>
      <p:bldP spid="30" grpId="0"/>
      <p:bldP spid="31" grpId="0"/>
      <p:bldP spid="33" grpId="0"/>
      <p:bldP spid="34" grpId="0"/>
      <p:bldP spid="35" grpId="0"/>
      <p:bldP spid="36" grpId="0"/>
      <p:bldP spid="37"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2320</TotalTime>
  <Words>340</Words>
  <Application>Microsoft Office PowerPoint</Application>
  <PresentationFormat>Custom</PresentationFormat>
  <Paragraphs>69</Paragraphs>
  <Slides>26</Slides>
  <Notes>7</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.VnArialH</vt:lpstr>
      <vt:lpstr>.VnAvant</vt:lpstr>
      <vt:lpstr>.VnCooper</vt:lpstr>
      <vt:lpstr>Arial</vt:lpstr>
      <vt:lpstr>Arial Rounded MT Bold</vt:lpstr>
      <vt:lpstr>Arial-Rounded</vt:lpstr>
      <vt:lpstr>Arrus-Black</vt:lpstr>
      <vt:lpstr>AvantGarde</vt:lpstr>
      <vt:lpstr>Calibri</vt:lpstr>
      <vt:lpstr>DomCasual</vt:lpstr>
      <vt:lpstr>HP001 5 hàng</vt:lpstr>
      <vt:lpstr>HP-087</vt:lpstr>
      <vt:lpstr>Times New Roman</vt:lpstr>
      <vt:lpstr>VNI-Avo</vt:lpstr>
      <vt:lpstr>Office Theme</vt:lpstr>
      <vt:lpstr>TIẾNG VIỆT 1</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                   </vt:lpstr>
      <vt:lpstr>PowerPoint Presentation</vt:lpstr>
      <vt:lpstr>PowerPoint Presentation</vt:lpstr>
      <vt:lpstr>PowerPoint Presentation</vt:lpstr>
      <vt:lpstr>PowerPoint Presentation</vt:lpstr>
      <vt:lpstr>PowerPoint Presentation</vt:lpstr>
      <vt:lpstr>PowerPoint Presentation</vt:lpstr>
      <vt:lpstr>Bài học:  Trong cuộc sống, chúng ta nên khiêm tốn, lịch sự khi giao tiếp và gặp gỡ; không nên hung hăng, kiêu căng, xem thường người khác.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313</cp:revision>
  <dcterms:created xsi:type="dcterms:W3CDTF">2021-05-08T14:00:55Z</dcterms:created>
  <dcterms:modified xsi:type="dcterms:W3CDTF">2024-12-15T05:51:50Z</dcterms:modified>
</cp:coreProperties>
</file>