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3" r:id="rId2"/>
  </p:sldMasterIdLst>
  <p:notesMasterIdLst>
    <p:notesMasterId r:id="rId25"/>
  </p:notesMasterIdLst>
  <p:sldIdLst>
    <p:sldId id="2007577126" r:id="rId3"/>
    <p:sldId id="2007577135" r:id="rId4"/>
    <p:sldId id="263" r:id="rId5"/>
    <p:sldId id="267" r:id="rId6"/>
    <p:sldId id="268" r:id="rId7"/>
    <p:sldId id="269" r:id="rId8"/>
    <p:sldId id="270" r:id="rId9"/>
    <p:sldId id="287" r:id="rId10"/>
    <p:sldId id="274" r:id="rId11"/>
    <p:sldId id="277" r:id="rId12"/>
    <p:sldId id="289" r:id="rId13"/>
    <p:sldId id="279" r:id="rId14"/>
    <p:sldId id="283" r:id="rId15"/>
    <p:sldId id="2007577131" r:id="rId16"/>
    <p:sldId id="2007577136" r:id="rId17"/>
    <p:sldId id="2007577137" r:id="rId18"/>
    <p:sldId id="2007577139" r:id="rId19"/>
    <p:sldId id="2007577138" r:id="rId20"/>
    <p:sldId id="2007577140" r:id="rId21"/>
    <p:sldId id="2007577141" r:id="rId22"/>
    <p:sldId id="2007577142" r:id="rId23"/>
    <p:sldId id="289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9809B-85A1-4C91-9913-EAF2AC7154FC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5F9AC-2BCF-471E-95BA-07075A3F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3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B064D-374E-484A-B16A-ECEE9E597E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6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5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193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66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408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07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855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46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357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F9AFA02-22FC-418B-825A-AFDBD2C6E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EDF950D-B842-476C-B3D8-EC8DD65DC6C9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9B4C0C9-93A4-4250-A800-8B969D6011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53" y="5665577"/>
            <a:ext cx="1425890" cy="9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30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3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925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1105ECC-05DB-4A25-8E6A-E61FCA6F5619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668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69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34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24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80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75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5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2BF82D2-7A68-459D-A996-9BDDA2518FA4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=""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7">
            <a:extLst>
              <a:ext uri="{FF2B5EF4-FFF2-40B4-BE49-F238E27FC236}">
                <a16:creationId xmlns=""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76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01" r:id="rId12"/>
    <p:sldLayoutId id="2147483702" r:id="rId13"/>
    <p:sldLayoutId id="2147483715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microsoft.com/office/2007/relationships/media" Target="../media/media5.mp3"/><Relationship Id="rId7" Type="http://schemas.openxmlformats.org/officeDocument/2006/relationships/image" Target="../media/image20.jpg"/><Relationship Id="rId12" Type="http://schemas.openxmlformats.org/officeDocument/2006/relationships/slide" Target="slide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7.png"/><Relationship Id="rId4" Type="http://schemas.openxmlformats.org/officeDocument/2006/relationships/audio" Target="../media/media5.mp3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media" Target="../media/media7.mp3"/><Relationship Id="rId7" Type="http://schemas.openxmlformats.org/officeDocument/2006/relationships/image" Target="../media/image20.jpg"/><Relationship Id="rId12" Type="http://schemas.openxmlformats.org/officeDocument/2006/relationships/slide" Target="slide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audio" Target="../media/media7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34.png"/><Relationship Id="rId5" Type="http://schemas.openxmlformats.org/officeDocument/2006/relationships/image" Target="../media/image29.jp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7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microsoft.com/office/2007/relationships/media" Target="../media/media5.mp3"/><Relationship Id="rId7" Type="http://schemas.openxmlformats.org/officeDocument/2006/relationships/image" Target="../media/image20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7.png"/><Relationship Id="rId4" Type="http://schemas.openxmlformats.org/officeDocument/2006/relationships/audio" Target="../media/media5.mp3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media" Target="../media/media7.mp3"/><Relationship Id="rId7" Type="http://schemas.openxmlformats.org/officeDocument/2006/relationships/image" Target="../media/image20.jpg"/><Relationship Id="rId12" Type="http://schemas.openxmlformats.org/officeDocument/2006/relationships/slide" Target="slide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audio" Target="../media/media7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slide" Target="slide8.xml"/><Relationship Id="rId4" Type="http://schemas.openxmlformats.org/officeDocument/2006/relationships/image" Target="../media/image13.jp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microsoft.com/office/2007/relationships/media" Target="../media/media5.mp3"/><Relationship Id="rId7" Type="http://schemas.openxmlformats.org/officeDocument/2006/relationships/image" Target="../media/image20.jp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7.png"/><Relationship Id="rId4" Type="http://schemas.openxmlformats.org/officeDocument/2006/relationships/audio" Target="../media/media5.mp3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media" Target="../media/media7.mp3"/><Relationship Id="rId7" Type="http://schemas.openxmlformats.org/officeDocument/2006/relationships/image" Target="../media/image20.jpg"/><Relationship Id="rId12" Type="http://schemas.openxmlformats.org/officeDocument/2006/relationships/slide" Target="slide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audio" Target="../media/media7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=""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86" y="5406349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53712" y="4782815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5628115" y="5708638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&lt;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=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&gt;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1177" y="858591"/>
            <a:ext cx="593303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3: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&gt;, &lt;, = </a:t>
            </a:r>
          </a:p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112……2112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852FE10-003E-498D-97DF-392587B64D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2" y="-107203"/>
            <a:ext cx="12191999" cy="68580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1CCDA2D-0BFF-4098-830D-4FABF3CBD20F}"/>
              </a:ext>
            </a:extLst>
          </p:cNvPr>
          <p:cNvGrpSpPr/>
          <p:nvPr/>
        </p:nvGrpSpPr>
        <p:grpSpPr>
          <a:xfrm>
            <a:off x="3545829" y="1419653"/>
            <a:ext cx="5100339" cy="492443"/>
            <a:chOff x="2796376" y="4181475"/>
            <a:chExt cx="6086572" cy="521421"/>
          </a:xfrm>
        </p:grpSpPr>
        <p:sp>
          <p:nvSpPr>
            <p:cNvPr id="13" name="矩形: 圆角 47">
              <a:extLst>
                <a:ext uri="{FF2B5EF4-FFF2-40B4-BE49-F238E27FC236}">
                  <a16:creationId xmlns:a16="http://schemas.microsoft.com/office/drawing/2014/main" xmlns="" id="{D1FE778D-AFE7-4E2A-BDC3-8E2B472743A5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4" name="矩形 259">
              <a:extLst>
                <a:ext uri="{FF2B5EF4-FFF2-40B4-BE49-F238E27FC236}">
                  <a16:creationId xmlns:a16="http://schemas.microsoft.com/office/drawing/2014/main" xmlns="" id="{BD9875C6-48BE-48A2-AC52-672EA4D3F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134FD4E-77CD-4D79-8588-B5D31DAE36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270" y="4076026"/>
            <a:ext cx="3067892" cy="306789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1D9C5E5-17F0-449B-B0E8-015DCC59B7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824" y="3191072"/>
            <a:ext cx="3490995" cy="34909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65B5864D-5DED-405E-AE15-77C53B5734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671" y="2366740"/>
            <a:ext cx="1465857" cy="95505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8C622B99-737A-4E68-8AA5-AAF43B82A4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10057428" y="445831"/>
            <a:ext cx="1572883" cy="8664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075" y="3388298"/>
            <a:ext cx="1120392" cy="101714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101" y="603274"/>
            <a:ext cx="1238034" cy="99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>
            <a:off x="1156148" y="465959"/>
            <a:ext cx="1804943" cy="191916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>
            <a:off x="8529016" y="369850"/>
            <a:ext cx="2251584" cy="19191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7834" y="2014713"/>
            <a:ext cx="104406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CN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Nhân</a:t>
            </a:r>
            <a:r>
              <a:rPr lang="en-US" altLang="zh-CN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với</a:t>
            </a:r>
            <a:r>
              <a:rPr lang="en-US" altLang="zh-CN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số</a:t>
            </a:r>
            <a:r>
              <a:rPr lang="en-US" altLang="zh-CN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có</a:t>
            </a:r>
            <a:r>
              <a:rPr lang="en-US" altLang="zh-CN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một</a:t>
            </a:r>
            <a:r>
              <a:rPr lang="en-US" altLang="zh-CN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chữ</a:t>
            </a:r>
            <a:r>
              <a:rPr lang="en-US" altLang="zh-CN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số</a:t>
            </a:r>
            <a:r>
              <a:rPr lang="en-US" altLang="zh-CN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 (</a:t>
            </a:r>
            <a:r>
              <a:rPr lang="en-US" altLang="zh-CN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không</a:t>
            </a:r>
            <a:r>
              <a:rPr lang="en-US" altLang="zh-CN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nhớ</a:t>
            </a:r>
            <a:r>
              <a:rPr lang="en-US" altLang="zh-CN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)</a:t>
            </a:r>
            <a:endParaRPr lang="zh-CN" altLang="en-US" sz="8000" b="1" dirty="0">
              <a:solidFill>
                <a:schemeClr val="bg1"/>
              </a:solidFill>
              <a:latin typeface="Times New Roman" panose="02020603050405020304" pitchFamily="18" charset="0"/>
              <a:ea typeface="字魂131号-酷乐潮玩体" panose="00000500000000000000" pitchFamily="2" charset="-122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723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9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 bwMode="auto">
          <a:xfrm>
            <a:off x="2057400" y="457200"/>
            <a:ext cx="8458200" cy="990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folHlink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kern="0" dirty="0">
                <a:solidFill>
                  <a:srgbClr val="0070C0"/>
                </a:solidFill>
                <a:latin typeface="HP001 5 hàng" panose="020B0603050302020204" pitchFamily="34" charset="0"/>
              </a:rPr>
              <a:t/>
            </a:r>
            <a:br>
              <a:rPr lang="en-US" kern="0" dirty="0">
                <a:solidFill>
                  <a:srgbClr val="0070C0"/>
                </a:solidFill>
                <a:latin typeface="HP001 5 hàng" panose="020B0603050302020204" pitchFamily="34" charset="0"/>
              </a:rPr>
            </a:br>
            <a:endParaRPr lang="en-US" kern="0" dirty="0">
              <a:solidFill>
                <a:srgbClr val="0070C0"/>
              </a:solidFill>
              <a:latin typeface="HP001 5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467100" y="5706114"/>
            <a:ext cx="6251666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anose="02020603050405020304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anose="02020603050405020304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anose="02020603050405020304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anose="02020603050405020304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CC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nl-NL" sz="480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    4 </a:t>
            </a:r>
            <a:r>
              <a:rPr lang="nl-NL" sz="480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 x 2 = ?</a:t>
            </a:r>
            <a:endParaRPr lang="en-US" sz="4800" i="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0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7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4312 </a:t>
            </a:r>
            <a:r>
              <a:rPr lang="en-US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7" y="1732208"/>
            <a:ext cx="9720073" cy="402336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</a:p>
          <a:p>
            <a:endParaRPr lang="en-US" sz="2400" dirty="0">
              <a:ln>
                <a:solidFill>
                  <a:srgbClr val="00B050"/>
                </a:solidFill>
              </a:ln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2400" dirty="0" smtClean="0">
              <a:ln>
                <a:solidFill>
                  <a:srgbClr val="00B050"/>
                </a:solidFill>
              </a:ln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n>
                <a:solidFill>
                  <a:srgbClr val="00B050"/>
                </a:solidFill>
              </a:ln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2400" dirty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2, </a:t>
            </a:r>
            <a:r>
              <a:rPr lang="en-US" sz="2400" dirty="0" err="1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vi-VN" sz="2400" dirty="0">
              <a:ln>
                <a:solidFill>
                  <a:srgbClr val="00B050"/>
                </a:solidFill>
              </a:ln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* </a:t>
            </a:r>
            <a:r>
              <a:rPr lang="en-US" sz="2400" dirty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6, </a:t>
            </a:r>
            <a:r>
              <a:rPr lang="en-US" sz="2400" dirty="0" err="1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</a:p>
          <a:p>
            <a:r>
              <a:rPr lang="en-US" sz="2400" dirty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2400" dirty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8, </a:t>
            </a:r>
            <a:r>
              <a:rPr lang="en-US" sz="2400" dirty="0" err="1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  <a:endParaRPr lang="vi-VN" sz="2400" dirty="0">
              <a:ln>
                <a:solidFill>
                  <a:srgbClr val="00B050"/>
                </a:solidFill>
              </a:ln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</a:t>
            </a:r>
            <a:r>
              <a:rPr lang="en-US" sz="2400" dirty="0" err="1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4312 x 2= 8624</a:t>
            </a:r>
            <a:endParaRPr lang="vi-VN" sz="2400" dirty="0">
              <a:ln>
                <a:solidFill>
                  <a:srgbClr val="00B050"/>
                </a:solidFill>
              </a:ln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415448"/>
              </p:ext>
            </p:extLst>
          </p:nvPr>
        </p:nvGraphicFramePr>
        <p:xfrm>
          <a:off x="6038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8850" y="331946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682699"/>
              </p:ext>
            </p:extLst>
          </p:nvPr>
        </p:nvGraphicFramePr>
        <p:xfrm>
          <a:off x="1024126" y="2084833"/>
          <a:ext cx="1135180" cy="1024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tion" r:id="rId5" imgW="444240" imgH="469800" progId="Equation.3">
                  <p:embed/>
                </p:oleObj>
              </mc:Choice>
              <mc:Fallback>
                <p:oleObj name="Equation" r:id="rId5" imgW="44424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24126" y="2084833"/>
                        <a:ext cx="1135180" cy="1024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018758"/>
              </p:ext>
            </p:extLst>
          </p:nvPr>
        </p:nvGraphicFramePr>
        <p:xfrm>
          <a:off x="2645205" y="1974561"/>
          <a:ext cx="1002534" cy="1581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7" imgW="444240" imgH="660240" progId="Equation.3">
                  <p:embed/>
                </p:oleObj>
              </mc:Choice>
              <mc:Fallback>
                <p:oleObj name="Equation" r:id="rId7" imgW="444240" imgH="660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45205" y="1974561"/>
                        <a:ext cx="1002534" cy="1581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>
            <a:off x="3488368" y="3529739"/>
            <a:ext cx="1862138" cy="5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154406" y="3275093"/>
            <a:ext cx="4584393" cy="496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 err="1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4, </a:t>
            </a:r>
            <a:r>
              <a:rPr lang="en-US" sz="2400" dirty="0" err="1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</a:t>
            </a:r>
            <a:endParaRPr lang="vi-VN" sz="2400" dirty="0">
              <a:ln>
                <a:solidFill>
                  <a:srgbClr val="00B050"/>
                </a:solidFill>
              </a:ln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327094" y="3529739"/>
            <a:ext cx="11017" cy="489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3" idx="2"/>
          </p:cNvCxnSpPr>
          <p:nvPr/>
        </p:nvCxnSpPr>
        <p:spPr>
          <a:xfrm>
            <a:off x="3146472" y="3556345"/>
            <a:ext cx="30928" cy="8283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41504" y="3556345"/>
            <a:ext cx="0" cy="1412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327094" y="4019240"/>
            <a:ext cx="20234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177400" y="4384712"/>
            <a:ext cx="21841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941504" y="4968607"/>
            <a:ext cx="24200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23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632" r="6666"/>
          <a:stretch/>
        </p:blipFill>
        <p:spPr>
          <a:xfrm>
            <a:off x="0" y="0"/>
            <a:ext cx="12853851" cy="723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1524000" y="152400"/>
            <a:ext cx="906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kern="0" dirty="0">
                <a:latin typeface="HP001 5 hàng" panose="020B0603050302020204" pitchFamily="34" charset="0"/>
              </a:rPr>
              <a:t/>
            </a:r>
            <a:br>
              <a:rPr lang="en-US" sz="3600" b="1" kern="0" dirty="0">
                <a:latin typeface="HP001 5 hàng" panose="020B06030503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9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t="18495" r="3404"/>
          <a:stretch/>
        </p:blipFill>
        <p:spPr>
          <a:xfrm>
            <a:off x="1600200" y="1931830"/>
            <a:ext cx="9067800" cy="38593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00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ởi động Vũ điệu rửa tay cho học sinh lớ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5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734" y="701899"/>
            <a:ext cx="9720073" cy="4023360"/>
          </a:xfrm>
        </p:spPr>
        <p:txBody>
          <a:bodyPr/>
          <a:lstStyle/>
          <a:p>
            <a:pPr marL="0" indent="0">
              <a:buNone/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Mỗi một quả dứa ép được 200ml nước. Hỏi chị Lan ép 8 quả dứa như thế thì được bao nhiêu mi-li-lít nước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dứa?</a:t>
            </a:r>
          </a:p>
          <a:p>
            <a:pPr marL="0" indent="0">
              <a:buNone/>
            </a:pPr>
            <a:endParaRPr lang="en-US" sz="2800" dirty="0">
              <a:latin typeface="HP001 5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25057" r="6491" b="8884"/>
          <a:stretch/>
        </p:blipFill>
        <p:spPr>
          <a:xfrm>
            <a:off x="637107" y="1661376"/>
            <a:ext cx="10941000" cy="43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8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524000" y="1066801"/>
                <a:ext cx="9067800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giải:</a:t>
                </a:r>
                <a:endPara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nl-NL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Chị </a:t>
                </a:r>
                <a:r>
                  <a:rPr lang="nl-NL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ép 8 quả dứa như thế thì được </a:t>
                </a:r>
                <a:r>
                  <a:rPr lang="nl-NL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mi-li-lít </a:t>
                </a:r>
                <a:r>
                  <a:rPr lang="nl-NL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 dứa </a:t>
                </a:r>
                <a:r>
                  <a:rPr lang="nl-NL" sz="40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nl-NL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200</a:t>
                </a:r>
                <a:r>
                  <a:rPr lang="nl-NL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nl-NL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= 1 600 (ml)</a:t>
                </a:r>
                <a:endPara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nl-NL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nl-NL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nl-NL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Đáp số: 1 600 ml</a:t>
                </a:r>
                <a:endPara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066801"/>
                <a:ext cx="9067800" cy="3170099"/>
              </a:xfrm>
              <a:prstGeom prst="rect">
                <a:avLst/>
              </a:prstGeom>
              <a:blipFill rotWithShape="0">
                <a:blip r:embed="rId2"/>
                <a:stretch>
                  <a:fillRect l="-2352" t="-3462" r="-2285" b="-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44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5710" y="-93123"/>
            <a:ext cx="10174574" cy="2461871"/>
            <a:chOff x="935980" y="-48871"/>
            <a:chExt cx="10174574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50554" y="398188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8835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36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Calibri" panose="020F0502020204030204"/>
                </a:rPr>
                <a:t>26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Calibri" panose="020F0502020204030204"/>
                </a:rPr>
                <a:t>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4320238" y="993228"/>
            <a:ext cx="5330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8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Câu1: 12 x 3= ?</a:t>
            </a:r>
            <a:endParaRPr lang="en-US" sz="48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latin typeface="Times New Roman" panose="02020603050405020304" pitchFamily="18" charset="0"/>
              <a:ea typeface="Segoe UI Historic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919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0406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Calibri" panose="020F0502020204030204"/>
                </a:rPr>
                <a:t>448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91279" y="4661828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10406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Calibri" panose="020F0502020204030204"/>
                </a:rPr>
                <a:t>118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10406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Calibri" panose="020F0502020204030204"/>
                </a:rPr>
                <a:t>446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10406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Calibri" panose="020F0502020204030204"/>
                </a:rPr>
                <a:t>116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833058" y="1012107"/>
            <a:ext cx="39683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2: 112 x 4= 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260</Words>
  <Application>Microsoft Office PowerPoint</Application>
  <PresentationFormat>Widescreen</PresentationFormat>
  <Paragraphs>63</Paragraphs>
  <Slides>22</Slides>
  <Notes>2</Notes>
  <HiddenSlides>0</HiddenSlides>
  <MMClips>16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宋体</vt:lpstr>
      <vt:lpstr>Arial</vt:lpstr>
      <vt:lpstr>Arial-Rounded</vt:lpstr>
      <vt:lpstr>Calibri</vt:lpstr>
      <vt:lpstr>Cambria</vt:lpstr>
      <vt:lpstr>Cambria Math</vt:lpstr>
      <vt:lpstr>HP001 5 hàng</vt:lpstr>
      <vt:lpstr>iCiel Cadena</vt:lpstr>
      <vt:lpstr>Segoe UI Historic</vt:lpstr>
      <vt:lpstr>华文仿宋</vt:lpstr>
      <vt:lpstr>Tahoma</vt:lpstr>
      <vt:lpstr>Times New Roman</vt:lpstr>
      <vt:lpstr>Tw Cen MT</vt:lpstr>
      <vt:lpstr>Tw Cen MT Condensed</vt:lpstr>
      <vt:lpstr>Utm AVO</vt:lpstr>
      <vt:lpstr>Wingdings 3</vt:lpstr>
      <vt:lpstr>字魂131号-酷乐潮玩体</vt:lpstr>
      <vt:lpstr>字魂160号-檀宋</vt:lpstr>
      <vt:lpstr>等线</vt:lpstr>
      <vt:lpstr>自定义设计方案</vt:lpstr>
      <vt:lpstr>Integral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Tính: 4312 x 2 </vt:lpstr>
      <vt:lpstr>PowerPoint Presentation</vt:lpstr>
      <vt:lpstr>Bài 2: Đặt tính rồi tính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34</cp:revision>
  <dcterms:created xsi:type="dcterms:W3CDTF">2021-08-03T13:46:18Z</dcterms:created>
  <dcterms:modified xsi:type="dcterms:W3CDTF">2024-02-17T02:38:50Z</dcterms:modified>
</cp:coreProperties>
</file>