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35"/>
  </p:notesMasterIdLst>
  <p:sldIdLst>
    <p:sldId id="258" r:id="rId2"/>
    <p:sldId id="256" r:id="rId3"/>
    <p:sldId id="429" r:id="rId4"/>
    <p:sldId id="427" r:id="rId5"/>
    <p:sldId id="419" r:id="rId6"/>
    <p:sldId id="420" r:id="rId7"/>
    <p:sldId id="421" r:id="rId8"/>
    <p:sldId id="422" r:id="rId9"/>
    <p:sldId id="285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9" r:id="rId19"/>
    <p:sldId id="8708" r:id="rId20"/>
    <p:sldId id="259" r:id="rId21"/>
    <p:sldId id="440" r:id="rId22"/>
    <p:sldId id="441" r:id="rId23"/>
    <p:sldId id="442" r:id="rId24"/>
    <p:sldId id="8710" r:id="rId25"/>
    <p:sldId id="8711" r:id="rId26"/>
    <p:sldId id="8713" r:id="rId27"/>
    <p:sldId id="539" r:id="rId28"/>
    <p:sldId id="443" r:id="rId29"/>
    <p:sldId id="8675" r:id="rId30"/>
    <p:sldId id="8705" r:id="rId31"/>
    <p:sldId id="8709" r:id="rId32"/>
    <p:sldId id="8706" r:id="rId33"/>
    <p:sldId id="8712" r:id="rId34"/>
  </p:sldIdLst>
  <p:sldSz cx="12192000" cy="6858000"/>
  <p:notesSz cx="6858000" cy="9144000"/>
  <p:embeddedFontLst>
    <p:embeddedFont>
      <p:font typeface="#9Slide07 IcielKoni" panose="020B0604020202020204" charset="0"/>
      <p:bold r:id="rId36"/>
    </p:embeddedFont>
    <p:embeddedFont>
      <p:font typeface="#Li-N SVN-Hole Hearte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DengXian" panose="02010600030101010101" pitchFamily="2" charset="-122"/>
      <p:regular r:id="rId44"/>
      <p:bold r:id="rId45"/>
    </p:embeddedFont>
    <p:embeddedFont>
      <p:font typeface="iCiel Cadena" panose="02000503000000020004" charset="0"/>
      <p:bold r:id="rId46"/>
    </p:embeddedFont>
    <p:embeddedFont>
      <p:font typeface="UVF Valentine" panose="020B0604020202020204" charset="0"/>
      <p:regular r:id="rId47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600FF"/>
    <a:srgbClr val="FF0000"/>
    <a:srgbClr val="FF0066"/>
    <a:srgbClr val="0033CC"/>
    <a:srgbClr val="FFCC00"/>
    <a:srgbClr val="3333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>
      <p:cViewPr varScale="1">
        <p:scale>
          <a:sx n="83" d="100"/>
          <a:sy n="83" d="100"/>
        </p:scale>
        <p:origin x="18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2DEF060-7CE2-4321-865F-75BEB53C82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Thầy cô bấm vào con cá vàng, mực, cá ngựa sẽ đến các câu hỏi số 1,2,3.</a:t>
            </a:r>
          </a:p>
          <a:p>
            <a:r>
              <a:rPr lang="en-US" altLang="en-US"/>
              <a:t>Bấm con cua sẽ đến trang khám phá.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C9EB01D-8397-4226-9DF0-25A878B69769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084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3FBF12DC-3A6F-4B87-B3BE-0EC0274F674B}" type="slidenum">
              <a:rPr lang="zh-CN"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 defTabSz="914400"/>
              <a:t>31</a:t>
            </a:fld>
            <a:endParaRPr lang="zh-CN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13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CE8ED681-5719-4E5C-9B60-3C90C027218A}" type="slidenum">
              <a:rPr lang="zh-CN"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 defTabSz="914400"/>
              <a:t>32</a:t>
            </a:fld>
            <a:endParaRPr lang="zh-CN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D06A40-14E7-4028-B422-D747E3679579}" type="slidenum">
              <a:rPr lang="zh-CN" altLang="en-US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ECD754-9DF4-4A22-9E2E-40204CC48D1F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Chia lớp thành 2 đội, thi đua kể tên các đồ dùng (trong sinh hoạt, sản xuất, học tập, giao thông,….)có sử dụng điện và nêu tác dụng của chúng.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272DEB-9A6D-42B6-90ED-F5D5450591AB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FE3864-598C-4B16-A03E-E7855A2C0069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6F1ECF8-D29C-41B6-B71D-523D569A35E1}" type="slidenum">
              <a:rPr lang="zh-CN" altLang="en-US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91E13BA-0070-4737-9DDB-A58A24913F38}" type="slidenum">
              <a:rPr lang="zh-CN" altLang="en-US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8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2900262A-2CAA-4D64-AA4A-6A9D170001B8}" type="slidenum">
              <a:rPr lang="zh-CN"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 defTabSz="914400"/>
              <a:t>29</a:t>
            </a:fld>
            <a:endParaRPr lang="zh-CN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/>
              <a:t>Nhấn vào bánh chưng góc màn hình để đến slide tiếp theo.</a:t>
            </a:r>
            <a:endParaRPr lang="zh-CN" altLang="en-US"/>
          </a:p>
        </p:txBody>
      </p:sp>
      <p:sp>
        <p:nvSpPr>
          <p:cNvPr id="4403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00D522BC-474C-46FC-ABE3-1B11377B68A8}" type="slidenum">
              <a:rPr lang="zh-CN"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 defTabSz="914400"/>
              <a:t>30</a:t>
            </a:fld>
            <a:endParaRPr lang="zh-CN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9912E-39C6-4434-A943-85B27F25E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04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8E8C7-5B22-4D21-9F43-65EA5A5BA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34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9AEAF-EAD2-4879-A7CC-AF06B26F49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1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9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8BBA7-0C80-485D-ADB6-52E63E685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33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970901"/>
      </p:ext>
    </p:extLst>
  </p:cSld>
  <p:clrMapOvr>
    <a:masterClrMapping/>
  </p:clrMapOvr>
  <p:transition spd="med" advClick="0" advTm="2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7C5D-26CB-4A05-B4CF-71B54BEFD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6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9B8-38A3-44D4-8EF6-2F8538757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75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64682-99C6-4D7F-9F0C-FFC8B0351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7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1EB05-22F4-4D01-A2BD-506BB5EAA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8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4D758-8577-40C6-B630-80428557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E9A81-94CC-45EE-8BF3-8720730C5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7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82984-DF61-483A-9822-7305BBA0E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37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4D981-6643-495E-B54C-36E10109F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6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/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17BC02E-6EFF-4C59-8D9A-380F2D7BBE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6" r:id="rId12"/>
    <p:sldLayoutId id="2147483845" r:id="rId13"/>
    <p:sldLayoutId id="214748384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3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image" Target="../media/image63.jpe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tags" Target="../tags/tag10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9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5" Type="http://schemas.openxmlformats.org/officeDocument/2006/relationships/tags" Target="../tags/tag12.xml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tags" Target="../tags/tag11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1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65.png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ownloads\TU&#7846;N%2021-KHOA%20H&#7884;C-S&#7916;%20D&#7908;NG%20N&#258;NG%20L&#431;&#7906;NG%20&#272;I&#7878;N-T\videoplayback.mp4" TargetMode="Externa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11" Type="http://schemas.openxmlformats.org/officeDocument/2006/relationships/image" Target="../media/image134.png"/><Relationship Id="rId5" Type="http://schemas.openxmlformats.org/officeDocument/2006/relationships/image" Target="../media/image96.png"/><Relationship Id="rId10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png"/><Relationship Id="rId7" Type="http://schemas.openxmlformats.org/officeDocument/2006/relationships/slide" Target="slide3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46.png"/><Relationship Id="rId3" Type="http://schemas.openxmlformats.org/officeDocument/2006/relationships/image" Target="../media/image154.png"/><Relationship Id="rId7" Type="http://schemas.openxmlformats.org/officeDocument/2006/relationships/image" Target="../media/image150.png"/><Relationship Id="rId12" Type="http://schemas.openxmlformats.org/officeDocument/2006/relationships/image" Target="../media/image161.png"/><Relationship Id="rId17" Type="http://schemas.openxmlformats.org/officeDocument/2006/relationships/slide" Target="slide3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60.png"/><Relationship Id="rId5" Type="http://schemas.openxmlformats.org/officeDocument/2006/relationships/image" Target="../media/image156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155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62.png"/><Relationship Id="rId3" Type="http://schemas.openxmlformats.org/officeDocument/2006/relationships/image" Target="../media/image156.png"/><Relationship Id="rId7" Type="http://schemas.openxmlformats.org/officeDocument/2006/relationships/image" Target="../media/image163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1.png"/><Relationship Id="rId5" Type="http://schemas.openxmlformats.org/officeDocument/2006/relationships/image" Target="../media/image150.png"/><Relationship Id="rId15" Type="http://schemas.openxmlformats.org/officeDocument/2006/relationships/image" Target="../media/image146.png"/><Relationship Id="rId10" Type="http://schemas.openxmlformats.org/officeDocument/2006/relationships/image" Target="../media/image160.png"/><Relationship Id="rId4" Type="http://schemas.openxmlformats.org/officeDocument/2006/relationships/image" Target="../media/image149.png"/><Relationship Id="rId9" Type="http://schemas.openxmlformats.org/officeDocument/2006/relationships/image" Target="../media/image167.png"/><Relationship Id="rId1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62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61.png"/><Relationship Id="rId5" Type="http://schemas.openxmlformats.org/officeDocument/2006/relationships/image" Target="../media/image149.png"/><Relationship Id="rId15" Type="http://schemas.openxmlformats.org/officeDocument/2006/relationships/slide" Target="slide33.xml"/><Relationship Id="rId10" Type="http://schemas.openxmlformats.org/officeDocument/2006/relationships/image" Target="../media/image160.png"/><Relationship Id="rId4" Type="http://schemas.openxmlformats.org/officeDocument/2006/relationships/image" Target="../media/image156.png"/><Relationship Id="rId9" Type="http://schemas.openxmlformats.org/officeDocument/2006/relationships/image" Target="../media/image159.png"/><Relationship Id="rId14" Type="http://schemas.openxmlformats.org/officeDocument/2006/relationships/image" Target="../media/image1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5.png"/><Relationship Id="rId7" Type="http://schemas.openxmlformats.org/officeDocument/2006/relationships/image" Target="../media/image27.gif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-185" r="87" b="185"/>
          <a:stretch>
            <a:fillRect/>
          </a:stretch>
        </p:blipFill>
        <p:spPr bwMode="auto">
          <a:xfrm>
            <a:off x="0" y="0"/>
            <a:ext cx="12244388" cy="77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80963"/>
            <a:ext cx="12652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PA-组合 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20688" y="-1482725"/>
            <a:ext cx="1957388" cy="3049588"/>
            <a:chOff x="182323" y="-1968501"/>
            <a:chExt cx="2607997" cy="4066879"/>
          </a:xfrm>
        </p:grpSpPr>
        <p:sp>
          <p:nvSpPr>
            <p:cNvPr id="2" name="PA-任意多边形 1"/>
            <p:cNvSpPr/>
            <p:nvPr>
              <p:custDataLst>
                <p:tags r:id="rId5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137" name="PA-图片 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23" y="0"/>
              <a:ext cx="2506396" cy="209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PA-组合 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742238" y="-2628900"/>
            <a:ext cx="8747125" cy="5414963"/>
            <a:chOff x="6365544" y="-3498687"/>
            <a:chExt cx="11661171" cy="7219788"/>
          </a:xfrm>
        </p:grpSpPr>
        <p:sp>
          <p:nvSpPr>
            <p:cNvPr id="6" name="PA-任意多边形 5"/>
            <p:cNvSpPr/>
            <p:nvPr>
              <p:custDataLst>
                <p:tags r:id="rId3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135" name="PA-图片 1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1759" y="-57312"/>
              <a:ext cx="5877230" cy="372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1979524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-11525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0166" y="789324"/>
            <a:ext cx="537664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ln w="19050">
                  <a:solidFill>
                    <a:srgbClr val="002060"/>
                  </a:solidFill>
                </a:ln>
                <a:solidFill>
                  <a:srgbClr val="FFCC00"/>
                </a:solidFill>
                <a:latin typeface="#Li-N SVN-Cookies" panose="02040603050506020204" pitchFamily="18" charset="0"/>
              </a:rPr>
              <a:t>KHOA HỌC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2214563"/>
            <a:ext cx="11528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>
                <a:latin typeface="#9Slide07 IcielKoni" pitchFamily="2" charset="0"/>
              </a:rPr>
              <a:t>SỬ DỤNG NĂNG LƯỢNG ĐIỆN </a:t>
            </a:r>
          </a:p>
        </p:txBody>
      </p:sp>
      <p:pic>
        <p:nvPicPr>
          <p:cNvPr id="17" name="图片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3146425"/>
            <a:ext cx="141922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935413"/>
            <a:ext cx="23034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286375"/>
            <a:ext cx="122443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288" y="3360738"/>
            <a:ext cx="148907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6263" y="2244725"/>
            <a:ext cx="115284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>
                <a:ln w="57150">
                  <a:noFill/>
                </a:ln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</a:rPr>
              <a:t>SỬ DỤNG NĂNG LƯỢNG ĐIỆN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39662 -0.024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51081 -0.0173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6"/>
          <p:cNvGrpSpPr>
            <a:grpSpLocks/>
          </p:cNvGrpSpPr>
          <p:nvPr/>
        </p:nvGrpSpPr>
        <p:grpSpPr bwMode="auto">
          <a:xfrm>
            <a:off x="911225" y="125413"/>
            <a:ext cx="5689600" cy="2201862"/>
            <a:chOff x="1127448" y="129124"/>
            <a:chExt cx="5688632" cy="2201779"/>
          </a:xfrm>
        </p:grpSpPr>
        <p:sp>
          <p:nvSpPr>
            <p:cNvPr id="16" name="Speech Bubble: Rectangle with Corners Rounded 15"/>
            <p:cNvSpPr/>
            <p:nvPr/>
          </p:nvSpPr>
          <p:spPr>
            <a:xfrm>
              <a:off x="1127448" y="129124"/>
              <a:ext cx="5688632" cy="2201779"/>
            </a:xfrm>
            <a:prstGeom prst="wedgeRoundRectCallout">
              <a:avLst>
                <a:gd name="adj1" fmla="val -32928"/>
                <a:gd name="adj2" fmla="val 7962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69492" y="230738"/>
              <a:ext cx="4825746" cy="193882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2700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>
                  <a:solidFill>
                    <a:srgbClr val="00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 bạn có những đồ dùng nào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>
                  <a:solidFill>
                    <a:srgbClr val="00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bằng điện?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 flipH="1">
            <a:off x="230188" y="2657475"/>
            <a:ext cx="2246312" cy="4210050"/>
            <a:chOff x="12843095" y="658761"/>
            <a:chExt cx="3036002" cy="5584723"/>
          </a:xfrm>
        </p:grpSpPr>
        <p:pic>
          <p:nvPicPr>
            <p:cNvPr id="16407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2" r="2190" b="14665"/>
            <a:stretch>
              <a:fillRect/>
            </a:stretch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>
              <a:fillRect/>
            </a:stretch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6" descr="thiếu niên tiền phong quàng khăn đỏ minh họ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4" b="59764"/>
            <a:stretch>
              <a:fillRect/>
            </a:stretch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4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3133725"/>
            <a:ext cx="46577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29"/>
          <p:cNvGrpSpPr>
            <a:grpSpLocks/>
          </p:cNvGrpSpPr>
          <p:nvPr/>
        </p:nvGrpSpPr>
        <p:grpSpPr bwMode="auto">
          <a:xfrm>
            <a:off x="2266950" y="3497263"/>
            <a:ext cx="5929313" cy="3054350"/>
            <a:chOff x="2258878" y="3496057"/>
            <a:chExt cx="5928409" cy="3054092"/>
          </a:xfrm>
        </p:grpSpPr>
        <p:grpSp>
          <p:nvGrpSpPr>
            <p:cNvPr id="16397" name="Group 21"/>
            <p:cNvGrpSpPr>
              <a:grpSpLocks/>
            </p:cNvGrpSpPr>
            <p:nvPr/>
          </p:nvGrpSpPr>
          <p:grpSpPr bwMode="auto">
            <a:xfrm>
              <a:off x="2498655" y="3496057"/>
              <a:ext cx="5688632" cy="3054092"/>
              <a:chOff x="3138061" y="3419603"/>
              <a:chExt cx="5688632" cy="3054092"/>
            </a:xfrm>
          </p:grpSpPr>
          <p:sp>
            <p:nvSpPr>
              <p:cNvPr id="20" name="Speech Bubble: Rectangle with Corners Rounded 19"/>
              <p:cNvSpPr/>
              <p:nvPr/>
            </p:nvSpPr>
            <p:spPr>
              <a:xfrm>
                <a:off x="3138061" y="3419603"/>
                <a:ext cx="5688632" cy="3054092"/>
              </a:xfrm>
              <a:prstGeom prst="wedgeRoundRectCallout">
                <a:avLst>
                  <a:gd name="adj1" fmla="val -56124"/>
                  <a:gd name="adj2" fmla="val -29782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3399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14293" y="3571978"/>
                <a:ext cx="4532564" cy="280076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400">
                    <a:solidFill>
                      <a:srgbClr val="FF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Năng lượng điện mà các đồ dùng sử dụng được lấy từ đâu nhỉ?</a:t>
                </a: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2258878" y="4038647"/>
              <a:ext cx="648072" cy="43204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366" name="Group 31"/>
          <p:cNvGrpSpPr>
            <a:grpSpLocks/>
          </p:cNvGrpSpPr>
          <p:nvPr/>
        </p:nvGrpSpPr>
        <p:grpSpPr bwMode="auto">
          <a:xfrm>
            <a:off x="7578725" y="819150"/>
            <a:ext cx="3136900" cy="2644775"/>
            <a:chOff x="7281833" y="876093"/>
            <a:chExt cx="3136326" cy="2643579"/>
          </a:xfrm>
        </p:grpSpPr>
        <p:sp>
          <p:nvSpPr>
            <p:cNvPr id="28" name="Cloud 27"/>
            <p:cNvSpPr/>
            <p:nvPr/>
          </p:nvSpPr>
          <p:spPr>
            <a:xfrm>
              <a:off x="7281833" y="876093"/>
              <a:ext cx="3136326" cy="2200969"/>
            </a:xfrm>
            <a:prstGeom prst="cloud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3366FF"/>
                  </a:solidFill>
                  <a:latin typeface="UTM Flamenco" panose="02040603050506020204" pitchFamily="18" charset="0"/>
                </a:rPr>
                <a:t>Để mình nói cho cậu biết nhé!</a:t>
              </a:r>
            </a:p>
          </p:txBody>
        </p:sp>
        <p:sp>
          <p:nvSpPr>
            <p:cNvPr id="31" name="Oval 30"/>
            <p:cNvSpPr/>
            <p:nvPr/>
          </p:nvSpPr>
          <p:spPr>
            <a:xfrm rot="1978635">
              <a:off x="9447690" y="2996007"/>
              <a:ext cx="499870" cy="52366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13075" y="485814"/>
            <a:ext cx="506055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70C0"/>
                </a:solidFill>
                <a:latin typeface="#Li-N SVN-Cookies" panose="02040603050506020204" pitchFamily="18" charset="0"/>
              </a:rPr>
              <a:t>ĐỒ DÙNG TRONG NHÀ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70C0"/>
                </a:solidFill>
                <a:latin typeface="#Li-N SVN-Cookies" panose="02040603050506020204" pitchFamily="18" charset="0"/>
              </a:rPr>
              <a:t>SỬ DỤNG ĐIỆN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71" r="6445"/>
          <a:stretch/>
        </p:blipFill>
        <p:spPr>
          <a:xfrm>
            <a:off x="4871864" y="2132856"/>
            <a:ext cx="6998957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213682" y="96967"/>
            <a:ext cx="4943872" cy="313902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C00000"/>
                </a:solidFill>
                <a:latin typeface="iCiel Cadena" panose="02000503000000020004" pitchFamily="50" charset="0"/>
              </a:rPr>
              <a:t>Bàn là, bếp điện, máy giặt, nồi cơm điện, máy xay sinh tố,…</a:t>
            </a:r>
          </a:p>
        </p:txBody>
      </p:sp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2981325"/>
            <a:ext cx="47752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3194050"/>
            <a:ext cx="46577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hought Bubble: Cloud 4"/>
          <p:cNvSpPr/>
          <p:nvPr/>
        </p:nvSpPr>
        <p:spPr>
          <a:xfrm>
            <a:off x="1415480" y="229265"/>
            <a:ext cx="4919722" cy="3168352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66FF"/>
                </a:solidFill>
                <a:latin typeface="iCiel Cadena" panose="02000503000000020004" pitchFamily="50" charset="0"/>
              </a:rPr>
              <a:t>Năng lượng điện mà đồ dùng sử dụng từ dòng điện của nhà máy điện, pin,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66FF"/>
                </a:solidFill>
                <a:latin typeface="iCiel Cadena" panose="02000503000000020004" pitchFamily="50" charset="0"/>
              </a:rPr>
              <a:t> ác – quy, đi - a - mô.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87"/>
          <a:stretch/>
        </p:blipFill>
        <p:spPr>
          <a:xfrm>
            <a:off x="7008812" y="46357"/>
            <a:ext cx="3944878" cy="2570610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divot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00" y="3973513"/>
            <a:ext cx="1917700" cy="191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502" y="4067620"/>
            <a:ext cx="2642069" cy="1761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olSlant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968" y="4101804"/>
            <a:ext cx="1803412" cy="1593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Box 15"/>
          <p:cNvSpPr txBox="1"/>
          <p:nvPr/>
        </p:nvSpPr>
        <p:spPr>
          <a:xfrm>
            <a:off x="3697288" y="6022975"/>
            <a:ext cx="1728787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B050"/>
                </a:solidFill>
                <a:latin typeface="iCiel Cadena" panose="02000503000000020004" pitchFamily="50" charset="0"/>
              </a:rPr>
              <a:t>Pin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2538" y="6022975"/>
            <a:ext cx="1727200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B050"/>
                </a:solidFill>
                <a:latin typeface="iCiel Cadena" panose="02000503000000020004" pitchFamily="50" charset="0"/>
              </a:rPr>
              <a:t>Ác - quy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9063" y="5945188"/>
            <a:ext cx="2222500" cy="831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B050"/>
                </a:solidFill>
                <a:latin typeface="iCiel Cadena" panose="02000503000000020004" pitchFamily="50" charset="0"/>
              </a:rPr>
              <a:t>Đi – a – mô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B050"/>
                </a:solidFill>
                <a:latin typeface="iCiel Cadena" panose="02000503000000020004" pitchFamily="50" charset="0"/>
              </a:rPr>
              <a:t>phát điện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600" y="2809875"/>
            <a:ext cx="3598863" cy="954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B050"/>
                </a:solidFill>
                <a:latin typeface="iCiel Cadena" panose="02000503000000020004" pitchFamily="50" charset="0"/>
              </a:rPr>
              <a:t>Nhà máy điện Phú Mỹ (Vũng Tàu)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290">
            <a:off x="6642100" y="4408488"/>
            <a:ext cx="36004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2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88915">
            <a:off x="2933700" y="1017588"/>
            <a:ext cx="27622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5" descr="image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327">
            <a:off x="1920875" y="4464050"/>
            <a:ext cx="24812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image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15831">
            <a:off x="6814783" y="1173666"/>
            <a:ext cx="2666379" cy="19310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438" name="Group 7"/>
          <p:cNvGrpSpPr>
            <a:grpSpLocks/>
          </p:cNvGrpSpPr>
          <p:nvPr/>
        </p:nvGrpSpPr>
        <p:grpSpPr bwMode="auto">
          <a:xfrm>
            <a:off x="3006725" y="1336675"/>
            <a:ext cx="6178550" cy="4749800"/>
            <a:chOff x="2639616" y="1348063"/>
            <a:chExt cx="5925905" cy="4394896"/>
          </a:xfrm>
        </p:grpSpPr>
        <p:pic>
          <p:nvPicPr>
            <p:cNvPr id="19475" name="图片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1348063"/>
              <a:ext cx="5925905" cy="439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6" name="TextBox 6"/>
            <p:cNvSpPr txBox="1">
              <a:spLocks noChangeArrowheads="1"/>
            </p:cNvSpPr>
            <p:nvPr/>
          </p:nvSpPr>
          <p:spPr bwMode="auto">
            <a:xfrm>
              <a:off x="4655840" y="2204864"/>
              <a:ext cx="36004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>
                  <a:solidFill>
                    <a:srgbClr val="FF0000"/>
                  </a:solidFill>
                  <a:latin typeface="#Li-N UTM Cookies" pitchFamily="18" charset="0"/>
                </a:rPr>
                <a:t>NĂNG LƯỢNG ĐIỆN</a:t>
              </a:r>
            </a:p>
          </p:txBody>
        </p:sp>
      </p:grpSp>
      <p:sp>
        <p:nvSpPr>
          <p:cNvPr id="9" name="Rectangle: Rounded Corners 8"/>
          <p:cNvSpPr/>
          <p:nvPr/>
        </p:nvSpPr>
        <p:spPr>
          <a:xfrm>
            <a:off x="8505715" y="481870"/>
            <a:ext cx="3045621" cy="1869795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iCiel Cadena" panose="02000503000000020004" pitchFamily="50" charset="0"/>
              </a:rPr>
              <a:t>Các nhà máy điện phát ra điện.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8832304" y="4409694"/>
            <a:ext cx="3045621" cy="18697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iCiel Cadena" panose="02000503000000020004" pitchFamily="50" charset="0"/>
              </a:rPr>
              <a:t>Truyền tải đến các hộ gia đình, trường học, cơ quan, ….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539491" y="4812875"/>
            <a:ext cx="3612293" cy="18697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iCiel Cadena" panose="02000503000000020004" pitchFamily="50" charset="0"/>
              </a:rPr>
              <a:t>Dòng điện mang năng lượng cung cấp điện cho các đồ dùng sử dụng điện. 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69501" y="175330"/>
            <a:ext cx="3819757" cy="22668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70C0"/>
                </a:solidFill>
                <a:latin typeface="iCiel Cadena" panose="02000503000000020004" pitchFamily="50" charset="0"/>
              </a:rPr>
              <a:t>Các vật có khả năng cung cấp năng lượng điện gọi là nguồn điện như nhà máy, máy phát điện, pin, ác – quy, đi – a – mô.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缺角矩形 5"/>
          <p:cNvSpPr/>
          <p:nvPr/>
        </p:nvSpPr>
        <p:spPr>
          <a:xfrm>
            <a:off x="339725" y="263525"/>
            <a:ext cx="11512550" cy="6330950"/>
          </a:xfrm>
          <a:prstGeom prst="plaque">
            <a:avLst>
              <a:gd name="adj" fmla="val 8476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19459" name="Group 6"/>
          <p:cNvGrpSpPr>
            <a:grpSpLocks/>
          </p:cNvGrpSpPr>
          <p:nvPr/>
        </p:nvGrpSpPr>
        <p:grpSpPr bwMode="auto">
          <a:xfrm>
            <a:off x="2540000" y="1125538"/>
            <a:ext cx="6626225" cy="4059237"/>
            <a:chOff x="2832495" y="1412776"/>
            <a:chExt cx="6527010" cy="3888432"/>
          </a:xfrm>
        </p:grpSpPr>
        <p:pic>
          <p:nvPicPr>
            <p:cNvPr id="20492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495" y="1412776"/>
              <a:ext cx="6527010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TextBox 5"/>
            <p:cNvSpPr txBox="1">
              <a:spLocks noChangeArrowheads="1"/>
            </p:cNvSpPr>
            <p:nvPr/>
          </p:nvSpPr>
          <p:spPr bwMode="auto">
            <a:xfrm>
              <a:off x="3287688" y="2202830"/>
              <a:ext cx="5616624" cy="244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#Li-N UTM Isadora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DÒNG ĐIỆN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#Li-N UTM Isadora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CÓ ỨNG DỤNG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>
                  <a:solidFill>
                    <a:srgbClr val="FF0000"/>
                  </a:solidFill>
                  <a:latin typeface="#Li-N UTM Isadora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NHƯ THẾ NÀO TRONG ĐỜI SỐNG?</a:t>
              </a:r>
            </a:p>
          </p:txBody>
        </p:sp>
      </p:grpSp>
      <p:pic>
        <p:nvPicPr>
          <p:cNvPr id="20484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762125"/>
            <a:ext cx="1479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38" y="184150"/>
            <a:ext cx="2681287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图片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742950"/>
            <a:ext cx="2354262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图片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178300"/>
            <a:ext cx="27781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4022725"/>
            <a:ext cx="16224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图片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5497513"/>
            <a:ext cx="12985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图片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5497513"/>
            <a:ext cx="12985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图片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63525"/>
            <a:ext cx="13001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36513"/>
            <a:ext cx="12192001" cy="685800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2" descr="Quạt lửng giá tốt, hàng chính hãng 10/202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1199456" y="17479"/>
            <a:ext cx="909177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#Li-N UTM Isadora" panose="02040603050506020204" pitchFamily="18" charset="0"/>
              </a:rPr>
              <a:t>Kể tên các đồ dùng và nêu tác dụng của dòng điện: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#Li-N UTM Isadora" panose="02040603050506020204" pitchFamily="18" charset="0"/>
              </a:rPr>
              <a:t> thắp sáng, đốt nóng hay chạy máy.</a:t>
            </a:r>
          </a:p>
        </p:txBody>
      </p:sp>
      <p:pic>
        <p:nvPicPr>
          <p:cNvPr id="2253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206375"/>
            <a:ext cx="1812926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 descr="Cartoon students Royalty Free Vector Image - Vector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r="48965" b="16144"/>
          <a:stretch>
            <a:fillRect/>
          </a:stretch>
        </p:blipFill>
        <p:spPr bwMode="auto">
          <a:xfrm>
            <a:off x="-112713" y="3173413"/>
            <a:ext cx="2306638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Group 1"/>
          <p:cNvGrpSpPr>
            <a:grpSpLocks/>
          </p:cNvGrpSpPr>
          <p:nvPr/>
        </p:nvGrpSpPr>
        <p:grpSpPr bwMode="auto">
          <a:xfrm>
            <a:off x="2292350" y="1101725"/>
            <a:ext cx="9288463" cy="5543550"/>
            <a:chOff x="2078881" y="1132264"/>
            <a:chExt cx="9288462" cy="5543550"/>
          </a:xfrm>
        </p:grpSpPr>
        <p:grpSp>
          <p:nvGrpSpPr>
            <p:cNvPr id="22538" name="Group 34"/>
            <p:cNvGrpSpPr>
              <a:grpSpLocks/>
            </p:cNvGrpSpPr>
            <p:nvPr/>
          </p:nvGrpSpPr>
          <p:grpSpPr bwMode="auto">
            <a:xfrm>
              <a:off x="2078881" y="1132264"/>
              <a:ext cx="9288462" cy="5543550"/>
              <a:chOff x="2128012" y="1159407"/>
              <a:chExt cx="9577064" cy="590465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128012" y="1159407"/>
                <a:ext cx="9577064" cy="5904656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2541" name="Group 22"/>
              <p:cNvGrpSpPr>
                <a:grpSpLocks/>
              </p:cNvGrpSpPr>
              <p:nvPr/>
            </p:nvGrpSpPr>
            <p:grpSpPr bwMode="auto">
              <a:xfrm>
                <a:off x="2567608" y="1333394"/>
                <a:ext cx="8928992" cy="5396403"/>
                <a:chOff x="1465890" y="685169"/>
                <a:chExt cx="8670714" cy="5830849"/>
              </a:xfrm>
            </p:grpSpPr>
            <p:pic>
              <p:nvPicPr>
                <p:cNvPr id="22542" name="Picture 11" descr="images[3]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0" y="685169"/>
                  <a:ext cx="1665083" cy="1611371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3" name="Picture 14" descr="images[52]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13523" y="696353"/>
                  <a:ext cx="1812792" cy="1611371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4" name="Picture 15" descr="images[62]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2410" y="2829426"/>
                  <a:ext cx="1718795" cy="1503946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5" name="Picture 16" descr="images[65]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17098" y="4621751"/>
                  <a:ext cx="1812793" cy="1718796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6" name="Picture 18" descr="images[67]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7591" y="2777369"/>
                  <a:ext cx="1706585" cy="1556004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7" name="Picture 19" descr="images[76]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10384" y="2829426"/>
                  <a:ext cx="1826220" cy="1503946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8" name="Picture 20" descr="images[84]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4684" y="2777369"/>
                  <a:ext cx="1659737" cy="1556003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49" name="Picture 15" descr="5235%20L2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65890" y="731657"/>
                  <a:ext cx="1708881" cy="1556004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50" name="Picture 27" descr="250_896304_808099[1]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03671" y="685169"/>
                  <a:ext cx="1826220" cy="1642703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51" name="Picture 25" descr="CA0KYEVICAW1Q9UACAXQ0BS1CA09J2A8CAI5CCU4CAW0DDU7CA2QGGLVCAF0GANVCAAFF2WACAPKZOUPCAPOM3WFCAIKWS1CCAIXIRPTCAFETPRLCA2U44QMCAW93HUFCAJFPZ2BCA27YB4TCAMSZKXBCA4QRIO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33650" y="4682121"/>
                  <a:ext cx="1727555" cy="1619582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52" name="Picture 21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85" r="11588"/>
                <a:stretch>
                  <a:fillRect/>
                </a:stretch>
              </p:blipFill>
              <p:spPr bwMode="auto">
                <a:xfrm>
                  <a:off x="3883090" y="4724915"/>
                  <a:ext cx="1479948" cy="1791103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2539" name="Picture 25" descr="Tủ lạnh Electrolux 320L ETB3400H-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109" y="4694866"/>
              <a:ext cx="1756864" cy="17568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34963" y="152400"/>
            <a:ext cx="11161712" cy="655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00150" y="1123950"/>
          <a:ext cx="9432924" cy="52355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8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4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4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05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Tên đồ dùng 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Nguồn điện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cần sử dụng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Tác dụng của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dòng điện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Máy sấy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Ti - vi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Điện thoại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Cát - sét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Nồi cơm điện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Lap - top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Bàn ủi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Đèn pin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Tủ lạnh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Quạt 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Đèn học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71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iCiel Cadena" panose="02000503000000020004" pitchFamily="50" charset="0"/>
                        </a:rPr>
                        <a:t>Mô - tơ</a:t>
                      </a: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iCiel Cadena" panose="02000503000000020004" pitchFamily="50" charset="0"/>
                      </a:endParaRPr>
                    </a:p>
                  </a:txBody>
                  <a:tcPr marL="91427" marR="91427" marT="45727" marB="45727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63752" y="409343"/>
            <a:ext cx="396044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latin typeface="#Li-N UTM Flamenco" panose="02040603050506020204" pitchFamily="18" charset="0"/>
              </a:rPr>
              <a:t>HOÀN THÀNH BẢNG SAU:</a:t>
            </a:r>
          </a:p>
        </p:txBody>
      </p:sp>
      <p:pic>
        <p:nvPicPr>
          <p:cNvPr id="22592" name="Picture 2" descr="Cartoon students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5" t="8014" b="16144"/>
          <a:stretch>
            <a:fillRect/>
          </a:stretch>
        </p:blipFill>
        <p:spPr bwMode="auto">
          <a:xfrm>
            <a:off x="10704513" y="115888"/>
            <a:ext cx="137953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266700"/>
            <a:ext cx="1725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4203700"/>
            <a:ext cx="25003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92088" y="115888"/>
            <a:ext cx="11891962" cy="6589712"/>
          </a:xfrm>
          <a:prstGeom prst="roundRect">
            <a:avLst>
              <a:gd name="adj" fmla="val 7863"/>
            </a:avLst>
          </a:prstGeom>
          <a:solidFill>
            <a:schemeClr val="bg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579" name="Picture 2" descr="Cartoon students Royalty Free Vector Image - Vecto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5" t="8014" b="16144"/>
          <a:stretch>
            <a:fillRect/>
          </a:stretch>
        </p:blipFill>
        <p:spPr bwMode="auto">
          <a:xfrm>
            <a:off x="10363200" y="333375"/>
            <a:ext cx="13779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71588" y="836613"/>
          <a:ext cx="8970963" cy="56927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66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0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095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Tên đồ dùng 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Nguồn điện </a:t>
                      </a:r>
                    </a:p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cần sử dụng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Tác dụng của </a:t>
                      </a:r>
                    </a:p>
                    <a:p>
                      <a:pPr algn="ctr"/>
                      <a:r>
                        <a:rPr lang="en-US" sz="20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dòng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Máy sấy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Ti - vi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Điện thoại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Pin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Cát - sét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Nồi cơm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Lap - top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Bàn ủi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Đèn pin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Pin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Thắp sáng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Tủ lạnh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 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Quạt 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Đèn học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Mô - tơ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iCiel Cadena" panose="02000503000000020004" pitchFamily="50" charset="0"/>
                        </a:rPr>
                        <a:t>Nhà máy điện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7" marR="91437" marT="45723" marB="45723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27648" y="152400"/>
            <a:ext cx="662473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</a:p>
        </p:txBody>
      </p:sp>
      <p:pic>
        <p:nvPicPr>
          <p:cNvPr id="2463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3200"/>
            <a:ext cx="1725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613" y="4203700"/>
            <a:ext cx="25019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12453" r="974" b="19144"/>
          <a:stretch>
            <a:fillRect/>
          </a:stretch>
        </p:blipFill>
        <p:spPr bwMode="auto">
          <a:xfrm>
            <a:off x="19050" y="-77788"/>
            <a:ext cx="1219200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r="53889" b="84088"/>
          <a:stretch>
            <a:fillRect/>
          </a:stretch>
        </p:blipFill>
        <p:spPr bwMode="auto">
          <a:xfrm>
            <a:off x="6173788" y="-14288"/>
            <a:ext cx="4060825" cy="13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图片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8" t="73488" b="15002"/>
          <a:stretch>
            <a:fillRect/>
          </a:stretch>
        </p:blipFill>
        <p:spPr bwMode="auto">
          <a:xfrm>
            <a:off x="10467975" y="2706688"/>
            <a:ext cx="17240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图片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6" r="66985"/>
          <a:stretch>
            <a:fillRect/>
          </a:stretch>
        </p:blipFill>
        <p:spPr bwMode="auto">
          <a:xfrm>
            <a:off x="0" y="2719388"/>
            <a:ext cx="3430588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9360" b="52380"/>
          <a:stretch>
            <a:fillRect/>
          </a:stretch>
        </p:blipFill>
        <p:spPr bwMode="auto">
          <a:xfrm>
            <a:off x="-17463" y="-363538"/>
            <a:ext cx="1974851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图片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0" t="55098"/>
          <a:stretch>
            <a:fillRect/>
          </a:stretch>
        </p:blipFill>
        <p:spPr bwMode="auto">
          <a:xfrm>
            <a:off x="8394700" y="3621088"/>
            <a:ext cx="3797300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图片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-298" r="-174" b="55563"/>
          <a:stretch>
            <a:fillRect/>
          </a:stretch>
        </p:blipFill>
        <p:spPr bwMode="auto">
          <a:xfrm>
            <a:off x="8609013" y="-73025"/>
            <a:ext cx="3606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图片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83427" r="44865"/>
          <a:stretch>
            <a:fillRect/>
          </a:stretch>
        </p:blipFill>
        <p:spPr bwMode="auto">
          <a:xfrm>
            <a:off x="2843213" y="5386388"/>
            <a:ext cx="29559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图片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3" t="70314" r="19789"/>
          <a:stretch>
            <a:fillRect/>
          </a:stretch>
        </p:blipFill>
        <p:spPr bwMode="auto">
          <a:xfrm>
            <a:off x="5003800" y="4824413"/>
            <a:ext cx="48418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图片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8" r="65179" b="54594"/>
          <a:stretch>
            <a:fillRect/>
          </a:stretch>
        </p:blipFill>
        <p:spPr bwMode="auto">
          <a:xfrm>
            <a:off x="117475" y="1974850"/>
            <a:ext cx="254476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图片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 t="-38" r="22868" b="70615"/>
          <a:stretch>
            <a:fillRect/>
          </a:stretch>
        </p:blipFill>
        <p:spPr bwMode="auto">
          <a:xfrm>
            <a:off x="3995738" y="-44450"/>
            <a:ext cx="18954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图片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4" r="83427" b="44865"/>
          <a:stretch>
            <a:fillRect/>
          </a:stretch>
        </p:blipFill>
        <p:spPr bwMode="auto">
          <a:xfrm>
            <a:off x="-23813" y="19050"/>
            <a:ext cx="10683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5c4daca3bbb30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9667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52320" y="1931988"/>
            <a:ext cx="8312733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latin typeface="UTM Showcard" panose="02040603050506020204" pitchFamily="18" charset="0"/>
              </a:rPr>
              <a:t>VAI TRÒ CỦA DÒNG ĐIỆN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橡皮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-133350"/>
            <a:ext cx="308768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6" descr="D:\资料\双麻花辫女孩.png双麻花辫女孩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7878763" y="4086225"/>
            <a:ext cx="4364037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8" descr="甜甜圈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4892675"/>
            <a:ext cx="3195638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12" descr="笔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-500063"/>
            <a:ext cx="2482850" cy="24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17" descr="冰激凌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533525"/>
            <a:ext cx="23479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图片 75" descr="书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-447675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图片 40" descr="草莓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86422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圆角矩形 5"/>
          <p:cNvSpPr/>
          <p:nvPr/>
        </p:nvSpPr>
        <p:spPr>
          <a:xfrm flipH="1">
            <a:off x="414338" y="822325"/>
            <a:ext cx="11063287" cy="53371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610" name="TextBox 3"/>
          <p:cNvSpPr txBox="1">
            <a:spLocks noChangeArrowheads="1"/>
          </p:cNvSpPr>
          <p:nvPr/>
        </p:nvSpPr>
        <p:spPr bwMode="auto">
          <a:xfrm>
            <a:off x="3567113" y="1358900"/>
            <a:ext cx="59055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00B050"/>
                </a:solidFill>
                <a:latin typeface="#Li-N UTM Isadora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549" y="3318461"/>
            <a:ext cx="10657184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000">
                <a:ln w="38100">
                  <a:solidFill>
                    <a:srgbClr val="0070C0"/>
                  </a:solidFill>
                </a:ln>
                <a:solidFill>
                  <a:srgbClr val="FF0066"/>
                </a:solidFill>
                <a:latin typeface="UTM Showcard" panose="02040603050506020204" pitchFamily="18" charset="0"/>
              </a:rPr>
              <a:t>AI NHANH, AI ĐÚNG?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1231900" y="4168775"/>
            <a:ext cx="9832975" cy="1695450"/>
          </a:xfrm>
          <a:prstGeom prst="roundRect">
            <a:avLst/>
          </a:prstGeom>
          <a:solidFill>
            <a:srgbClr val="FFC000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>
                <a:solidFill>
                  <a:srgbClr val="002060"/>
                </a:solidFill>
                <a:latin typeface="#Li-N UTM Flamenco" panose="02040603050506020204" pitchFamily="18" charset="0"/>
              </a:rPr>
              <a:t>Kể tên các đồ dùng có sử dụng điện và nêu tác dụng của chúng.</a:t>
            </a:r>
          </a:p>
        </p:txBody>
      </p:sp>
      <p:pic>
        <p:nvPicPr>
          <p:cNvPr id="25613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638" y="822325"/>
            <a:ext cx="16446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29258 0.030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610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703388" y="1506538"/>
            <a:ext cx="88074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800">
                <a:solidFill>
                  <a:srgbClr val="C00000"/>
                </a:solidFill>
                <a:latin typeface="#Li-N SVN-Hole Hearted" pitchFamily="34" charset="0"/>
              </a:rPr>
              <a:t>Khởi động</a:t>
            </a:r>
          </a:p>
        </p:txBody>
      </p:sp>
      <p:pic>
        <p:nvPicPr>
          <p:cNvPr id="6147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2174875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187825"/>
            <a:ext cx="2460626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52438"/>
            <a:ext cx="2174875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88" y="3684588"/>
            <a:ext cx="198755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890963"/>
            <a:ext cx="26844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3505200"/>
            <a:ext cx="5540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4456113"/>
            <a:ext cx="14890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图片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4979988"/>
            <a:ext cx="9731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图片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375025"/>
            <a:ext cx="4524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446088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139825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076325"/>
            <a:ext cx="5191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图片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430713"/>
            <a:ext cx="37401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25513"/>
            <a:ext cx="5191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椭圆 10"/>
          <p:cNvSpPr/>
          <p:nvPr/>
        </p:nvSpPr>
        <p:spPr>
          <a:xfrm rot="19497725">
            <a:off x="3111500" y="5468938"/>
            <a:ext cx="817563" cy="8112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6162" name="图片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r="53889" b="84088"/>
          <a:stretch>
            <a:fillRect/>
          </a:stretch>
        </p:blipFill>
        <p:spPr bwMode="auto">
          <a:xfrm>
            <a:off x="9045575" y="19050"/>
            <a:ext cx="30464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2"/>
          <p:cNvSpPr/>
          <p:nvPr/>
        </p:nvSpPr>
        <p:spPr>
          <a:xfrm>
            <a:off x="288925" y="330200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8676" name="图片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-298" r="-174" b="55563"/>
          <a:stretch>
            <a:fillRect/>
          </a:stretch>
        </p:blipFill>
        <p:spPr bwMode="auto">
          <a:xfrm>
            <a:off x="10672763" y="0"/>
            <a:ext cx="16129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/>
          <a:srcRect l="7565" t="28649" r="65180" b="54594"/>
          <a:stretch/>
        </p:blipFill>
        <p:spPr>
          <a:xfrm rot="16028255">
            <a:off x="703065" y="792434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4652963"/>
            <a:ext cx="17145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60425" y="1793875"/>
          <a:ext cx="9328150" cy="4232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8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7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Tác dụng của</a:t>
                      </a:r>
                    </a:p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 dòng điện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iCiel Cadena" panose="02000503000000020004" pitchFamily="50" charset="0"/>
                        </a:rPr>
                        <a:t>Đồ dùng trong nhà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1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Thắp sáng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Bóng đèn, đèn pin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7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Đốt nóng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Máy sấy tóc, bàn ủi, </a:t>
                      </a:r>
                    </a:p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nồi cơm điện 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71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Chạy máy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Tủ lạnh, máy bơm nước, </a:t>
                      </a:r>
                    </a:p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iCiel Cadena" panose="02000503000000020004" pitchFamily="50" charset="0"/>
                        </a:rPr>
                        <a:t>máy tính, máy giặt, loa,…</a:t>
                      </a:r>
                    </a:p>
                  </a:txBody>
                  <a:tcPr marL="91436" marR="91436" marT="45692" marB="4569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16050" y="893763"/>
            <a:ext cx="115204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B050"/>
                </a:solidFill>
                <a:latin typeface="#Li-N SVN-Hole Hearted" pitchFamily="34" charset="0"/>
              </a:rPr>
              <a:t>TRÒ CHƠI:</a:t>
            </a:r>
            <a:r>
              <a:rPr lang="en-US" altLang="en-US" sz="4400">
                <a:solidFill>
                  <a:srgbClr val="FF0000"/>
                </a:solidFill>
                <a:latin typeface="#Li-N SVN-Hole Hearted" pitchFamily="34" charset="0"/>
              </a:rPr>
              <a:t> AI NHANH, AI ĐÚNG?</a:t>
            </a:r>
          </a:p>
        </p:txBody>
      </p:sp>
      <p:pic>
        <p:nvPicPr>
          <p:cNvPr id="28697" name="图片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6" r="66985"/>
          <a:stretch>
            <a:fillRect/>
          </a:stretch>
        </p:blipFill>
        <p:spPr bwMode="auto">
          <a:xfrm>
            <a:off x="0" y="5137150"/>
            <a:ext cx="14160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2"/>
          <p:cNvSpPr/>
          <p:nvPr/>
        </p:nvSpPr>
        <p:spPr>
          <a:xfrm>
            <a:off x="334963" y="355600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3335338" y="549275"/>
            <a:ext cx="5616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6600"/>
                </a:solidFill>
                <a:latin typeface="#Li-N UTM Seagull" pitchFamily="18" charset="0"/>
              </a:rPr>
              <a:t>THẮP SÁNG</a:t>
            </a:r>
          </a:p>
        </p:txBody>
      </p:sp>
      <p:grpSp>
        <p:nvGrpSpPr>
          <p:cNvPr id="28677" name="Group 7"/>
          <p:cNvGrpSpPr>
            <a:grpSpLocks/>
          </p:cNvGrpSpPr>
          <p:nvPr/>
        </p:nvGrpSpPr>
        <p:grpSpPr bwMode="auto">
          <a:xfrm>
            <a:off x="766763" y="1989138"/>
            <a:ext cx="10928350" cy="3582987"/>
            <a:chOff x="910320" y="1862175"/>
            <a:chExt cx="10927572" cy="3583049"/>
          </a:xfrm>
        </p:grpSpPr>
        <p:grpSp>
          <p:nvGrpSpPr>
            <p:cNvPr id="29703" name="Group 5"/>
            <p:cNvGrpSpPr>
              <a:grpSpLocks/>
            </p:cNvGrpSpPr>
            <p:nvPr/>
          </p:nvGrpSpPr>
          <p:grpSpPr bwMode="auto">
            <a:xfrm>
              <a:off x="910320" y="1862175"/>
              <a:ext cx="10927572" cy="3583049"/>
              <a:chOff x="889196" y="1862175"/>
              <a:chExt cx="10927572" cy="3583049"/>
            </a:xfrm>
          </p:grpSpPr>
          <p:sp>
            <p:nvSpPr>
              <p:cNvPr id="29705" name="TextBox 2"/>
              <p:cNvSpPr txBox="1">
                <a:spLocks noChangeArrowheads="1"/>
              </p:cNvSpPr>
              <p:nvPr/>
            </p:nvSpPr>
            <p:spPr bwMode="auto">
              <a:xfrm>
                <a:off x="889196" y="1862175"/>
                <a:ext cx="10607404" cy="358304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29706" name="Group 3"/>
              <p:cNvGrpSpPr>
                <a:grpSpLocks/>
              </p:cNvGrpSpPr>
              <p:nvPr/>
            </p:nvGrpSpPr>
            <p:grpSpPr bwMode="auto">
              <a:xfrm>
                <a:off x="1140254" y="2318194"/>
                <a:ext cx="10676514" cy="2895481"/>
                <a:chOff x="907801" y="2330218"/>
                <a:chExt cx="10676514" cy="2895481"/>
              </a:xfrm>
            </p:grpSpPr>
            <p:pic>
              <p:nvPicPr>
                <p:cNvPr id="25608" name="Picture 8" descr="Đèn học để bàn chống cận cao cấp- Đèn đọc sách - Đèn LED bàn làm việc | Gia  dụng Cao Tuấn | Tiki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214275" y="2330218"/>
                  <a:ext cx="2177168" cy="2018319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5610" name="Picture 10" descr="đèn dây led 6m | Shopee Việt Nam"/>
                <p:cNvPicPr>
                  <a:picLocks noChangeAspect="1" noChangeArrowheads="1"/>
                </p:cNvPicPr>
                <p:nvPr/>
              </p:nvPicPr>
              <p:blipFill rotWithShape="1">
                <a:blip r:embed="rId4"/>
                <a:srcRect b="18500"/>
                <a:stretch/>
              </p:blipFill>
              <p:spPr bwMode="auto">
                <a:xfrm>
                  <a:off x="8322594" y="2330218"/>
                  <a:ext cx="2510731" cy="2046235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254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29709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907801" y="4602249"/>
                  <a:ext cx="382437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Đèn huỳnh quang</a:t>
                  </a:r>
                </a:p>
              </p:txBody>
            </p:sp>
            <p:sp>
              <p:nvSpPr>
                <p:cNvPr id="2971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249572" y="4640924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Đèn học</a:t>
                  </a:r>
                </a:p>
              </p:txBody>
            </p:sp>
            <p:sp>
              <p:nvSpPr>
                <p:cNvPr id="29711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8256860" y="4617910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Đèn trang trí</a:t>
                  </a:r>
                </a:p>
              </p:txBody>
            </p:sp>
          </p:grpSp>
        </p:grpSp>
        <p:pic>
          <p:nvPicPr>
            <p:cNvPr id="25614" name="Picture 14" descr="Máng đèn huỳnh quang Paragon PCFA236 - Máng siêu mỏng mặt mica | Máng đèn  huỳnh quang Paragon"/>
            <p:cNvPicPr>
              <a:picLocks noChangeAspect="1" noChangeArrowheads="1"/>
            </p:cNvPicPr>
            <p:nvPr/>
          </p:nvPicPr>
          <p:blipFill rotWithShape="1">
            <a:blip r:embed="rId5"/>
            <a:srcRect t="8469"/>
            <a:stretch/>
          </p:blipFill>
          <p:spPr bwMode="auto">
            <a:xfrm>
              <a:off x="1651907" y="2252035"/>
              <a:ext cx="2843314" cy="21123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487363"/>
            <a:ext cx="10826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2"/>
          <p:cNvSpPr/>
          <p:nvPr/>
        </p:nvSpPr>
        <p:spPr>
          <a:xfrm>
            <a:off x="334963" y="282575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3335338" y="549275"/>
            <a:ext cx="5616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B050"/>
                </a:solidFill>
                <a:latin typeface="#Li-N UTM Seagull" pitchFamily="18" charset="0"/>
              </a:rPr>
              <a:t>ĐỐT NÓNG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6763" y="1989138"/>
            <a:ext cx="10866437" cy="3582987"/>
            <a:chOff x="766763" y="1989138"/>
            <a:chExt cx="10866259" cy="3582987"/>
          </a:xfrm>
        </p:grpSpPr>
        <p:grpSp>
          <p:nvGrpSpPr>
            <p:cNvPr id="30727" name="Group 5"/>
            <p:cNvGrpSpPr>
              <a:grpSpLocks/>
            </p:cNvGrpSpPr>
            <p:nvPr/>
          </p:nvGrpSpPr>
          <p:grpSpPr bwMode="auto">
            <a:xfrm>
              <a:off x="766763" y="1989138"/>
              <a:ext cx="10866259" cy="3582987"/>
              <a:chOff x="889196" y="1862175"/>
              <a:chExt cx="10866043" cy="3583049"/>
            </a:xfrm>
          </p:grpSpPr>
          <p:sp>
            <p:nvSpPr>
              <p:cNvPr id="30731" name="TextBox 2"/>
              <p:cNvSpPr txBox="1">
                <a:spLocks noChangeArrowheads="1"/>
              </p:cNvSpPr>
              <p:nvPr/>
            </p:nvSpPr>
            <p:spPr bwMode="auto">
              <a:xfrm>
                <a:off x="889196" y="1862175"/>
                <a:ext cx="10607404" cy="358304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30732" name="Group 3"/>
              <p:cNvGrpSpPr>
                <a:grpSpLocks/>
              </p:cNvGrpSpPr>
              <p:nvPr/>
            </p:nvGrpSpPr>
            <p:grpSpPr bwMode="auto">
              <a:xfrm>
                <a:off x="1102804" y="4646697"/>
                <a:ext cx="10652435" cy="732793"/>
                <a:chOff x="870351" y="4658721"/>
                <a:chExt cx="10652435" cy="732793"/>
              </a:xfrm>
            </p:grpSpPr>
            <p:sp>
              <p:nvSpPr>
                <p:cNvPr id="30733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870351" y="4806739"/>
                  <a:ext cx="382437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sấy tóc</a:t>
                  </a:r>
                </a:p>
              </p:txBody>
            </p:sp>
            <p:sp>
              <p:nvSpPr>
                <p:cNvPr id="30734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126514" y="4711110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Bàn ủi</a:t>
                  </a:r>
                </a:p>
              </p:txBody>
            </p:sp>
            <p:sp>
              <p:nvSpPr>
                <p:cNvPr id="3073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8195331" y="4658721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Nồi cơm điện</a:t>
                  </a:r>
                </a:p>
              </p:txBody>
            </p:sp>
          </p:grpSp>
        </p:grpSp>
        <p:pic>
          <p:nvPicPr>
            <p:cNvPr id="3" name="Picture 2" descr="Máy sấy tóc 8018 công suất lớn và chế độ sấy nhanh cho luồng gió mạnh, an  toàn, bảo vệ mái tóc DL08 | Tik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4944" y="2357438"/>
              <a:ext cx="1828800" cy="24955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4" descr="Bàn ủi mặt đế chống dính panasonic giá rẻ, chính hãng 12/2021 -  DienmayXANH.co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4438" y="2357438"/>
              <a:ext cx="2143125" cy="21431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9704" name="Picture 6" descr="Nồi cơm điện cơ 1.8L Coex CR-3411 - Trắng sứ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42338" y="2362200"/>
              <a:ext cx="2238375" cy="20383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450850"/>
            <a:ext cx="9191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12453" r="974" b="11485"/>
          <a:stretch>
            <a:fillRect/>
          </a:stretch>
        </p:blipFill>
        <p:spPr bwMode="auto">
          <a:xfrm>
            <a:off x="0" y="0"/>
            <a:ext cx="1228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2"/>
          <p:cNvSpPr/>
          <p:nvPr/>
        </p:nvSpPr>
        <p:spPr>
          <a:xfrm>
            <a:off x="407988" y="260350"/>
            <a:ext cx="11614150" cy="6197600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35338" y="549275"/>
            <a:ext cx="5616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00000"/>
                </a:solidFill>
                <a:latin typeface="#Li-N UTM Seagull" pitchFamily="18" charset="0"/>
              </a:rPr>
              <a:t>CHẠY MÁY</a:t>
            </a:r>
          </a:p>
        </p:txBody>
      </p:sp>
      <p:grpSp>
        <p:nvGrpSpPr>
          <p:cNvPr id="30725" name="Group 6"/>
          <p:cNvGrpSpPr>
            <a:grpSpLocks/>
          </p:cNvGrpSpPr>
          <p:nvPr/>
        </p:nvGrpSpPr>
        <p:grpSpPr bwMode="auto">
          <a:xfrm>
            <a:off x="935038" y="2017713"/>
            <a:ext cx="11634787" cy="3582987"/>
            <a:chOff x="997906" y="1919329"/>
            <a:chExt cx="11633039" cy="3583049"/>
          </a:xfrm>
        </p:grpSpPr>
        <p:grpSp>
          <p:nvGrpSpPr>
            <p:cNvPr id="31751" name="Group 5"/>
            <p:cNvGrpSpPr>
              <a:grpSpLocks/>
            </p:cNvGrpSpPr>
            <p:nvPr/>
          </p:nvGrpSpPr>
          <p:grpSpPr bwMode="auto">
            <a:xfrm>
              <a:off x="997906" y="1919329"/>
              <a:ext cx="11633039" cy="3583049"/>
              <a:chOff x="889196" y="1862175"/>
              <a:chExt cx="11633039" cy="3583049"/>
            </a:xfrm>
          </p:grpSpPr>
          <p:sp>
            <p:nvSpPr>
              <p:cNvPr id="31756" name="TextBox 2"/>
              <p:cNvSpPr txBox="1">
                <a:spLocks noChangeArrowheads="1"/>
              </p:cNvSpPr>
              <p:nvPr/>
            </p:nvSpPr>
            <p:spPr bwMode="auto">
              <a:xfrm>
                <a:off x="889196" y="1862175"/>
                <a:ext cx="10607404" cy="358304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31757" name="Group 3"/>
              <p:cNvGrpSpPr>
                <a:grpSpLocks/>
              </p:cNvGrpSpPr>
              <p:nvPr/>
            </p:nvGrpSpPr>
            <p:grpSpPr bwMode="auto">
              <a:xfrm>
                <a:off x="1477464" y="4661228"/>
                <a:ext cx="11044771" cy="601823"/>
                <a:chOff x="1245011" y="4673252"/>
                <a:chExt cx="11044771" cy="601823"/>
              </a:xfrm>
            </p:grpSpPr>
            <p:sp>
              <p:nvSpPr>
                <p:cNvPr id="31758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1245011" y="4690300"/>
                  <a:ext cx="1861741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Tủ lạnh</a:t>
                  </a:r>
                </a:p>
              </p:txBody>
            </p:sp>
            <p:sp>
              <p:nvSpPr>
                <p:cNvPr id="31759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172355" y="4679242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bơm nước</a:t>
                  </a:r>
                </a:p>
              </p:txBody>
            </p:sp>
            <p:sp>
              <p:nvSpPr>
                <p:cNvPr id="31760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512318" y="4673253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tính</a:t>
                  </a:r>
                </a:p>
              </p:txBody>
            </p:sp>
            <p:sp>
              <p:nvSpPr>
                <p:cNvPr id="31761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8962327" y="4673252"/>
                  <a:ext cx="3327455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200" b="1">
                      <a:solidFill>
                        <a:srgbClr val="002060"/>
                      </a:solidFill>
                      <a:latin typeface="#Li-N UTM Isadora" pitchFamily="18" charset="0"/>
                    </a:rPr>
                    <a:t>Máy giặt</a:t>
                  </a:r>
                </a:p>
              </p:txBody>
            </p:sp>
          </p:grpSp>
        </p:grpSp>
        <p:pic>
          <p:nvPicPr>
            <p:cNvPr id="2" name="Picture 2" descr="Tủ lạnh sanaky inverter VH-209HYN 205 lí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8588" y="2416882"/>
              <a:ext cx="2143125" cy="21431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28" name="Picture 4" descr="Máy bơm nước Shining SHP-370CE - META.v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6208" y="2445139"/>
              <a:ext cx="2086610" cy="20866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29" name="Picture 6" descr="Top 5 máy tính Windows tốt nhất đầu năm 2017 - Fptshop.com.v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0179" y="2842014"/>
              <a:ext cx="2354156" cy="131832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730" name="Picture 8" descr="Máy giặt thông minh LG AI DD 9kg+ sấy 5kg FV1409G4V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202213" y="2464605"/>
              <a:ext cx="2080555" cy="189463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569913"/>
            <a:ext cx="12620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51438" y="1333500"/>
            <a:ext cx="4997450" cy="3178175"/>
            <a:chOff x="5985086" y="3308651"/>
            <a:chExt cx="4997971" cy="3178184"/>
          </a:xfrm>
        </p:grpSpPr>
        <p:pic>
          <p:nvPicPr>
            <p:cNvPr id="3278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086" y="3308651"/>
              <a:ext cx="4731243" cy="317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6866570" y="3825228"/>
              <a:ext cx="4116487" cy="224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Sinh hoạt hằng ngày.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Học tập.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Sản xuất.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Thông tin.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-"/>
              </a:pPr>
              <a:r>
                <a:rPr lang="en-US" altLang="en-US">
                  <a:solidFill>
                    <a:srgbClr val="7030A0"/>
                  </a:solidFill>
                  <a:latin typeface="#Li-N UTM Flamenco" pitchFamily="18" charset="0"/>
                </a:rPr>
                <a:t>Giao thông.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82563" y="306388"/>
            <a:ext cx="5335587" cy="2317750"/>
            <a:chOff x="525714" y="1141545"/>
            <a:chExt cx="5335801" cy="2318526"/>
          </a:xfrm>
        </p:grpSpPr>
        <p:pic>
          <p:nvPicPr>
            <p:cNvPr id="3278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1141545"/>
              <a:ext cx="5335801" cy="231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3" name="TextBox 3"/>
            <p:cNvSpPr txBox="1">
              <a:spLocks noChangeArrowheads="1"/>
            </p:cNvSpPr>
            <p:nvPr/>
          </p:nvSpPr>
          <p:spPr bwMode="auto">
            <a:xfrm>
              <a:off x="1109059" y="1440137"/>
              <a:ext cx="438520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70C0"/>
                  </a:solidFill>
                  <a:latin typeface="#Li-N UVN Banh Mi" pitchFamily="2" charset="0"/>
                </a:rPr>
                <a:t>Điện được sử dụng trong các lĩnh vực nào?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44513" y="2289175"/>
            <a:ext cx="2305050" cy="3702050"/>
            <a:chOff x="3528816" y="1219200"/>
            <a:chExt cx="3240675" cy="5201266"/>
          </a:xfrm>
        </p:grpSpPr>
        <p:pic>
          <p:nvPicPr>
            <p:cNvPr id="32780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5" b="16144"/>
            <a:stretch>
              <a:fillRect/>
            </a:stretch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6" descr="thiếu niên tiền phong quàng khăn đỏ minh họ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4" b="59764"/>
            <a:stretch>
              <a:fillRect/>
            </a:stretch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9904413" y="2936875"/>
            <a:ext cx="2225675" cy="4092575"/>
            <a:chOff x="12843095" y="658761"/>
            <a:chExt cx="3036002" cy="5584723"/>
          </a:xfrm>
        </p:grpSpPr>
        <p:pic>
          <p:nvPicPr>
            <p:cNvPr id="32777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2" r="2190" b="14665"/>
            <a:stretch>
              <a:fillRect/>
            </a:stretch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2" descr="Cartoon students Royalty Free Vector Image - VectorStoc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>
              <a:fillRect/>
            </a:stretch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6" descr="thiếu niên tiền phong quàng khăn đỏ minh họ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4" b="59764"/>
            <a:stretch>
              <a:fillRect/>
            </a:stretch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711450" y="5033963"/>
            <a:ext cx="6432550" cy="1270000"/>
            <a:chOff x="2986515" y="5264101"/>
            <a:chExt cx="6433861" cy="1270594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3607355" y="5264101"/>
              <a:ext cx="5813021" cy="127059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>
                  <a:solidFill>
                    <a:srgbClr val="002060"/>
                  </a:solidFill>
                  <a:latin typeface="#Li-N UTM Flamenco" panose="02040603050506020204" pitchFamily="18" charset="0"/>
                </a:rPr>
                <a:t>Chúng ta cần sử dụng</a:t>
              </a:r>
            </a:p>
            <a:p>
              <a:pPr algn="ctr">
                <a:defRPr/>
              </a:pPr>
              <a:r>
                <a:rPr lang="en-US" sz="4000" b="1">
                  <a:solidFill>
                    <a:srgbClr val="002060"/>
                  </a:solidFill>
                  <a:latin typeface="#Li-N UTM Flamenco" panose="02040603050506020204" pitchFamily="18" charset="0"/>
                </a:rPr>
                <a:t>điện như thế nào?</a:t>
              </a:r>
            </a:p>
          </p:txBody>
        </p:sp>
        <p:pic>
          <p:nvPicPr>
            <p:cNvPr id="32776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515" y="5305059"/>
              <a:ext cx="932458" cy="120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-217" r="14781" b="217"/>
          <a:stretch>
            <a:fillRect/>
          </a:stretch>
        </p:blipFill>
        <p:spPr bwMode="auto">
          <a:xfrm>
            <a:off x="1127125" y="720725"/>
            <a:ext cx="10460038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1275" y="-387350"/>
            <a:ext cx="12253913" cy="687863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1360488" y="5127625"/>
            <a:ext cx="9590087" cy="12779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>
                <a:solidFill>
                  <a:srgbClr val="FF0000"/>
                </a:solidFill>
                <a:latin typeface="#Li-N UTM Flamenco" panose="02040603050506020204" pitchFamily="18" charset="0"/>
              </a:rPr>
              <a:t>Chúng ta nên tiết kiệm điện và kêu gọi người thân cùng thực hiện những biện pháp để tránh lãng phí điện.</a:t>
            </a:r>
          </a:p>
        </p:txBody>
      </p:sp>
      <p:pic>
        <p:nvPicPr>
          <p:cNvPr id="54276" name="Picture 4" descr="Giờ Trái đất 2021: Tắt đèn 1 tiếng ngày 27/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7186" y="1144460"/>
            <a:ext cx="4053052" cy="280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1225" y="4025900"/>
            <a:ext cx="5184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#Li-N UTM Flamenco" pitchFamily="18" charset="0"/>
              </a:rPr>
              <a:t>Hưởng ứng Giờ Trái Đất ngày 27/3/2021 tắt đèn một tiếng.</a:t>
            </a:r>
          </a:p>
        </p:txBody>
      </p:sp>
      <p:pic>
        <p:nvPicPr>
          <p:cNvPr id="54280" name="Picture 8" descr="Cảm nhận về học dự án &amp;quot;Tắt khi không sử dụng&amp;quot; mang ý nghĩa thiết thực -  phc.edu.v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8208" y="1027957"/>
            <a:ext cx="2250118" cy="3148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69038" y="4268788"/>
            <a:ext cx="598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#Li-N UTM Flamenco" pitchFamily="18" charset="0"/>
              </a:rPr>
              <a:t>Tắt thiết bị điện khi rời khỏi phòng.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17675" y="49213"/>
            <a:ext cx="8756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C00000"/>
                </a:solidFill>
                <a:latin typeface="#Li-N UTM Azuki" pitchFamily="18" charset="0"/>
              </a:rPr>
              <a:t>SỬ DỤNG ĐIỆN NHƯ THẾ NÀO?</a:t>
            </a:r>
          </a:p>
        </p:txBody>
      </p:sp>
      <p:sp>
        <p:nvSpPr>
          <p:cNvPr id="15" name="任意多边形: 形状 96"/>
          <p:cNvSpPr/>
          <p:nvPr/>
        </p:nvSpPr>
        <p:spPr>
          <a:xfrm rot="1175599">
            <a:off x="-1204913" y="5121275"/>
            <a:ext cx="3259138" cy="2568575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rgbClr val="00B050">
              <a:alpha val="9254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任意多边形: 形状 96"/>
          <p:cNvSpPr/>
          <p:nvPr/>
        </p:nvSpPr>
        <p:spPr>
          <a:xfrm rot="5400000">
            <a:off x="-858837" y="-334963"/>
            <a:ext cx="3259138" cy="2570163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254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任意多边形: 形状 96"/>
          <p:cNvSpPr/>
          <p:nvPr/>
        </p:nvSpPr>
        <p:spPr>
          <a:xfrm rot="11786667">
            <a:off x="9891713" y="-711200"/>
            <a:ext cx="3259137" cy="2568575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254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任意多边形: 形状 96"/>
          <p:cNvSpPr/>
          <p:nvPr/>
        </p:nvSpPr>
        <p:spPr>
          <a:xfrm rot="17010215">
            <a:off x="9651207" y="5150644"/>
            <a:ext cx="3259137" cy="2568575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0024" h="4599473">
                <a:moveTo>
                  <a:pt x="1281497" y="1929"/>
                </a:moveTo>
                <a:cubicBezTo>
                  <a:pt x="1685357" y="-64111"/>
                  <a:pt x="2023177" y="1584349"/>
                  <a:pt x="2546417" y="1937409"/>
                </a:cubicBezTo>
                <a:cubicBezTo>
                  <a:pt x="3069657" y="2290469"/>
                  <a:pt x="4014537" y="1965349"/>
                  <a:pt x="4420937" y="2120289"/>
                </a:cubicBezTo>
                <a:cubicBezTo>
                  <a:pt x="4827337" y="2275229"/>
                  <a:pt x="5025457" y="2519069"/>
                  <a:pt x="4984817" y="2867049"/>
                </a:cubicBezTo>
                <a:cubicBezTo>
                  <a:pt x="4944177" y="3215029"/>
                  <a:pt x="4926397" y="3941469"/>
                  <a:pt x="4177097" y="4208169"/>
                </a:cubicBezTo>
                <a:cubicBezTo>
                  <a:pt x="3427797" y="4474869"/>
                  <a:pt x="1164657" y="4779669"/>
                  <a:pt x="489017" y="4467249"/>
                </a:cubicBezTo>
                <a:cubicBezTo>
                  <a:pt x="-186623" y="4154829"/>
                  <a:pt x="-6283" y="3080409"/>
                  <a:pt x="123257" y="2333649"/>
                </a:cubicBezTo>
                <a:cubicBezTo>
                  <a:pt x="252797" y="1586889"/>
                  <a:pt x="877637" y="67969"/>
                  <a:pt x="1281497" y="1929"/>
                </a:cubicBezTo>
                <a:close/>
              </a:path>
            </a:pathLst>
          </a:custGeom>
          <a:solidFill>
            <a:srgbClr val="0070C0">
              <a:alpha val="9254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6"/>
          <p:cNvGrpSpPr>
            <a:grpSpLocks/>
          </p:cNvGrpSpPr>
          <p:nvPr/>
        </p:nvGrpSpPr>
        <p:grpSpPr bwMode="auto">
          <a:xfrm>
            <a:off x="1631950" y="-892175"/>
            <a:ext cx="8928100" cy="8929688"/>
            <a:chOff x="1559496" y="-1035496"/>
            <a:chExt cx="8928992" cy="8928992"/>
          </a:xfrm>
        </p:grpSpPr>
        <p:pic>
          <p:nvPicPr>
            <p:cNvPr id="35843" name="Graphic 4" descr="Televis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496" y="-1035496"/>
              <a:ext cx="8928992" cy="892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videoplayback.mp4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 b="3175"/>
            <a:stretch>
              <a:fillRect/>
            </a:stretch>
          </p:blipFill>
          <p:spPr bwMode="auto">
            <a:xfrm>
              <a:off x="2279576" y="692696"/>
              <a:ext cx="7668852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14288" y="-1971675"/>
            <a:ext cx="12203112" cy="11490325"/>
            <a:chOff x="0" y="-3353"/>
            <a:chExt cx="19218" cy="18096"/>
          </a:xfrm>
        </p:grpSpPr>
        <p:grpSp>
          <p:nvGrpSpPr>
            <p:cNvPr id="36879" name="组合 47"/>
            <p:cNvGrpSpPr>
              <a:grpSpLocks/>
            </p:cNvGrpSpPr>
            <p:nvPr/>
          </p:nvGrpSpPr>
          <p:grpSpPr bwMode="auto"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6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8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8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6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6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4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4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6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57"/>
                <a:ext cx="0" cy="11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880" name="组合 46"/>
            <p:cNvGrpSpPr>
              <a:grpSpLocks/>
            </p:cNvGrpSpPr>
            <p:nvPr/>
          </p:nvGrpSpPr>
          <p:grpSpPr bwMode="auto"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4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9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9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2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4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7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2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4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4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7"/>
                <a:ext cx="0" cy="111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8575" y="1046163"/>
            <a:ext cx="9498013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-233363" y="-531813"/>
            <a:ext cx="12530138" cy="8583613"/>
            <a:chOff x="-478" y="-787"/>
            <a:chExt cx="19732" cy="13516"/>
          </a:xfrm>
        </p:grpSpPr>
        <p:pic>
          <p:nvPicPr>
            <p:cNvPr id="36870" name="图片 3" descr="橡皮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8" y="-209"/>
              <a:ext cx="4862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图片 5" descr="纸张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3" y="7490"/>
              <a:ext cx="3672" cy="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图片 6" descr="D:\资料\双麻花辫女孩.png双麻花辫女孩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0000">
              <a:off x="12382" y="4379"/>
              <a:ext cx="6872" cy="6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图片 7" descr="书本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-189"/>
              <a:ext cx="3055" cy="3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图片 8" descr="甜甜圈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" y="7698"/>
              <a:ext cx="5031" cy="5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图片 10" descr="冰激凌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8" y="2747"/>
              <a:ext cx="3698" cy="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图片 12" descr="笔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" y="-787"/>
              <a:ext cx="3909" cy="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图片 13" descr="草莓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" y="9236"/>
              <a:ext cx="2698" cy="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图片 14" descr="惊喜女孩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0000">
              <a:off x="1519" y="4894"/>
              <a:ext cx="4380" cy="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2998788" y="2465388"/>
            <a:ext cx="83137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0000"/>
                </a:solidFill>
                <a:latin typeface="#Li-N UVN Sang Song Nang" pitchFamily="66" charset="0"/>
              </a:rPr>
              <a:t>CỦNG CỐ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7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5098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1"/>
          <a:stretch>
            <a:fillRect/>
          </a:stretch>
        </p:blipFill>
        <p:spPr bwMode="auto">
          <a:xfrm>
            <a:off x="8499475" y="0"/>
            <a:ext cx="3692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r="57648"/>
          <a:stretch>
            <a:fillRect/>
          </a:stretch>
        </p:blipFill>
        <p:spPr bwMode="auto">
          <a:xfrm>
            <a:off x="8980488" y="-7938"/>
            <a:ext cx="3211512" cy="63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14463"/>
            <a:ext cx="568483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35216" r="29112" b="53210"/>
          <a:stretch>
            <a:fillRect/>
          </a:stretch>
        </p:blipFill>
        <p:spPr bwMode="auto">
          <a:xfrm>
            <a:off x="1011238" y="-225425"/>
            <a:ext cx="1047908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3238500" y="193675"/>
            <a:ext cx="6354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chemeClr val="bg1"/>
                </a:solidFill>
                <a:latin typeface="UVF Valentine" charset="0"/>
                <a:ea typeface="SimSun" panose="02010600030101010101" pitchFamily="2" charset="-122"/>
                <a:cs typeface="UVF Valentine" charset="0"/>
              </a:rPr>
              <a:t>TẾT ĐẾN RỒI</a:t>
            </a:r>
            <a:endParaRPr lang="zh-CN" altLang="en-US" sz="4800" b="1">
              <a:solidFill>
                <a:schemeClr val="bg1"/>
              </a:solidFill>
              <a:latin typeface="UVF Valentine" charset="0"/>
              <a:ea typeface="SimSun" panose="02010600030101010101" pitchFamily="2" charset="-122"/>
              <a:cs typeface="UVF Valentine" charset="0"/>
            </a:endParaRPr>
          </a:p>
        </p:txBody>
      </p:sp>
      <p:pic>
        <p:nvPicPr>
          <p:cNvPr id="38919" name="Picture 2" descr="A picture containing container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4648200"/>
            <a:ext cx="13398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A picture containing indoor, toy, doll&#10;&#10;Description automatically genera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677988"/>
            <a:ext cx="61150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5" descr="Diagram&#10;&#10;Description automatically generat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4213225"/>
            <a:ext cx="25114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7" descr="Diagram&#10;&#10;Description automatically generate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124325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4957763"/>
            <a:ext cx="1555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4" name="Group 20"/>
          <p:cNvGrpSpPr>
            <a:grpSpLocks/>
          </p:cNvGrpSpPr>
          <p:nvPr/>
        </p:nvGrpSpPr>
        <p:grpSpPr bwMode="auto">
          <a:xfrm>
            <a:off x="7885113" y="5129213"/>
            <a:ext cx="2795587" cy="2625725"/>
            <a:chOff x="8633759" y="4036458"/>
            <a:chExt cx="2401142" cy="2401142"/>
          </a:xfrm>
        </p:grpSpPr>
        <p:pic>
          <p:nvPicPr>
            <p:cNvPr id="38929" name="Picture 18" descr="Diagram&#10;&#10;Description automatically generate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3759" y="4036458"/>
              <a:ext cx="2401142" cy="2401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4899" y="4708233"/>
              <a:ext cx="1298552" cy="86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5" name="Picture 4" descr="A picture containing text, clipart&#10;&#10;Description automatically generate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419725"/>
            <a:ext cx="1319213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2" descr="A picture containing flower, indoor, plant&#10;&#10;Description automatically generate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282575"/>
            <a:ext cx="5429251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图片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465263"/>
            <a:ext cx="21574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文本框 2"/>
          <p:cNvSpPr txBox="1">
            <a:spLocks noChangeArrowheads="1"/>
          </p:cNvSpPr>
          <p:nvPr/>
        </p:nvSpPr>
        <p:spPr bwMode="auto">
          <a:xfrm>
            <a:off x="6627813" y="1011238"/>
            <a:ext cx="4862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300"/>
              </a:lnSpc>
              <a:spcBef>
                <a:spcPct val="0"/>
              </a:spcBef>
              <a:buFontTx/>
              <a:buNone/>
            </a:pPr>
            <a:r>
              <a:rPr lang="en-US" altLang="zh-CN" sz="3500" b="1">
                <a:solidFill>
                  <a:srgbClr val="002060"/>
                </a:solidFill>
                <a:latin typeface="UTM Showcard" pitchFamily="18" charset="0"/>
                <a:ea typeface="方正少儿简体"/>
                <a:cs typeface="方正少儿简体"/>
              </a:rPr>
              <a:t>Yêu Tết quê em!</a:t>
            </a:r>
            <a:endParaRPr lang="zh-CN" altLang="en-US" sz="3500" b="1">
              <a:solidFill>
                <a:srgbClr val="002060"/>
              </a:solidFill>
              <a:latin typeface="UTM Showcard" pitchFamily="18" charset="0"/>
              <a:ea typeface="方正少儿简体"/>
              <a:cs typeface="方正少儿简体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1300" y="228600"/>
            <a:ext cx="11707545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9625" y="434091"/>
            <a:ext cx="11260800" cy="5954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pic>
        <p:nvPicPr>
          <p:cNvPr id="40968" name="图片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433388"/>
            <a:ext cx="35972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图片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55613"/>
            <a:ext cx="35972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图片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911600"/>
            <a:ext cx="41973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2" descr="A group of children sitting around a table&#10;&#10;Description automatically generated with medium confid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-1508125"/>
            <a:ext cx="63754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hqprint"/>
          <a:stretch>
            <a:fillRect/>
          </a:stretch>
        </p:blipFill>
        <p:spPr>
          <a:xfrm>
            <a:off x="8257258" y="4329579"/>
            <a:ext cx="1960807" cy="7431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图片 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6016" t="35216" r="29113" b="53211"/>
          <a:stretch/>
        </p:blipFill>
        <p:spPr>
          <a:xfrm>
            <a:off x="1865669" y="3077072"/>
            <a:ext cx="10477995" cy="1596572"/>
          </a:xfrm>
          <a:prstGeom prst="rect">
            <a:avLst/>
          </a:prstGeom>
        </p:spPr>
      </p:pic>
      <p:sp>
        <p:nvSpPr>
          <p:cNvPr id="12" name="文本框 1"/>
          <p:cNvSpPr txBox="1"/>
          <p:nvPr/>
        </p:nvSpPr>
        <p:spPr>
          <a:xfrm>
            <a:off x="3950486" y="3317231"/>
            <a:ext cx="6375845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defRPr sz="6000" b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defRPr>
            </a:lvl1pPr>
          </a:lstStyle>
          <a:p>
            <a:pPr>
              <a:defRPr/>
            </a:pPr>
            <a:r>
              <a:rPr lang="en-US" altLang="zh-CN" sz="48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UVF Valentine" panose="02000603000000000000" pitchFamily="2" charset="0"/>
              </a:rPr>
              <a:t>Gói</a:t>
            </a:r>
            <a:r>
              <a:rPr lang="en-US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UVF Valentine" panose="02000603000000000000" pitchFamily="2" charset="0"/>
              </a:rPr>
              <a:t> bánh </a:t>
            </a:r>
            <a:r>
              <a:rPr lang="en-US" altLang="zh-CN" sz="48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UVF Valentine" panose="02000603000000000000" pitchFamily="2" charset="0"/>
              </a:rPr>
              <a:t>chưng</a:t>
            </a:r>
            <a:endParaRPr lang="zh-CN" altLang="en-US" sz="4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Arruba KT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87713" y="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3978" y="208535"/>
            <a:ext cx="11707545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576" y="369728"/>
            <a:ext cx="11260800" cy="5954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pic>
        <p:nvPicPr>
          <p:cNvPr id="43016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3"/>
          <a:stretch>
            <a:fillRect/>
          </a:stretch>
        </p:blipFill>
        <p:spPr bwMode="auto">
          <a:xfrm>
            <a:off x="-28575" y="2735263"/>
            <a:ext cx="1222057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44" descr="A picture containing vegetable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3259138"/>
            <a:ext cx="41195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88" y="415925"/>
            <a:ext cx="2297112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图片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25413"/>
            <a:ext cx="2297112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600075" y="449263"/>
            <a:ext cx="10615613" cy="1768475"/>
            <a:chOff x="598209" y="343885"/>
            <a:chExt cx="10616276" cy="1768019"/>
          </a:xfrm>
        </p:grpSpPr>
        <p:sp>
          <p:nvSpPr>
            <p:cNvPr id="42" name="圆角矩形 4"/>
            <p:cNvSpPr/>
            <p:nvPr/>
          </p:nvSpPr>
          <p:spPr>
            <a:xfrm>
              <a:off x="1174508" y="348646"/>
              <a:ext cx="10039977" cy="176325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002060"/>
                </a:solidFill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052" name="Group 1"/>
            <p:cNvGrpSpPr>
              <a:grpSpLocks/>
            </p:cNvGrpSpPr>
            <p:nvPr/>
          </p:nvGrpSpPr>
          <p:grpSpPr bwMode="auto">
            <a:xfrm>
              <a:off x="598209" y="343885"/>
              <a:ext cx="10463465" cy="1600584"/>
              <a:chOff x="1276752" y="343069"/>
              <a:chExt cx="10463465" cy="1600584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613510" y="831893"/>
                <a:ext cx="9127108" cy="698320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500" b="1" dirty="0" err="1">
                    <a:solidFill>
                      <a:srgbClr val="002060"/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3500" b="1" dirty="0">
                    <a:solidFill>
                      <a:srgbClr val="002060"/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500" b="1">
                    <a:solidFill>
                      <a:srgbClr val="002060"/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1: Năng lượng điện được lấy từ đâu?</a:t>
                </a:r>
                <a:endParaRPr lang="zh-CN" altLang="en-US" sz="3500" b="1" dirty="0">
                  <a:solidFill>
                    <a:srgbClr val="002060"/>
                  </a:solidFill>
                  <a:latin typeface="iCiel Cadena" panose="02000503000000020004" pitchFamily="50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054" name="图片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>
                <a:fillRect/>
              </a:stretch>
            </p:blipFill>
            <p:spPr bwMode="auto">
              <a:xfrm>
                <a:off x="1276752" y="343069"/>
                <a:ext cx="1780962" cy="1600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907088" y="2236788"/>
            <a:ext cx="6629400" cy="1543050"/>
            <a:chOff x="5933192" y="2152667"/>
            <a:chExt cx="6628168" cy="1543551"/>
          </a:xfrm>
        </p:grpSpPr>
        <p:sp>
          <p:nvSpPr>
            <p:cNvPr id="27" name="圆角矩形 4"/>
            <p:cNvSpPr/>
            <p:nvPr/>
          </p:nvSpPr>
          <p:spPr>
            <a:xfrm>
              <a:off x="6502998" y="2305116"/>
              <a:ext cx="5167939" cy="129264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solidFill>
                  <a:srgbClr val="002060"/>
                </a:solidFill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43049" name="文本框 2"/>
            <p:cNvSpPr txBox="1">
              <a:spLocks noChangeArrowheads="1"/>
            </p:cNvSpPr>
            <p:nvPr/>
          </p:nvSpPr>
          <p:spPr bwMode="auto">
            <a:xfrm>
              <a:off x="7698987" y="2625097"/>
              <a:ext cx="4862373" cy="59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43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>
                  <a:solidFill>
                    <a:srgbClr val="002060"/>
                  </a:solidFill>
                  <a:latin typeface="iCiel Cadena" pitchFamily="2" charset="0"/>
                  <a:ea typeface="方正少儿简体"/>
                  <a:cs typeface="方正少儿简体"/>
                </a:rPr>
                <a:t>Có sẵn trong tự nhiên.</a:t>
              </a:r>
              <a:endParaRPr lang="zh-CN" altLang="en-US" b="1">
                <a:solidFill>
                  <a:srgbClr val="002060"/>
                </a:solidFill>
                <a:latin typeface="iCiel Cadena" pitchFamily="2" charset="0"/>
                <a:ea typeface="方正少儿简体"/>
                <a:cs typeface="方正少儿简体"/>
              </a:endParaRPr>
            </a:p>
          </p:txBody>
        </p:sp>
        <p:pic>
          <p:nvPicPr>
            <p:cNvPr id="43050" name="Picture 38" descr="Shape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>
              <a:fillRect/>
            </a:stretch>
          </p:blipFill>
          <p:spPr bwMode="auto">
            <a:xfrm>
              <a:off x="5933192" y="2152667"/>
              <a:ext cx="1771489" cy="154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934075" y="4086225"/>
            <a:ext cx="6527800" cy="1487488"/>
            <a:chOff x="5969949" y="4214330"/>
            <a:chExt cx="6527759" cy="1487412"/>
          </a:xfrm>
        </p:grpSpPr>
        <p:sp>
          <p:nvSpPr>
            <p:cNvPr id="33" name="圆角矩形 4"/>
            <p:cNvSpPr/>
            <p:nvPr/>
          </p:nvSpPr>
          <p:spPr>
            <a:xfrm>
              <a:off x="6503346" y="4392121"/>
              <a:ext cx="5254592" cy="12937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 dirty="0">
                <a:solidFill>
                  <a:srgbClr val="002060"/>
                </a:solidFill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43046" name="文本框 2"/>
            <p:cNvSpPr txBox="1">
              <a:spLocks noChangeArrowheads="1"/>
            </p:cNvSpPr>
            <p:nvPr/>
          </p:nvSpPr>
          <p:spPr bwMode="auto">
            <a:xfrm>
              <a:off x="7635335" y="4753960"/>
              <a:ext cx="4862373" cy="59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43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>
                  <a:solidFill>
                    <a:srgbClr val="002060"/>
                  </a:solidFill>
                  <a:latin typeface="iCiel Cadena" pitchFamily="2" charset="0"/>
                  <a:ea typeface="方正少儿简体"/>
                  <a:cs typeface="方正少儿简体"/>
                </a:rPr>
                <a:t>Máy móc, thiết bị điện.</a:t>
              </a:r>
              <a:endParaRPr lang="zh-CN" altLang="en-US" b="1">
                <a:solidFill>
                  <a:srgbClr val="002060"/>
                </a:solidFill>
                <a:latin typeface="iCiel Cadena" pitchFamily="2" charset="0"/>
                <a:ea typeface="方正少儿简体"/>
                <a:cs typeface="方正少儿简体"/>
              </a:endParaRPr>
            </a:p>
          </p:txBody>
        </p:sp>
        <p:pic>
          <p:nvPicPr>
            <p:cNvPr id="43047" name="Picture 40" descr="Shape&#10;&#10;Description automatically generated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1" t="44844" b="9996"/>
            <a:stretch>
              <a:fillRect/>
            </a:stretch>
          </p:blipFill>
          <p:spPr bwMode="auto">
            <a:xfrm>
              <a:off x="5969949" y="4214330"/>
              <a:ext cx="1618480" cy="14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160338" y="2333625"/>
            <a:ext cx="5746750" cy="1476375"/>
            <a:chOff x="160185" y="2333405"/>
            <a:chExt cx="5747393" cy="1476621"/>
          </a:xfrm>
        </p:grpSpPr>
        <p:grpSp>
          <p:nvGrpSpPr>
            <p:cNvPr id="43041" name="Group 11"/>
            <p:cNvGrpSpPr>
              <a:grpSpLocks/>
            </p:cNvGrpSpPr>
            <p:nvPr/>
          </p:nvGrpSpPr>
          <p:grpSpPr bwMode="auto"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722091" y="2200745"/>
                <a:ext cx="5153602" cy="12924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>
                  <a:solidFill>
                    <a:srgbClr val="002060"/>
                  </a:solidFill>
                  <a:latin typeface="iCiel Cadena" panose="02000503000000020004" pitchFamily="50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044" name="Picture 37" descr="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1" b="53268"/>
              <a:stretch>
                <a:fillRect/>
              </a:stretch>
            </p:blipFill>
            <p:spPr bwMode="auto">
              <a:xfrm>
                <a:off x="128300" y="2162639"/>
                <a:ext cx="1697513" cy="147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042" name="文本框 2"/>
            <p:cNvSpPr txBox="1">
              <a:spLocks noChangeArrowheads="1"/>
            </p:cNvSpPr>
            <p:nvPr/>
          </p:nvSpPr>
          <p:spPr bwMode="auto">
            <a:xfrm>
              <a:off x="1977934" y="2479583"/>
              <a:ext cx="3250314" cy="113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43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>
                  <a:solidFill>
                    <a:srgbClr val="002060"/>
                  </a:solidFill>
                  <a:latin typeface="iCiel Cadena" pitchFamily="2" charset="0"/>
                  <a:ea typeface="方正少儿简体"/>
                  <a:cs typeface="方正少儿简体"/>
                </a:rPr>
                <a:t>Nhà máy điện, pin, ác – quy.</a:t>
              </a:r>
              <a:endParaRPr lang="zh-CN" altLang="en-US" b="1">
                <a:solidFill>
                  <a:srgbClr val="002060"/>
                </a:solidFill>
                <a:latin typeface="iCiel Cadena" pitchFamily="2" charset="0"/>
                <a:ea typeface="方正少儿简体"/>
                <a:cs typeface="方正少儿简体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22250" y="4022725"/>
            <a:ext cx="6743700" cy="1474788"/>
            <a:chOff x="242330" y="4045056"/>
            <a:chExt cx="6743649" cy="1474537"/>
          </a:xfrm>
        </p:grpSpPr>
        <p:grpSp>
          <p:nvGrpSpPr>
            <p:cNvPr id="43037" name="Group 10"/>
            <p:cNvGrpSpPr>
              <a:grpSpLocks/>
            </p:cNvGrpSpPr>
            <p:nvPr/>
          </p:nvGrpSpPr>
          <p:grpSpPr bwMode="auto"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953389" y="4318871"/>
                <a:ext cx="4913275" cy="129359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>
                  <a:solidFill>
                    <a:srgbClr val="002060"/>
                  </a:solidFill>
                  <a:latin typeface="iCiel Cadena" panose="02000503000000020004" pitchFamily="50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040" name="Picture 39" descr="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8" r="45340" b="8328"/>
              <a:stretch>
                <a:fillRect/>
              </a:stretch>
            </p:blipFill>
            <p:spPr bwMode="auto">
              <a:xfrm>
                <a:off x="253306" y="4172846"/>
                <a:ext cx="1809545" cy="1474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038" name="文本框 2"/>
            <p:cNvSpPr txBox="1">
              <a:spLocks noChangeArrowheads="1"/>
            </p:cNvSpPr>
            <p:nvPr/>
          </p:nvSpPr>
          <p:spPr bwMode="auto">
            <a:xfrm>
              <a:off x="2123606" y="4459345"/>
              <a:ext cx="4862373" cy="59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43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>
                  <a:solidFill>
                    <a:srgbClr val="002060"/>
                  </a:solidFill>
                  <a:latin typeface="iCiel Cadena" pitchFamily="2" charset="0"/>
                  <a:ea typeface="方正少儿简体"/>
                  <a:cs typeface="方正少儿简体"/>
                </a:rPr>
                <a:t>Con người tạo ra.</a:t>
              </a:r>
              <a:endParaRPr lang="zh-CN" altLang="en-US" b="1">
                <a:solidFill>
                  <a:srgbClr val="002060"/>
                </a:solidFill>
                <a:latin typeface="iCiel Cadena" pitchFamily="2" charset="0"/>
                <a:ea typeface="方正少儿简体"/>
                <a:cs typeface="方正少儿简体"/>
              </a:endParaRPr>
            </a:p>
          </p:txBody>
        </p:sp>
      </p:grpSp>
      <p:pic>
        <p:nvPicPr>
          <p:cNvPr id="43026" name="Tiếng Yeah của Trẻ Co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4113" y="47625"/>
            <a:ext cx="8842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50" y="-1335088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103313" y="7340600"/>
            <a:ext cx="9437687" cy="8535988"/>
            <a:chOff x="3173680" y="3255551"/>
            <a:chExt cx="2587590" cy="2587590"/>
          </a:xfrm>
        </p:grpSpPr>
        <p:pic>
          <p:nvPicPr>
            <p:cNvPr id="43035" name="Picture 52" descr="Diagram&#10;&#10;Description automatically generated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680" y="3255551"/>
              <a:ext cx="2587590" cy="2587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6" name="Picture 5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58" t="-72185" r="-29404" b="-2"/>
            <a:stretch>
              <a:fillRect/>
            </a:stretch>
          </p:blipFill>
          <p:spPr bwMode="auto">
            <a:xfrm>
              <a:off x="3383030" y="3687153"/>
              <a:ext cx="2112368" cy="124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29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650" y="-952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650" y="-2667000"/>
            <a:ext cx="111918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Diagram&#10;&#10;Description automatically generate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-4745038" y="4665663"/>
            <a:ext cx="2540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Diagram&#10;&#10;Description automatically generate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14614525" y="3260725"/>
            <a:ext cx="25400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Diagram&#10;&#10;Description automatically generate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14684375" y="5110163"/>
            <a:ext cx="253841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Picture 48" descr="A picture containing text, clipart&#10;&#10;Description automatically generate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88" y="5475288"/>
            <a:ext cx="13192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03334 -0.9909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56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44036 -0.036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68347 0.023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43099 -0.017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3978" y="208535"/>
            <a:ext cx="11707545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pic>
        <p:nvPicPr>
          <p:cNvPr id="45061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1576" y="369728"/>
            <a:ext cx="11260800" cy="5954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pic>
        <p:nvPicPr>
          <p:cNvPr id="45065" name="图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433388"/>
            <a:ext cx="2297113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图片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6063"/>
            <a:ext cx="2297113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598488" y="344488"/>
            <a:ext cx="10479087" cy="1941512"/>
            <a:chOff x="598209" y="343885"/>
            <a:chExt cx="10479935" cy="1942607"/>
          </a:xfrm>
        </p:grpSpPr>
        <p:sp>
          <p:nvSpPr>
            <p:cNvPr id="42" name="圆角矩形 4"/>
            <p:cNvSpPr/>
            <p:nvPr/>
          </p:nvSpPr>
          <p:spPr>
            <a:xfrm>
              <a:off x="1037982" y="523373"/>
              <a:ext cx="10040162" cy="176311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096" name="Group 1"/>
            <p:cNvGrpSpPr>
              <a:grpSpLocks/>
            </p:cNvGrpSpPr>
            <p:nvPr/>
          </p:nvGrpSpPr>
          <p:grpSpPr bwMode="auto">
            <a:xfrm>
              <a:off x="598209" y="343885"/>
              <a:ext cx="10386620" cy="1673601"/>
              <a:chOff x="1276752" y="343069"/>
              <a:chExt cx="10386620" cy="167360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535741" y="722695"/>
                <a:ext cx="9127276" cy="1294542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500" b="1" dirty="0" err="1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3500" b="1" dirty="0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500" b="1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2: Đâu không phải là tác dụng</a:t>
                </a:r>
              </a:p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500" b="1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của dòng điện?</a:t>
                </a:r>
                <a:endParaRPr lang="zh-CN" altLang="en-US" sz="3500" b="1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5098" name="图片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>
                <a:fillRect/>
              </a:stretch>
            </p:blipFill>
            <p:spPr bwMode="auto">
              <a:xfrm>
                <a:off x="1276752" y="343069"/>
                <a:ext cx="1780962" cy="1600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2" name="Picture 31" descr="Diagram&#10;&#10;Description automatically genera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7791450"/>
            <a:ext cx="8829675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907088" y="2236788"/>
            <a:ext cx="6673850" cy="1543050"/>
            <a:chOff x="5933192" y="2152667"/>
            <a:chExt cx="6672820" cy="1543551"/>
          </a:xfrm>
        </p:grpSpPr>
        <p:sp>
          <p:nvSpPr>
            <p:cNvPr id="27" name="圆角矩形 4"/>
            <p:cNvSpPr/>
            <p:nvPr/>
          </p:nvSpPr>
          <p:spPr>
            <a:xfrm>
              <a:off x="6503016" y="2305116"/>
              <a:ext cx="5168102" cy="129264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 b="1"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/>
            <p:cNvSpPr txBox="1"/>
            <p:nvPr/>
          </p:nvSpPr>
          <p:spPr>
            <a:xfrm>
              <a:off x="7744249" y="2595723"/>
              <a:ext cx="4861763" cy="5986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Chạy máy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  <p:pic>
          <p:nvPicPr>
            <p:cNvPr id="45094" name="Picture 38" descr="Shape&#10;&#10;Description automatically generate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>
              <a:fillRect/>
            </a:stretch>
          </p:blipFill>
          <p:spPr bwMode="auto">
            <a:xfrm>
              <a:off x="5933192" y="2152667"/>
              <a:ext cx="1771489" cy="154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865813" y="4067175"/>
            <a:ext cx="6135687" cy="1487488"/>
            <a:chOff x="5784914" y="4241917"/>
            <a:chExt cx="6331674" cy="1487412"/>
          </a:xfrm>
        </p:grpSpPr>
        <p:sp>
          <p:nvSpPr>
            <p:cNvPr id="33" name="圆角矩形 4"/>
            <p:cNvSpPr/>
            <p:nvPr/>
          </p:nvSpPr>
          <p:spPr>
            <a:xfrm>
              <a:off x="6502449" y="4392722"/>
              <a:ext cx="5255372" cy="129374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 b="1"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/>
            <p:cNvSpPr txBox="1"/>
            <p:nvPr/>
          </p:nvSpPr>
          <p:spPr>
            <a:xfrm>
              <a:off x="7644280" y="4499079"/>
              <a:ext cx="4472308" cy="11413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Thả diều, chơi chong </a:t>
              </a:r>
            </a:p>
            <a:p>
              <a:pPr>
                <a:lnSpc>
                  <a:spcPts val="4300"/>
                </a:lnSpc>
                <a:defRPr/>
              </a:pP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chóng.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  <p:pic>
          <p:nvPicPr>
            <p:cNvPr id="45091" name="Picture 40" descr="Shape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1" t="44844" b="9996"/>
            <a:stretch>
              <a:fillRect/>
            </a:stretch>
          </p:blipFill>
          <p:spPr bwMode="auto">
            <a:xfrm>
              <a:off x="5784914" y="4241917"/>
              <a:ext cx="1618480" cy="14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0338" y="2333625"/>
            <a:ext cx="6702425" cy="1476375"/>
            <a:chOff x="160185" y="2333405"/>
            <a:chExt cx="6702037" cy="1476621"/>
          </a:xfrm>
        </p:grpSpPr>
        <p:grpSp>
          <p:nvGrpSpPr>
            <p:cNvPr id="45085" name="Group 11"/>
            <p:cNvGrpSpPr>
              <a:grpSpLocks/>
            </p:cNvGrpSpPr>
            <p:nvPr/>
          </p:nvGrpSpPr>
          <p:grpSpPr bwMode="auto"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723578" y="2200745"/>
                <a:ext cx="5152726" cy="12924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 b="1">
                  <a:latin typeface="iCiel Cadena" panose="02000503000000020004" pitchFamily="50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5088" name="Picture 37" descr="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1" b="53268"/>
              <a:stretch>
                <a:fillRect/>
              </a:stretch>
            </p:blipFill>
            <p:spPr bwMode="auto">
              <a:xfrm>
                <a:off x="128300" y="2162639"/>
                <a:ext cx="1697513" cy="147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文本框 2"/>
            <p:cNvSpPr txBox="1"/>
            <p:nvPr/>
          </p:nvSpPr>
          <p:spPr>
            <a:xfrm>
              <a:off x="1999990" y="2690653"/>
              <a:ext cx="4862232" cy="5985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Thắp sáng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52413" y="4033838"/>
            <a:ext cx="5613400" cy="1474787"/>
            <a:chOff x="242330" y="4045056"/>
            <a:chExt cx="5613440" cy="1474537"/>
          </a:xfrm>
        </p:grpSpPr>
        <p:grpSp>
          <p:nvGrpSpPr>
            <p:cNvPr id="45081" name="Group 10"/>
            <p:cNvGrpSpPr>
              <a:grpSpLocks/>
            </p:cNvGrpSpPr>
            <p:nvPr/>
          </p:nvGrpSpPr>
          <p:grpSpPr bwMode="auto"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953398" y="4318871"/>
                <a:ext cx="4913348" cy="129359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000" b="1">
                  <a:latin typeface="iCiel Cadena" panose="02000503000000020004" pitchFamily="50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5084" name="Picture 39" descr="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8" r="45340" b="8328"/>
              <a:stretch>
                <a:fillRect/>
              </a:stretch>
            </p:blipFill>
            <p:spPr bwMode="auto">
              <a:xfrm>
                <a:off x="253306" y="4172846"/>
                <a:ext cx="1809545" cy="1474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文本框 2"/>
            <p:cNvSpPr txBox="1"/>
            <p:nvPr/>
          </p:nvSpPr>
          <p:spPr>
            <a:xfrm>
              <a:off x="2029868" y="4643442"/>
              <a:ext cx="2541605" cy="5999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32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Đốt nóng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48" name="Picture 47" descr="Diagram&#10;&#10;Description automatically genera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13731875" y="2979738"/>
            <a:ext cx="2540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Tiếng Yeah của Trẻ Co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4113" y="47625"/>
            <a:ext cx="8842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50" y="-1335088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650" y="-952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50" y="1698625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Diagram&#10;&#10;Description automatically genera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-4333875" y="5014913"/>
            <a:ext cx="25384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Diagram&#10;&#10;Description automatically genera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-4689475" y="3155950"/>
            <a:ext cx="2540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54" descr="A picture containing text, clipart&#10;&#10;Description automatically generated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88" y="5475288"/>
            <a:ext cx="13192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68542 -0.0349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37018 0.0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64713 -0.016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168 -1.1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-5523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1576" y="369728"/>
            <a:ext cx="11260800" cy="5954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defRPr/>
            </a:pPr>
            <a:endParaRPr lang="zh-CN" altLang="en-US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  <p:pic>
        <p:nvPicPr>
          <p:cNvPr id="47109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3"/>
          <a:stretch>
            <a:fillRect/>
          </a:stretch>
        </p:blipFill>
        <p:spPr bwMode="auto">
          <a:xfrm>
            <a:off x="0" y="2717800"/>
            <a:ext cx="1222057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82550"/>
            <a:ext cx="12333288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图片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288" y="0"/>
            <a:ext cx="2297112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图片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6063"/>
            <a:ext cx="2297113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647700" y="369888"/>
            <a:ext cx="10615613" cy="1768475"/>
            <a:chOff x="598209" y="343885"/>
            <a:chExt cx="10616276" cy="1768176"/>
          </a:xfrm>
        </p:grpSpPr>
        <p:sp>
          <p:nvSpPr>
            <p:cNvPr id="42" name="圆角矩形 4"/>
            <p:cNvSpPr/>
            <p:nvPr/>
          </p:nvSpPr>
          <p:spPr>
            <a:xfrm>
              <a:off x="1174508" y="348646"/>
              <a:ext cx="10039977" cy="17634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142" name="Group 1"/>
            <p:cNvGrpSpPr>
              <a:grpSpLocks/>
            </p:cNvGrpSpPr>
            <p:nvPr/>
          </p:nvGrpSpPr>
          <p:grpSpPr bwMode="auto">
            <a:xfrm>
              <a:off x="598209" y="343885"/>
              <a:ext cx="10384102" cy="1600584"/>
              <a:chOff x="1276752" y="343069"/>
              <a:chExt cx="10384102" cy="1600584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534131" y="585915"/>
                <a:ext cx="9127108" cy="1293594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500" b="1" dirty="0" err="1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3500" b="1" dirty="0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500" b="1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3: Hành động nào dưới đây là đúng </a:t>
                </a:r>
              </a:p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500" b="1">
                    <a:solidFill>
                      <a:schemeClr val="accent6">
                        <a:lumMod val="50000"/>
                      </a:schemeClr>
                    </a:solidFill>
                    <a:latin typeface="iCiel Cadena" panose="02000503000000020004" pitchFamily="50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khi sử dụng điện?</a:t>
                </a:r>
                <a:endParaRPr lang="zh-CN" altLang="en-US" sz="3500" b="1" dirty="0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144" name="图片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>
                <a:fillRect/>
              </a:stretch>
            </p:blipFill>
            <p:spPr bwMode="auto">
              <a:xfrm>
                <a:off x="1276752" y="343069"/>
                <a:ext cx="1780962" cy="1600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907088" y="2236788"/>
            <a:ext cx="5738812" cy="1543050"/>
            <a:chOff x="5933192" y="2152667"/>
            <a:chExt cx="5738288" cy="1543551"/>
          </a:xfrm>
        </p:grpSpPr>
        <p:sp>
          <p:nvSpPr>
            <p:cNvPr id="27" name="圆角矩形 4"/>
            <p:cNvSpPr/>
            <p:nvPr/>
          </p:nvSpPr>
          <p:spPr>
            <a:xfrm>
              <a:off x="6503052" y="2305116"/>
              <a:ext cx="5168428" cy="129264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/>
            <p:cNvSpPr txBox="1"/>
            <p:nvPr/>
          </p:nvSpPr>
          <p:spPr>
            <a:xfrm>
              <a:off x="7680869" y="2390869"/>
              <a:ext cx="3990611" cy="11433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28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Tắt các thiết bị điện khi không sử dụng.</a:t>
              </a:r>
              <a:endParaRPr lang="zh-CN" altLang="en-US" sz="28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  <p:pic>
          <p:nvPicPr>
            <p:cNvPr id="47140" name="Picture 38" descr="Shape&#10;&#10;Description automatically generate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>
              <a:fillRect/>
            </a:stretch>
          </p:blipFill>
          <p:spPr bwMode="auto">
            <a:xfrm>
              <a:off x="5933192" y="2152667"/>
              <a:ext cx="1771489" cy="154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748338" y="4113213"/>
            <a:ext cx="5973762" cy="1487487"/>
            <a:chOff x="5784914" y="4241917"/>
            <a:chExt cx="5973380" cy="1487412"/>
          </a:xfrm>
        </p:grpSpPr>
        <p:sp>
          <p:nvSpPr>
            <p:cNvPr id="33" name="圆角矩形 4"/>
            <p:cNvSpPr/>
            <p:nvPr/>
          </p:nvSpPr>
          <p:spPr>
            <a:xfrm>
              <a:off x="6502418" y="4392721"/>
              <a:ext cx="5255876" cy="129374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b="1">
                <a:latin typeface="iCiel Cadena" panose="02000503000000020004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/>
            <p:cNvSpPr txBox="1"/>
            <p:nvPr/>
          </p:nvSpPr>
          <p:spPr>
            <a:xfrm>
              <a:off x="7492955" y="4487967"/>
              <a:ext cx="4208193" cy="11492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28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Mở đèn, quạt khi rời khỏi lớp.</a:t>
              </a:r>
              <a:endParaRPr lang="zh-CN" altLang="en-US" sz="28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  <p:pic>
          <p:nvPicPr>
            <p:cNvPr id="47137" name="Picture 40" descr="Shape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1" t="44844" b="9996"/>
            <a:stretch>
              <a:fillRect/>
            </a:stretch>
          </p:blipFill>
          <p:spPr bwMode="auto">
            <a:xfrm>
              <a:off x="5784914" y="4241917"/>
              <a:ext cx="1618480" cy="14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0338" y="2333625"/>
            <a:ext cx="5746750" cy="1476375"/>
            <a:chOff x="160185" y="2333405"/>
            <a:chExt cx="5747393" cy="1476621"/>
          </a:xfrm>
        </p:grpSpPr>
        <p:grpSp>
          <p:nvGrpSpPr>
            <p:cNvPr id="47131" name="Group 11"/>
            <p:cNvGrpSpPr>
              <a:grpSpLocks/>
            </p:cNvGrpSpPr>
            <p:nvPr/>
          </p:nvGrpSpPr>
          <p:grpSpPr bwMode="auto"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722091" y="2200745"/>
                <a:ext cx="5153602" cy="12924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>
                  <a:latin typeface="iCiel Cadena" panose="02000503000000020004" pitchFamily="50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134" name="Picture 37" descr="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1" b="53268"/>
              <a:stretch>
                <a:fillRect/>
              </a:stretch>
            </p:blipFill>
            <p:spPr bwMode="auto">
              <a:xfrm>
                <a:off x="128300" y="2162639"/>
                <a:ext cx="1697513" cy="1476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文本框 2"/>
            <p:cNvSpPr txBox="1"/>
            <p:nvPr/>
          </p:nvSpPr>
          <p:spPr>
            <a:xfrm>
              <a:off x="1924094" y="2419144"/>
              <a:ext cx="3956493" cy="1143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28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Bật máy lạnh khi không dùng. </a:t>
              </a:r>
              <a:endParaRPr lang="zh-CN" altLang="en-US" sz="28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52413" y="4033838"/>
            <a:ext cx="5778500" cy="1474787"/>
            <a:chOff x="242330" y="4045056"/>
            <a:chExt cx="5778452" cy="1474537"/>
          </a:xfrm>
        </p:grpSpPr>
        <p:grpSp>
          <p:nvGrpSpPr>
            <p:cNvPr id="47127" name="Group 10"/>
            <p:cNvGrpSpPr>
              <a:grpSpLocks/>
            </p:cNvGrpSpPr>
            <p:nvPr/>
          </p:nvGrpSpPr>
          <p:grpSpPr bwMode="auto"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953387" y="4318871"/>
                <a:ext cx="4913272" cy="129359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>
                  <a:latin typeface="iCiel Cadena" panose="02000503000000020004" pitchFamily="50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130" name="Picture 39" descr="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8" r="45340" b="8328"/>
              <a:stretch>
                <a:fillRect/>
              </a:stretch>
            </p:blipFill>
            <p:spPr bwMode="auto">
              <a:xfrm>
                <a:off x="253306" y="4172846"/>
                <a:ext cx="1809545" cy="1474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文本框 2"/>
            <p:cNvSpPr txBox="1"/>
            <p:nvPr/>
          </p:nvSpPr>
          <p:spPr>
            <a:xfrm>
              <a:off x="1971103" y="4233936"/>
              <a:ext cx="4049679" cy="11507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ts val="4300"/>
                </a:lnSpc>
                <a:defRPr/>
              </a:pPr>
              <a:r>
                <a:rPr lang="en-US" altLang="zh-CN" sz="2800" b="1">
                  <a:solidFill>
                    <a:schemeClr val="accent6">
                      <a:lumMod val="50000"/>
                    </a:schemeClr>
                  </a:solidFill>
                  <a:latin typeface="iCiel Cadena" panose="02000503000000020004" pitchFamily="50" charset="0"/>
                  <a:ea typeface="方正少儿简体" panose="03000509000000000000" pitchFamily="65" charset="-122"/>
                </a:rPr>
                <a:t>Mở tủ lạnh quá lâu và thường xuyên.</a:t>
              </a:r>
              <a:endParaRPr lang="zh-CN" altLang="en-US" sz="2800" b="1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0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1" name="Picture 30" descr="Diagram&#10;&#10;Description automatically generat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6175" y="1331913"/>
            <a:ext cx="8829675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50" y="-1335088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650" y="-952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Tiếng Báo Sa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50" y="1698625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Diagram&#10;&#10;Description automatically generat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3200400" y="8469313"/>
            <a:ext cx="2540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Tiếng Yeah của Trẻ Co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1713" y="200025"/>
            <a:ext cx="8842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Diagram&#10;&#10;Description automatically generat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3409950" y="-1643063"/>
            <a:ext cx="253841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 descr="Diagram&#10;&#10;Description automatically generat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>
            <a:fillRect/>
          </a:stretch>
        </p:blipFill>
        <p:spPr bwMode="auto">
          <a:xfrm>
            <a:off x="14555788" y="2871788"/>
            <a:ext cx="2540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58" descr="A picture containing text, clipart&#10;&#10;Description automatically generated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88" y="5475288"/>
            <a:ext cx="13192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224 0.65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82266 -0.1027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33" y="-513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1966 -0.519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43516 0.2840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5892" y="1772816"/>
            <a:ext cx="8040216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Li-N SVN-Cookies" panose="02040603050506020204" pitchFamily="18" charset="0"/>
              </a:rPr>
              <a:t>CHÚC CÁC EM HỌC TỐT.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575050" y="4221163"/>
            <a:ext cx="7920038" cy="1827212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C00000"/>
                </a:solidFill>
                <a:latin typeface="iCiel Cadena" pitchFamily="2" charset="0"/>
                <a:cs typeface="Arial" panose="020B0604020202020204" pitchFamily="34" charset="0"/>
              </a:rPr>
              <a:t>Tên phù thủy độc ác, nham hiểm đã bắt cóc hết sinh vật biển</a:t>
            </a:r>
            <a:r>
              <a:rPr lang="en-US" altLang="en-US" sz="2400" b="1">
                <a:solidFill>
                  <a:srgbClr val="C00000"/>
                </a:solidFill>
                <a:latin typeface="iCiel Cadena" pitchFamily="2" charset="0"/>
                <a:cs typeface="Arial" panose="020B0604020202020204" pitchFamily="34" charset="0"/>
              </a:rPr>
              <a:t>. Nào chúng ta hãy giải cứu các loài sinh vật nhé!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00" y="549275"/>
            <a:ext cx="15335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086100"/>
            <a:ext cx="20891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100138"/>
            <a:ext cx="194468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788" y="5330825"/>
            <a:ext cx="1817687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</p:cNvPr>
          <p:cNvSpPr/>
          <p:nvPr/>
        </p:nvSpPr>
        <p:spPr>
          <a:xfrm>
            <a:off x="8975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432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34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7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982663" y="246063"/>
            <a:ext cx="6365875" cy="3168650"/>
          </a:xfrm>
          <a:prstGeom prst="wedgeEllipseCallout">
            <a:avLst>
              <a:gd name="adj1" fmla="val -21883"/>
              <a:gd name="adj2" fmla="val 9394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Con người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sử dụng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năng lượng gió trong những việc gì?</a:t>
            </a:r>
            <a:endParaRPr lang="en-US" sz="36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991100" y="4333875"/>
            <a:ext cx="4200525" cy="2278063"/>
          </a:xfrm>
          <a:prstGeom prst="wedgeEllipseCallout">
            <a:avLst>
              <a:gd name="adj1" fmla="val -94333"/>
              <a:gd name="adj2" fmla="val -3758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C00000"/>
                </a:solidFill>
                <a:latin typeface="iCiel Cadena" panose="02000503000000020004" pitchFamily="50" charset="0"/>
              </a:rPr>
              <a:t>Căng buồm cho tàu thuyền chạy, thả diều, chơi chong chóng,….</a:t>
            </a:r>
            <a:endParaRPr lang="en-US" sz="2800" dirty="0">
              <a:solidFill>
                <a:srgbClr val="C0000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446213" y="476250"/>
            <a:ext cx="6407150" cy="2232025"/>
          </a:xfrm>
          <a:prstGeom prst="wedgeEllipseCallout">
            <a:avLst>
              <a:gd name="adj1" fmla="val -23550"/>
              <a:gd name="adj2" fmla="val 111159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  <a:latin typeface="iCiel Cadena" panose="02000503000000020004" pitchFamily="50" charset="0"/>
              </a:rPr>
              <a:t>Năng lượng nước chảy được sử dụng trong những việc gì?</a:t>
            </a:r>
            <a:endParaRPr lang="en-US" sz="36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224338" y="4186238"/>
            <a:ext cx="5622925" cy="2117725"/>
          </a:xfrm>
          <a:prstGeom prst="wedgeEllipseCallout">
            <a:avLst>
              <a:gd name="adj1" fmla="val -64840"/>
              <a:gd name="adj2" fmla="val -4586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C00000"/>
                </a:solidFill>
                <a:latin typeface="iCiel Cadena" panose="02000503000000020004" pitchFamily="50" charset="0"/>
              </a:rPr>
              <a:t>Xây dựng các nhà máy phát điện, tàu bè chở hàng hoá, giã gạo,…</a:t>
            </a:r>
            <a:endParaRPr lang="en-US" sz="2800" dirty="0">
              <a:solidFill>
                <a:srgbClr val="C00000"/>
              </a:solidFill>
              <a:latin typeface="iCiel Cadena" panose="02000503000000020004" pitchFamily="50" charset="0"/>
            </a:endParaRPr>
          </a:p>
        </p:txBody>
      </p:sp>
      <p:sp>
        <p:nvSpPr>
          <p:cNvPr id="1229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41138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41138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23888" y="981075"/>
            <a:ext cx="6119812" cy="2136775"/>
          </a:xfrm>
          <a:prstGeom prst="wedgeEllipseCallout">
            <a:avLst>
              <a:gd name="adj1" fmla="val -9573"/>
              <a:gd name="adj2" fmla="val 112529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iCiel Cadena" panose="02000503000000020004" pitchFamily="50" charset="0"/>
              </a:rPr>
              <a:t>Tại sao nên khai thác năng lượng gió và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iCiel Cadena" panose="02000503000000020004" pitchFamily="50" charset="0"/>
              </a:rPr>
              <a:t>năng lượng nước chảy?</a:t>
            </a:r>
            <a:endParaRPr lang="en-US" sz="32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008438" y="4235450"/>
            <a:ext cx="6264275" cy="2089150"/>
          </a:xfrm>
          <a:prstGeom prst="wedgeEllipseCallout">
            <a:avLst>
              <a:gd name="adj1" fmla="val -62128"/>
              <a:gd name="adj2" fmla="val -976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C00000"/>
                </a:solidFill>
                <a:latin typeface="iCiel Cadena" panose="02000503000000020004" pitchFamily="50" charset="0"/>
              </a:rPr>
              <a:t>Bởi vì hai nguồn năng lượng này là nguồn tài nguyên có sẵn trong tự nhiên và không gây ô nhiễm môi trường.</a:t>
            </a:r>
            <a:endParaRPr lang="en-US" sz="2400" dirty="0">
              <a:solidFill>
                <a:srgbClr val="C0000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19050" cy="71532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85763"/>
            <a:ext cx="197008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3168650"/>
            <a:ext cx="10350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584700"/>
            <a:ext cx="30321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9"/>
          <p:cNvSpPr txBox="1">
            <a:spLocks noChangeArrowheads="1"/>
          </p:cNvSpPr>
          <p:nvPr/>
        </p:nvSpPr>
        <p:spPr bwMode="auto">
          <a:xfrm>
            <a:off x="1694212" y="2383820"/>
            <a:ext cx="9180187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685800"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960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3037</TotalTime>
  <Words>938</Words>
  <Application>Microsoft Office PowerPoint</Application>
  <PresentationFormat>Widescreen</PresentationFormat>
  <Paragraphs>179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Calibri</vt:lpstr>
      <vt:lpstr>UTM Flamenco</vt:lpstr>
      <vt:lpstr>UTM Deutsch Gothic</vt:lpstr>
      <vt:lpstr>Calibri Light</vt:lpstr>
      <vt:lpstr>思源黑体 CN Regular</vt:lpstr>
      <vt:lpstr>DengXian</vt:lpstr>
      <vt:lpstr>UTM Arruba KT</vt:lpstr>
      <vt:lpstr>#9Slide07 IcielKoni</vt:lpstr>
      <vt:lpstr>Arial</vt:lpstr>
      <vt:lpstr>UTM Showcard</vt:lpstr>
      <vt:lpstr>iCiel Cadena</vt:lpstr>
      <vt:lpstr>#Li-N UTM Cookies</vt:lpstr>
      <vt:lpstr>UVF Valentine</vt:lpstr>
      <vt:lpstr>#Li-N UVN Sang Song Nang</vt:lpstr>
      <vt:lpstr>#Li-N UTM Azuki</vt:lpstr>
      <vt:lpstr>#Li-N UTM Isadora</vt:lpstr>
      <vt:lpstr>#Li-N UTM Flamenco</vt:lpstr>
      <vt:lpstr>#Li-N UTM Seagull</vt:lpstr>
      <vt:lpstr>#Li-N SVN-Cookies</vt:lpstr>
      <vt:lpstr>#Li-N UVN Banh Mi</vt:lpstr>
      <vt:lpstr>#Li-N SVN-Hole Hearted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Admin</dc:creator>
  <dc:description>9Slide.vn</dc:description>
  <cp:lastModifiedBy>ASUS</cp:lastModifiedBy>
  <cp:revision>134</cp:revision>
  <dcterms:created xsi:type="dcterms:W3CDTF">2014-11-09T04:42:31Z</dcterms:created>
  <dcterms:modified xsi:type="dcterms:W3CDTF">2024-05-21T05:48:25Z</dcterms:modified>
  <cp:category>9Slide.vn</cp:category>
</cp:coreProperties>
</file>