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2" r:id="rId1"/>
  </p:sldMasterIdLst>
  <p:notesMasterIdLst>
    <p:notesMasterId r:id="rId19"/>
  </p:notesMasterIdLst>
  <p:sldIdLst>
    <p:sldId id="315" r:id="rId2"/>
    <p:sldId id="260" r:id="rId3"/>
    <p:sldId id="261" r:id="rId4"/>
    <p:sldId id="263" r:id="rId5"/>
    <p:sldId id="264" r:id="rId6"/>
    <p:sldId id="265" r:id="rId7"/>
    <p:sldId id="266" r:id="rId8"/>
    <p:sldId id="305" r:id="rId9"/>
    <p:sldId id="304" r:id="rId10"/>
    <p:sldId id="306" r:id="rId11"/>
    <p:sldId id="307" r:id="rId12"/>
    <p:sldId id="308" r:id="rId13"/>
    <p:sldId id="309" r:id="rId14"/>
    <p:sldId id="310" r:id="rId15"/>
    <p:sldId id="298" r:id="rId16"/>
    <p:sldId id="295" r:id="rId17"/>
    <p:sldId id="3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887"/>
    <a:srgbClr val="F9A450"/>
    <a:srgbClr val="E07020"/>
    <a:srgbClr val="F5AE16"/>
    <a:srgbClr val="FFAC2D"/>
    <a:srgbClr val="E3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2369" autoAdjust="0"/>
  </p:normalViewPr>
  <p:slideViewPr>
    <p:cSldViewPr snapToGrid="0">
      <p:cViewPr varScale="1">
        <p:scale>
          <a:sx n="85" d="100"/>
          <a:sy n="85" d="100"/>
        </p:scale>
        <p:origin x="18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9DEBD-7D75-4A5E-9083-E65450C02C49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38FE3-B07E-4208-B994-0B3492D4DF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753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Hôm nay chúng ta cùng ghé thăm đồn điền Chi Nê và cùng thử thách “Trồng bắp” nhé!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38FE3-B07E-4208-B994-0B3492D4DF9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7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cây-slide câu hỏi</a:t>
            </a:r>
          </a:p>
          <a:p>
            <a:r>
              <a:rPr lang="en-US"/>
              <a:t>Bấm hình 3 bé –slide 6 bài mới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B38FE3-B07E-4208-B994-0B3492D4DF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00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27C5E-0C53-43D3-AD16-9D6842B48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A04DA-4B08-4CF5-8257-D44A19B55A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7863A2-B28E-4096-BFF1-68DA236E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A1763-7C1C-4BA6-876B-6E24C57BB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AE0FD-FFB9-4018-B2C3-A8E14C4E3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F800F3-C788-4E97-8849-C7A2C84963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452"/>
          <a:stretch/>
        </p:blipFill>
        <p:spPr>
          <a:xfrm>
            <a:off x="0" y="13208"/>
            <a:ext cx="12192000" cy="684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767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FBEB1-937E-4311-8E8B-3D54DE4BD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F39FD1-CF12-487D-938C-3FBDC86D63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67889-6C7F-4717-9047-6E9797B9F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8B154-60C9-437C-8BBE-20CA08C5E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AF4A-06B0-4EA2-B082-AE943B89E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7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C4AEB-CCE3-47CD-B832-97C491FAE2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CAB6C9-6307-42E2-86A6-84443678BA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FFBD02-C875-4A73-93A3-A6A44603F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FB9E1-214B-49F6-84D6-02FE741B5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D1B99-F3F4-40E3-AE3A-EA1A3B9B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845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0871744-027A-4E83-91C8-53606BAA73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" b="47394"/>
          <a:stretch/>
        </p:blipFill>
        <p:spPr>
          <a:xfrm>
            <a:off x="0" y="0"/>
            <a:ext cx="12192000" cy="6918534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D1D4874-6D92-46B4-AF6E-7CAF088623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5781"/>
            <a:ext cx="12192000" cy="49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03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4005B8D9-8D84-4504-8D0F-32FAA2AACC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BD9EF7-28FB-44CA-9962-819CC89BB8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47394"/>
          <a:stretch/>
        </p:blipFill>
        <p:spPr>
          <a:xfrm>
            <a:off x="0" y="0"/>
            <a:ext cx="12192000" cy="6918534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57C0A160-94FF-4B2D-9077-52AA142A0FA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6" name="图片 3">
            <a:extLst>
              <a:ext uri="{FF2B5EF4-FFF2-40B4-BE49-F238E27FC236}">
                <a16:creationId xmlns:a16="http://schemas.microsoft.com/office/drawing/2014/main" id="{4292DB5C-03C9-4D1B-B0EE-AC0AA1D495D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123478"/>
            <a:ext cx="12192000" cy="1081346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8250BD86-322A-453F-92B6-24EF9FB5214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18839"/>
            <a:ext cx="12192000" cy="2002661"/>
          </a:xfrm>
          <a:prstGeom prst="rect">
            <a:avLst/>
          </a:prstGeom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1EF95EE1-FB84-43D2-B16E-F93D846FAD5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14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>
            <a:extLst>
              <a:ext uri="{FF2B5EF4-FFF2-40B4-BE49-F238E27FC236}">
                <a16:creationId xmlns:a16="http://schemas.microsoft.com/office/drawing/2014/main" id="{5262BEAB-8E1C-4612-B8A7-E0E61725B9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236AC77-9EA5-42B3-81FA-92F2111490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" b="47394"/>
          <a:stretch/>
        </p:blipFill>
        <p:spPr>
          <a:xfrm>
            <a:off x="0" y="0"/>
            <a:ext cx="12192000" cy="6918534"/>
          </a:xfrm>
          <a:prstGeom prst="rect">
            <a:avLst/>
          </a:prstGeom>
        </p:spPr>
      </p:pic>
      <p:pic>
        <p:nvPicPr>
          <p:cNvPr id="24" name="图片 2">
            <a:extLst>
              <a:ext uri="{FF2B5EF4-FFF2-40B4-BE49-F238E27FC236}">
                <a16:creationId xmlns:a16="http://schemas.microsoft.com/office/drawing/2014/main" id="{AB4EE190-A14F-47EF-A01F-17AFB72FE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25" name="图片 3">
            <a:extLst>
              <a:ext uri="{FF2B5EF4-FFF2-40B4-BE49-F238E27FC236}">
                <a16:creationId xmlns:a16="http://schemas.microsoft.com/office/drawing/2014/main" id="{501D10BC-1008-4A8F-8436-AF5CAB4A2C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265553"/>
            <a:ext cx="12192000" cy="1081346"/>
          </a:xfrm>
          <a:prstGeom prst="rect">
            <a:avLst/>
          </a:prstGeom>
        </p:spPr>
      </p:pic>
      <p:pic>
        <p:nvPicPr>
          <p:cNvPr id="26" name="图片 4">
            <a:extLst>
              <a:ext uri="{FF2B5EF4-FFF2-40B4-BE49-F238E27FC236}">
                <a16:creationId xmlns:a16="http://schemas.microsoft.com/office/drawing/2014/main" id="{AE5D42A5-B467-4A89-B6CE-895D846CAB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0492"/>
            <a:ext cx="12192000" cy="2002661"/>
          </a:xfrm>
          <a:prstGeom prst="rect">
            <a:avLst/>
          </a:prstGeom>
        </p:spPr>
      </p:pic>
      <p:pic>
        <p:nvPicPr>
          <p:cNvPr id="27" name="图片 6">
            <a:extLst>
              <a:ext uri="{FF2B5EF4-FFF2-40B4-BE49-F238E27FC236}">
                <a16:creationId xmlns:a16="http://schemas.microsoft.com/office/drawing/2014/main" id="{BA69C89B-B79C-44D4-9E3F-762F54CD11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79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AC62DA9-3481-46C6-A0BB-A6F0FF80DE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945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0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E30F5-AF6B-4440-8E4F-EAABA9A02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EEC67-EA42-4D3C-87E6-409B01AC8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6D602-7067-4F24-B526-E2F4A002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4ED25-D283-4725-BDEF-36D00902C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3378CD-39BB-4EFB-B5E9-01BF5BE3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A7A71-254E-4F18-9E72-CB5A7D234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0F11E4-7548-4D45-B9F4-03B0F8B5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61115-735A-48C9-B57D-574FE7144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2BF89-AE2A-4168-994A-D26A9FDE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DA668B-D188-4D64-832B-20151082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41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B3843-BD5D-4B73-815E-D79F9882B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428762-11E2-4D9D-BE91-43C9DC3A6E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DEBE2-0DDE-44A6-9408-9D5CC7C1F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65670A-74BC-476A-AEBE-106AD4035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E34552-7D3D-408C-8CEA-3D8DF09D0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B802C7-FB37-486E-8915-E92E4999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09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A2F9-13AC-4C58-B0CC-8AA0E0B4D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7D359-D2FB-4A3B-9F36-46D394322B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A13ED7-8ACB-4D99-89A4-D546723101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2F4561-89B0-4022-A09E-496ADC44A0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98CF5E-259B-4C2C-BE95-DD71D64C5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05FE09-0CDB-4693-A18A-3DE0B1E96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243241-385D-45DC-988D-B3665DBB1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99C6B6-D08C-4D83-AA80-2797B42EF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67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8F73-C87E-458B-B333-04DE4886D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8A4972-4E48-432D-800B-A41876B70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774F3B-6790-4087-BFCF-A885E35EB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24FD6F-11C4-4172-ADDF-6F7A6D22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324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3C716D-893F-4B35-AB33-E65A843F4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51AC6D-2A37-41DD-BC2C-70BEBD023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A915FD-2E76-4895-AA59-4DE36E942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64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B2C7F-5400-41FB-93F7-4D5501F4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E356BD-EB55-4774-A7E2-249A76935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608C5-1C35-47C4-89FA-C19732C3B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D1FF81-16A1-4F59-803A-FCF602F33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829CA2-2C38-4421-B3A8-D0C2D43F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1A097-10D9-4632-A987-B2EC148E9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4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02539-A7F4-4929-A859-14951B42E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6EF138-55F9-4BDD-98B5-4B3EDE8851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EBABC-4FE5-46F7-BDD1-62081BE94A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55E4DF-AAD0-4DAF-AF4D-56EA08CA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4F20B-C5EB-491A-AA3A-8C37051A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EED597-20A5-40E9-82EE-99083566E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027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D10DF-6B44-4976-9B97-A2BB1A30F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E51D3-5A3D-4B69-A59B-9B248242B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0BFB4-D077-4F98-8528-7317C6D3F0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CF9510-6B7D-4F1C-92FF-8C194D6FD090}" type="datetimeFigureOut">
              <a:rPr lang="en-US" smtClean="0"/>
              <a:t>5/21/2024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4A626B-6496-463C-BEDE-EEE0BD7C3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6EF7F-0841-43CB-A75D-8E2CEC478E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E2C956-BC8C-485F-A91C-F57AC723AA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050F8905-438B-4B04-90B4-F364C7C0249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278152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  <p:sldLayoutId id="2147483834" r:id="rId12"/>
    <p:sldLayoutId id="2147483835" r:id="rId13"/>
    <p:sldLayoutId id="2147483836" r:id="rId14"/>
    <p:sldLayoutId id="214748383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9.png"/><Relationship Id="rId4" Type="http://schemas.openxmlformats.org/officeDocument/2006/relationships/image" Target="../media/image12.png"/><Relationship Id="rId9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" Target="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0D5044-1762-4EB6-8669-BB823D46D754}"/>
              </a:ext>
            </a:extLst>
          </p:cNvPr>
          <p:cNvSpPr txBox="1"/>
          <p:nvPr/>
        </p:nvSpPr>
        <p:spPr>
          <a:xfrm>
            <a:off x="767644" y="1072444"/>
            <a:ext cx="97084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ĐOC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NHÀ TÀI TRỢ ĐẶC BIỆT CỦA CÁCH MẠNG</a:t>
            </a:r>
          </a:p>
        </p:txBody>
      </p:sp>
    </p:spTree>
    <p:extLst>
      <p:ext uri="{BB962C8B-B14F-4D97-AF65-F5344CB8AC3E}">
        <p14:creationId xmlns:p14="http://schemas.microsoft.com/office/powerpoint/2010/main" val="31061607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4B6BBE1-7AB4-47E0-9B02-A4C3C754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561" y="104044"/>
            <a:ext cx="1193539" cy="9785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CDDA05C-BF03-4BBF-8305-EB055230BCBB}"/>
              </a:ext>
            </a:extLst>
          </p:cNvPr>
          <p:cNvSpPr txBox="1"/>
          <p:nvPr/>
        </p:nvSpPr>
        <p:spPr>
          <a:xfrm>
            <a:off x="1941602" y="1419092"/>
            <a:ext cx="1994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Tổ chức: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007CCCE-C879-4D48-9999-160896F05C23}"/>
              </a:ext>
            </a:extLst>
          </p:cNvPr>
          <p:cNvSpPr txBox="1"/>
          <p:nvPr/>
        </p:nvSpPr>
        <p:spPr>
          <a:xfrm>
            <a:off x="3936251" y="1419092"/>
            <a:ext cx="8065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i="1">
                <a:latin typeface="Times New Roman" pitchFamily="18" charset="0"/>
                <a:cs typeface="Times New Roman" pitchFamily="18" charset="0"/>
              </a:rPr>
              <a:t>ở đây chỉ tổ chức cách mạng.</a:t>
            </a:r>
            <a:endParaRPr lang="en-US" sz="3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Sự ra đời và hoạt động của ba tổ chức cách mạng | SGK Lịch sử lớp 12">
            <a:extLst>
              <a:ext uri="{FF2B5EF4-FFF2-40B4-BE49-F238E27FC236}">
                <a16:creationId xmlns:a16="http://schemas.microsoft.com/office/drawing/2014/main" id="{89166DA6-0C52-4A06-90B6-62227C80B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144" y="2458935"/>
            <a:ext cx="6295615" cy="4501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5B7F0-F36D-4844-A186-F1DDE18C34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095" y="2458935"/>
            <a:ext cx="5743905" cy="43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51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4B6BBE1-7AB4-47E0-9B02-A4C3C754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561" y="104044"/>
            <a:ext cx="1193539" cy="9785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F433B4-3B40-454B-AE93-0C3E30DD46DD}"/>
              </a:ext>
            </a:extLst>
          </p:cNvPr>
          <p:cNvSpPr txBox="1"/>
          <p:nvPr/>
        </p:nvSpPr>
        <p:spPr>
          <a:xfrm>
            <a:off x="545351" y="1348795"/>
            <a:ext cx="40596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Đồng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Dương: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E3CCE9E-9C03-4D57-AC56-FB0DE9CDE187}"/>
              </a:ext>
            </a:extLst>
          </p:cNvPr>
          <p:cNvSpPr txBox="1"/>
          <p:nvPr/>
        </p:nvSpPr>
        <p:spPr>
          <a:xfrm>
            <a:off x="4178300" y="1328352"/>
            <a:ext cx="782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Đồng tiền của ngân hàng Đông Dương (trước Cách mạng tháng Tám năm 1945)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Đồng tiền được phát hành năm 1879 tại Việt Nam (Phần 2)">
            <a:extLst>
              <a:ext uri="{FF2B5EF4-FFF2-40B4-BE49-F238E27FC236}">
                <a16:creationId xmlns:a16="http://schemas.microsoft.com/office/drawing/2014/main" id="{71E7E180-6BB7-4BA9-B678-0F80304B9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1" b="92604" l="2000" r="98167">
                        <a14:foregroundMark x1="17000" y1="11243" x2="4833" y2="37278"/>
                        <a14:foregroundMark x1="9333" y1="75444" x2="28167" y2="86391"/>
                        <a14:foregroundMark x1="47333" y1="50888" x2="45667" y2="65089"/>
                        <a14:foregroundMark x1="66667" y1="37278" x2="69000" y2="66272"/>
                        <a14:foregroundMark x1="60167" y1="38462" x2="61667" y2="82249"/>
                        <a14:foregroundMark x1="88833" y1="29290" x2="92500" y2="44083"/>
                        <a14:foregroundMark x1="92500" y1="44083" x2="93167" y2="68935"/>
                        <a14:foregroundMark x1="93167" y1="68935" x2="90833" y2="71598"/>
                        <a14:foregroundMark x1="67333" y1="85799" x2="82000" y2="88462"/>
                        <a14:foregroundMark x1="62833" y1="87278" x2="62833" y2="87278"/>
                        <a14:foregroundMark x1="66333" y1="89645" x2="67667" y2="90533"/>
                        <a14:foregroundMark x1="71333" y1="90533" x2="72667" y2="91124"/>
                        <a14:foregroundMark x1="75000" y1="92899" x2="78833" y2="92308"/>
                        <a14:foregroundMark x1="83500" y1="87574" x2="84167" y2="88166"/>
                        <a14:foregroundMark x1="88000" y1="86982" x2="88667" y2="86391"/>
                        <a14:foregroundMark x1="98333" y1="55325" x2="98333" y2="55325"/>
                        <a14:foregroundMark x1="85000" y1="12722" x2="85000" y2="12722"/>
                        <a14:foregroundMark x1="76167" y1="9467" x2="76167" y2="9467"/>
                        <a14:foregroundMark x1="71667" y1="7692" x2="72333" y2="7692"/>
                        <a14:foregroundMark x1="90833" y1="19822" x2="82833" y2="10651"/>
                        <a14:foregroundMark x1="82833" y1="10651" x2="72500" y2="7101"/>
                        <a14:foregroundMark x1="72500" y1="7101" x2="66167" y2="9172"/>
                        <a14:foregroundMark x1="61667" y1="13609" x2="61667" y2="13609"/>
                        <a14:foregroundMark x1="60333" y1="17751" x2="53333" y2="32249"/>
                        <a14:foregroundMark x1="53333" y1="32249" x2="52833" y2="35207"/>
                        <a14:foregroundMark x1="85333" y1="12426" x2="89500" y2="17160"/>
                        <a14:foregroundMark x1="90667" y1="16568" x2="80833" y2="8284"/>
                        <a14:foregroundMark x1="66000" y1="10355" x2="63000" y2="13018"/>
                        <a14:foregroundMark x1="60833" y1="15089" x2="58167" y2="20118"/>
                        <a14:foregroundMark x1="60167" y1="15385" x2="55000" y2="25740"/>
                        <a14:foregroundMark x1="3333" y1="31657" x2="2473" y2="45584"/>
                        <a14:foregroundMark x1="5500" y1="25740" x2="8000" y2="19527"/>
                        <a14:foregroundMark x1="14000" y1="11538" x2="11000" y2="15089"/>
                        <a14:foregroundMark x1="9333" y1="16272" x2="7500" y2="21893"/>
                        <a14:foregroundMark x1="7000" y1="20118" x2="3667" y2="29290"/>
                        <a14:foregroundMark x1="21962" y1="8027" x2="23667" y2="7101"/>
                        <a14:foregroundMark x1="15500" y1="11538" x2="16883" y2="10786"/>
                        <a14:foregroundMark x1="36667" y1="12722" x2="22278" y2="7046"/>
                        <a14:foregroundMark x1="14985" y1="10261" x2="14667" y2="10355"/>
                        <a14:foregroundMark x1="22667" y1="7988" x2="21902" y2="8214"/>
                        <a14:foregroundMark x1="17500" y1="7988" x2="17500" y2="7988"/>
                        <a14:foregroundMark x1="19333" y1="7692" x2="21500" y2="5325"/>
                        <a14:foregroundMark x1="19333" y1="7692" x2="16333" y2="10355"/>
                        <a14:foregroundMark x1="26167" y1="6805" x2="25000" y2="6509"/>
                        <a14:foregroundMark x1="28667" y1="7101" x2="31667" y2="9467"/>
                        <a14:backgroundMark x1="18169" y1="5405" x2="19667" y2="4438"/>
                        <a14:backgroundMark x1="0" y1="45858" x2="333" y2="55325"/>
                        <a14:backgroundMark x1="68000" y1="6509" x2="68000" y2="6509"/>
                        <a14:backgroundMark x1="70167" y1="5917" x2="70167" y2="5917"/>
                        <a14:backgroundMark x1="78667" y1="5917" x2="78667" y2="5917"/>
                        <a14:backgroundMark x1="21377" y1="5787" x2="22833" y2="5325"/>
                        <a14:backgroundMark x1="18782" y1="6610" x2="19698" y2="63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61" b="7521"/>
          <a:stretch/>
        </p:blipFill>
        <p:spPr bwMode="auto">
          <a:xfrm>
            <a:off x="334048" y="2497838"/>
            <a:ext cx="5715000" cy="280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2F7E8AD-D105-41EE-A0E9-FE496F22401F}"/>
              </a:ext>
            </a:extLst>
          </p:cNvPr>
          <p:cNvSpPr txBox="1"/>
          <p:nvPr/>
        </p:nvSpPr>
        <p:spPr>
          <a:xfrm>
            <a:off x="481924" y="5571224"/>
            <a:ext cx="5606854" cy="58477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Đồng tiền được phát hành 1879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177748-673E-4729-8BF4-5DE196C618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48" b="95573" l="6473" r="95244">
                        <a14:foregroundMark x1="52708" y1="6771" x2="52708" y2="6771"/>
                        <a14:foregroundMark x1="7133" y1="40365" x2="7133" y2="40365"/>
                        <a14:foregroundMark x1="47952" y1="91276" x2="47952" y2="91276"/>
                        <a14:foregroundMark x1="40159" y1="94010" x2="40159" y2="94010"/>
                        <a14:foregroundMark x1="16645" y1="18620" x2="16645" y2="18620"/>
                        <a14:foregroundMark x1="39366" y1="6120" x2="39366" y2="6120"/>
                        <a14:foregroundMark x1="56407" y1="6120" x2="60238" y2="6120"/>
                        <a14:foregroundMark x1="47292" y1="5208" x2="36988" y2="5859"/>
                        <a14:foregroundMark x1="80581" y1="17839" x2="92602" y2="49349"/>
                        <a14:foregroundMark x1="92602" y1="49349" x2="92867" y2="60156"/>
                        <a14:foregroundMark x1="94584" y1="41406" x2="94584" y2="41406"/>
                        <a14:foregroundMark x1="89432" y1="74219" x2="89432" y2="74219"/>
                        <a14:foregroundMark x1="82563" y1="82292" x2="82563" y2="82292"/>
                        <a14:foregroundMark x1="68956" y1="91927" x2="68956" y2="91927"/>
                        <a14:foregroundMark x1="11889" y1="72135" x2="20343" y2="81641"/>
                        <a14:foregroundMark x1="20343" y1="81641" x2="36592" y2="92188"/>
                        <a14:foregroundMark x1="36592" y1="92188" x2="53897" y2="95703"/>
                        <a14:foregroundMark x1="53897" y1="95703" x2="68164" y2="92839"/>
                        <a14:foregroundMark x1="68164" y1="92839" x2="79260" y2="86328"/>
                        <a14:foregroundMark x1="79260" y1="86328" x2="79524" y2="86328"/>
                        <a14:foregroundMark x1="11229" y1="71224" x2="20343" y2="82943"/>
                        <a14:foregroundMark x1="20343" y1="82943" x2="37781" y2="94010"/>
                        <a14:foregroundMark x1="44518" y1="95052" x2="38441" y2="92708"/>
                        <a14:foregroundMark x1="47556" y1="95052" x2="50594" y2="95313"/>
                        <a14:foregroundMark x1="50594" y1="95313" x2="44914" y2="93359"/>
                        <a14:foregroundMark x1="23778" y1="82552" x2="17701" y2="74870"/>
                        <a14:foregroundMark x1="27213" y1="10807" x2="31572" y2="8203"/>
                        <a14:foregroundMark x1="38441" y1="6120" x2="30647" y2="6771"/>
                        <a14:foregroundMark x1="95244" y1="60156" x2="95244" y2="601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3698" y="2256417"/>
            <a:ext cx="3267329" cy="331480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3A9300A-DBB0-4827-A232-A1D340CBA7CE}"/>
              </a:ext>
            </a:extLst>
          </p:cNvPr>
          <p:cNvSpPr txBox="1"/>
          <p:nvPr/>
        </p:nvSpPr>
        <p:spPr>
          <a:xfrm>
            <a:off x="7002056" y="5511988"/>
            <a:ext cx="4870613" cy="58477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Đồng “1 Piastre” 1931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7394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4B6BBE1-7AB4-47E0-9B02-A4C3C754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561" y="104044"/>
            <a:ext cx="1193539" cy="9785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B0FAC68-0E5D-4F8F-AD36-74A67767EEA1}"/>
              </a:ext>
            </a:extLst>
          </p:cNvPr>
          <p:cNvSpPr txBox="1"/>
          <p:nvPr/>
        </p:nvSpPr>
        <p:spPr>
          <a:xfrm>
            <a:off x="405724" y="1279969"/>
            <a:ext cx="369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Tay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hòm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chìa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khóa: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8081F4B-23C8-47B4-A202-01FA416E4083}"/>
              </a:ext>
            </a:extLst>
          </p:cNvPr>
          <p:cNvSpPr txBox="1"/>
          <p:nvPr/>
        </p:nvSpPr>
        <p:spPr>
          <a:xfrm>
            <a:off x="3987801" y="1279969"/>
            <a:ext cx="7658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nắm quyền quản lí tiền bạc và mọi công việc chi tiêu.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huyện “Tay hòm chìa khóa“… - Báo Gia Lai điện tử - Tin nhanh - Chính xác">
            <a:extLst>
              <a:ext uri="{FF2B5EF4-FFF2-40B4-BE49-F238E27FC236}">
                <a16:creationId xmlns:a16="http://schemas.microsoft.com/office/drawing/2014/main" id="{FEFF6DF2-F4CC-42C0-8CDA-7B6829C65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239" y="2455894"/>
            <a:ext cx="6093523" cy="365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0493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4B6BBE1-7AB4-47E0-9B02-A4C3C754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561" y="104044"/>
            <a:ext cx="1193539" cy="978573"/>
          </a:xfrm>
          <a:prstGeom prst="rect">
            <a:avLst/>
          </a:prstGeom>
        </p:spPr>
      </p:pic>
      <p:grpSp>
        <p:nvGrpSpPr>
          <p:cNvPr id="10" name="组合 47">
            <a:extLst>
              <a:ext uri="{FF2B5EF4-FFF2-40B4-BE49-F238E27FC236}">
                <a16:creationId xmlns:a16="http://schemas.microsoft.com/office/drawing/2014/main" id="{6C10BCE1-6962-4C4C-9C9D-905551C07E5F}"/>
              </a:ext>
            </a:extLst>
          </p:cNvPr>
          <p:cNvGrpSpPr/>
          <p:nvPr/>
        </p:nvGrpSpPr>
        <p:grpSpPr>
          <a:xfrm>
            <a:off x="19866" y="5767628"/>
            <a:ext cx="12152268" cy="1151441"/>
            <a:chOff x="-2055784" y="5706558"/>
            <a:chExt cx="12152268" cy="1151441"/>
          </a:xfrm>
        </p:grpSpPr>
        <p:pic>
          <p:nvPicPr>
            <p:cNvPr id="11" name="图片 44">
              <a:extLst>
                <a:ext uri="{FF2B5EF4-FFF2-40B4-BE49-F238E27FC236}">
                  <a16:creationId xmlns:a16="http://schemas.microsoft.com/office/drawing/2014/main" id="{41304060-E1DF-4D75-8501-B6D317B1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43">
              <a:extLst>
                <a:ext uri="{FF2B5EF4-FFF2-40B4-BE49-F238E27FC236}">
                  <a16:creationId xmlns:a16="http://schemas.microsoft.com/office/drawing/2014/main" id="{A963B3E5-F2B2-41F6-AF70-D9C129C59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41">
              <a:extLst>
                <a:ext uri="{FF2B5EF4-FFF2-40B4-BE49-F238E27FC236}">
                  <a16:creationId xmlns:a16="http://schemas.microsoft.com/office/drawing/2014/main" id="{71745F70-39F5-4B72-8DED-3111E79A9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42">
              <a:extLst>
                <a:ext uri="{FF2B5EF4-FFF2-40B4-BE49-F238E27FC236}">
                  <a16:creationId xmlns:a16="http://schemas.microsoft.com/office/drawing/2014/main" id="{A0035E19-3698-49F0-BC26-21D25FF4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45">
              <a:extLst>
                <a:ext uri="{FF2B5EF4-FFF2-40B4-BE49-F238E27FC236}">
                  <a16:creationId xmlns:a16="http://schemas.microsoft.com/office/drawing/2014/main" id="{C544278A-BB18-4C9E-B857-95DD14CCF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46">
              <a:extLst>
                <a:ext uri="{FF2B5EF4-FFF2-40B4-BE49-F238E27FC236}">
                  <a16:creationId xmlns:a16="http://schemas.microsoft.com/office/drawing/2014/main" id="{B52FF77A-205F-460F-BC79-5E23467A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48">
              <a:extLst>
                <a:ext uri="{FF2B5EF4-FFF2-40B4-BE49-F238E27FC236}">
                  <a16:creationId xmlns:a16="http://schemas.microsoft.com/office/drawing/2014/main" id="{471B2522-5170-4C2B-9ACD-887DF9434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F9DA653-07FC-4EB9-9D2E-E2577AD66A4B}"/>
              </a:ext>
            </a:extLst>
          </p:cNvPr>
          <p:cNvSpPr txBox="1"/>
          <p:nvPr/>
        </p:nvSpPr>
        <p:spPr>
          <a:xfrm>
            <a:off x="380252" y="1328352"/>
            <a:ext cx="2777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Tuần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Vàng: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EBD74E-46ED-4EB6-978E-228BE228B312}"/>
              </a:ext>
            </a:extLst>
          </p:cNvPr>
          <p:cNvSpPr txBox="1"/>
          <p:nvPr/>
        </p:nvSpPr>
        <p:spPr>
          <a:xfrm>
            <a:off x="3009901" y="1328352"/>
            <a:ext cx="9182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i="1" spc="-40">
                <a:latin typeface="Times New Roman" pitchFamily="18" charset="0"/>
                <a:cs typeface="Times New Roman" pitchFamily="18" charset="0"/>
              </a:rPr>
              <a:t>Tuần vận động các tầng lớp nhân dân đóng góp tiền của ủng hộ Cách mạng (ngay sau Cách mạng tháng Tám)</a:t>
            </a:r>
            <a:endParaRPr lang="en-US" sz="3200" i="1" spc="-4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hân dung vợ chồng nhà tư sản ủng hộ 5.147 lượng vàng cho cách mạng">
            <a:extLst>
              <a:ext uri="{FF2B5EF4-FFF2-40B4-BE49-F238E27FC236}">
                <a16:creationId xmlns:a16="http://schemas.microsoft.com/office/drawing/2014/main" id="{683E9F1F-7821-4162-93C0-F54319ACE3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1"/>
          <a:stretch/>
        </p:blipFill>
        <p:spPr bwMode="auto">
          <a:xfrm>
            <a:off x="636142" y="2456614"/>
            <a:ext cx="4810091" cy="317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46D39B-5373-4618-B06A-AE38F6E63C91}"/>
              </a:ext>
            </a:extLst>
          </p:cNvPr>
          <p:cNvSpPr txBox="1"/>
          <p:nvPr/>
        </p:nvSpPr>
        <p:spPr>
          <a:xfrm>
            <a:off x="237760" y="5695454"/>
            <a:ext cx="5606854" cy="954107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i="1">
                <a:latin typeface="Times New Roman" pitchFamily="18" charset="0"/>
                <a:cs typeface="Times New Roman" pitchFamily="18" charset="0"/>
              </a:rPr>
              <a:t>Chân dung vợ chồng Tư sản ủng hộ 5147 lượng vàng cho cách mạng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58EC52-7104-412E-8F6A-3736969433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50057" y="2481503"/>
            <a:ext cx="4667250" cy="32861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1CE4DBD-12D1-4F95-9986-7E477DB917BA}"/>
              </a:ext>
            </a:extLst>
          </p:cNvPr>
          <p:cNvSpPr txBox="1"/>
          <p:nvPr/>
        </p:nvSpPr>
        <p:spPr>
          <a:xfrm>
            <a:off x="6280255" y="5843561"/>
            <a:ext cx="5606854" cy="954107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just" fontAlgn="base"/>
            <a:r>
              <a:rPr lang="vi-VN" sz="2800" i="1">
                <a:latin typeface="Times New Roman" pitchFamily="18" charset="0"/>
                <a:cs typeface="Times New Roman" pitchFamily="18" charset="0"/>
              </a:rPr>
              <a:t>Đông đảo các tầng lớp nhân dân thủ đô mít tinh ủng hộ Tuần lễ Vàng. </a:t>
            </a:r>
          </a:p>
        </p:txBody>
      </p:sp>
    </p:spTree>
    <p:extLst>
      <p:ext uri="{BB962C8B-B14F-4D97-AF65-F5344CB8AC3E}">
        <p14:creationId xmlns:p14="http://schemas.microsoft.com/office/powerpoint/2010/main" val="775149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4B6BBE1-7AB4-47E0-9B02-A4C3C75490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561" y="104044"/>
            <a:ext cx="1193539" cy="978573"/>
          </a:xfrm>
          <a:prstGeom prst="rect">
            <a:avLst/>
          </a:prstGeom>
        </p:spPr>
      </p:pic>
      <p:grpSp>
        <p:nvGrpSpPr>
          <p:cNvPr id="10" name="组合 47">
            <a:extLst>
              <a:ext uri="{FF2B5EF4-FFF2-40B4-BE49-F238E27FC236}">
                <a16:creationId xmlns:a16="http://schemas.microsoft.com/office/drawing/2014/main" id="{6C10BCE1-6962-4C4C-9C9D-905551C07E5F}"/>
              </a:ext>
            </a:extLst>
          </p:cNvPr>
          <p:cNvGrpSpPr/>
          <p:nvPr/>
        </p:nvGrpSpPr>
        <p:grpSpPr>
          <a:xfrm>
            <a:off x="19866" y="5767628"/>
            <a:ext cx="12152268" cy="1151441"/>
            <a:chOff x="-2055784" y="5706558"/>
            <a:chExt cx="12152268" cy="1151441"/>
          </a:xfrm>
        </p:grpSpPr>
        <p:pic>
          <p:nvPicPr>
            <p:cNvPr id="11" name="图片 44">
              <a:extLst>
                <a:ext uri="{FF2B5EF4-FFF2-40B4-BE49-F238E27FC236}">
                  <a16:creationId xmlns:a16="http://schemas.microsoft.com/office/drawing/2014/main" id="{41304060-E1DF-4D75-8501-B6D317B1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12" name="图片 43">
              <a:extLst>
                <a:ext uri="{FF2B5EF4-FFF2-40B4-BE49-F238E27FC236}">
                  <a16:creationId xmlns:a16="http://schemas.microsoft.com/office/drawing/2014/main" id="{A963B3E5-F2B2-41F6-AF70-D9C129C59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41">
              <a:extLst>
                <a:ext uri="{FF2B5EF4-FFF2-40B4-BE49-F238E27FC236}">
                  <a16:creationId xmlns:a16="http://schemas.microsoft.com/office/drawing/2014/main" id="{71745F70-39F5-4B72-8DED-3111E79A9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4" name="图片 42">
              <a:extLst>
                <a:ext uri="{FF2B5EF4-FFF2-40B4-BE49-F238E27FC236}">
                  <a16:creationId xmlns:a16="http://schemas.microsoft.com/office/drawing/2014/main" id="{A0035E19-3698-49F0-BC26-21D25FF47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5" name="图片 45">
              <a:extLst>
                <a:ext uri="{FF2B5EF4-FFF2-40B4-BE49-F238E27FC236}">
                  <a16:creationId xmlns:a16="http://schemas.microsoft.com/office/drawing/2014/main" id="{C544278A-BB18-4C9E-B857-95DD14CCF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6" name="图片 46">
              <a:extLst>
                <a:ext uri="{FF2B5EF4-FFF2-40B4-BE49-F238E27FC236}">
                  <a16:creationId xmlns:a16="http://schemas.microsoft.com/office/drawing/2014/main" id="{B52FF77A-205F-460F-BC79-5E23467A61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7" name="图片 48">
              <a:extLst>
                <a:ext uri="{FF2B5EF4-FFF2-40B4-BE49-F238E27FC236}">
                  <a16:creationId xmlns:a16="http://schemas.microsoft.com/office/drawing/2014/main" id="{471B2522-5170-4C2B-9ACD-887DF9434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946D39B-5373-4618-B06A-AE38F6E63C91}"/>
              </a:ext>
            </a:extLst>
          </p:cNvPr>
          <p:cNvSpPr txBox="1"/>
          <p:nvPr/>
        </p:nvSpPr>
        <p:spPr>
          <a:xfrm>
            <a:off x="2207892" y="5820810"/>
            <a:ext cx="8409308" cy="954107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800" i="1">
                <a:latin typeface="Times New Roman" pitchFamily="18" charset="0"/>
                <a:cs typeface="Times New Roman" pitchFamily="18" charset="0"/>
              </a:rPr>
              <a:t>Bác Hồ chụp ảnh cùng giới công thương Hà Nội ngày 18/09/1945</a:t>
            </a:r>
            <a:endParaRPr lang="en-US" sz="2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64C0D2-E852-4557-9772-2D4D091D4E33}"/>
              </a:ext>
            </a:extLst>
          </p:cNvPr>
          <p:cNvSpPr txBox="1"/>
          <p:nvPr/>
        </p:nvSpPr>
        <p:spPr>
          <a:xfrm>
            <a:off x="566286" y="1245016"/>
            <a:ext cx="25910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Quỹ </a:t>
            </a:r>
            <a:r>
              <a:rPr lang="en-US" sz="3200" b="1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 lập: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31B624-EDA8-42C8-B844-992037532B88}"/>
              </a:ext>
            </a:extLst>
          </p:cNvPr>
          <p:cNvSpPr txBox="1"/>
          <p:nvPr/>
        </p:nvSpPr>
        <p:spPr>
          <a:xfrm>
            <a:off x="3032937" y="1194632"/>
            <a:ext cx="90701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Quỹ do Chính Phủ lập ra để quyên góp tiền bạc của nhân dân ủng hộ nền độc lập vừa mới giành được.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Thành lập Quỹ Độc lập và phát động phong trào Tuần lễ Vàng ủng hộ Chính phủ  giải quyết khó khăn về tài chính năm 1945 - Doanh Trí">
            <a:extLst>
              <a:ext uri="{FF2B5EF4-FFF2-40B4-BE49-F238E27FC236}">
                <a16:creationId xmlns:a16="http://schemas.microsoft.com/office/drawing/2014/main" id="{959B61BD-C514-492D-80C2-398F251880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"/>
          <a:stretch/>
        </p:blipFill>
        <p:spPr bwMode="auto">
          <a:xfrm>
            <a:off x="727968" y="2370499"/>
            <a:ext cx="10093911" cy="327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302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0070F5-D250-4D5C-9A2C-4D471B13321C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048000" y="681038"/>
            <a:ext cx="9144000" cy="1841500"/>
          </a:xfrm>
        </p:spPr>
        <p:txBody>
          <a:bodyPr>
            <a:noAutofit/>
          </a:bodyPr>
          <a:lstStyle/>
          <a:p>
            <a:r>
              <a:rPr lang="en-US" sz="9600" b="1">
                <a:solidFill>
                  <a:srgbClr val="E07020"/>
                </a:solidFill>
                <a:latin typeface="UTM Diana" panose="02040603050506020204" pitchFamily="18" charset="0"/>
              </a:rPr>
              <a:t>Tìm hiểu bài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D9C177-85F2-433C-A012-7015982E4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6" t="50185" r="1980" b="3703"/>
          <a:stretch/>
        </p:blipFill>
        <p:spPr>
          <a:xfrm>
            <a:off x="190500" y="368300"/>
            <a:ext cx="3060700" cy="31623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9A8A98-E038-4E2E-8632-972813074006}"/>
              </a:ext>
            </a:extLst>
          </p:cNvPr>
          <p:cNvGrpSpPr/>
          <p:nvPr/>
        </p:nvGrpSpPr>
        <p:grpSpPr>
          <a:xfrm flipH="1">
            <a:off x="9402752" y="3985591"/>
            <a:ext cx="2958923" cy="2872409"/>
            <a:chOff x="1889116" y="3368733"/>
            <a:chExt cx="1529945" cy="160959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D3006EA-3BA1-4D8D-A996-ABF7179BE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1" t="15713" r="49457" b="13997"/>
            <a:stretch/>
          </p:blipFill>
          <p:spPr>
            <a:xfrm>
              <a:off x="1889116" y="3368733"/>
              <a:ext cx="1529945" cy="160959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7C14E97-0655-4E6A-8273-418E61759C47}"/>
                </a:ext>
              </a:extLst>
            </p:cNvPr>
            <p:cNvSpPr txBox="1"/>
            <p:nvPr/>
          </p:nvSpPr>
          <p:spPr>
            <a:xfrm rot="576966">
              <a:off x="2546529" y="3612637"/>
              <a:ext cx="762124" cy="46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 điền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Nê</a:t>
              </a:r>
            </a:p>
          </p:txBody>
        </p:sp>
      </p:grpSp>
      <p:pic>
        <p:nvPicPr>
          <p:cNvPr id="12" name="图片 5">
            <a:extLst>
              <a:ext uri="{FF2B5EF4-FFF2-40B4-BE49-F238E27FC236}">
                <a16:creationId xmlns:a16="http://schemas.microsoft.com/office/drawing/2014/main" id="{2850FCD4-422C-48BB-8107-829C92C8E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98461" y="82213"/>
            <a:ext cx="1193539" cy="9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11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IEO MẦM YÊU THƯƠNG">
            <a:extLst>
              <a:ext uri="{FF2B5EF4-FFF2-40B4-BE49-F238E27FC236}">
                <a16:creationId xmlns:a16="http://schemas.microsoft.com/office/drawing/2014/main" id="{3E466337-B027-4C4F-A76B-777B5B42E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4" y="353140"/>
            <a:ext cx="4702176" cy="3075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E2EB7F8-E490-42DD-8C02-BD685974D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775" y="353140"/>
            <a:ext cx="5031000" cy="30758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Góp sách tặng bạn">
            <a:extLst>
              <a:ext uri="{FF2B5EF4-FFF2-40B4-BE49-F238E27FC236}">
                <a16:creationId xmlns:a16="http://schemas.microsoft.com/office/drawing/2014/main" id="{28661748-B90C-414B-BBB3-B6FC93C0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4" y="3713712"/>
            <a:ext cx="4702176" cy="2948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60E1CF-AC2D-4A7B-A66D-352B38AB4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9774" y="3713713"/>
            <a:ext cx="5031001" cy="29484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62034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D87B2B7-9313-4F8D-8C03-AE01A884FA88}"/>
              </a:ext>
            </a:extLst>
          </p:cNvPr>
          <p:cNvGrpSpPr/>
          <p:nvPr/>
        </p:nvGrpSpPr>
        <p:grpSpPr>
          <a:xfrm flipH="1">
            <a:off x="9402752" y="3985591"/>
            <a:ext cx="2958923" cy="2872409"/>
            <a:chOff x="1889116" y="3368733"/>
            <a:chExt cx="1529945" cy="16095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F49C9D-BDD6-44DD-90A2-B52B0157D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1" t="15713" r="49457" b="13997"/>
            <a:stretch/>
          </p:blipFill>
          <p:spPr>
            <a:xfrm>
              <a:off x="1889116" y="3368733"/>
              <a:ext cx="1529945" cy="16095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16956B-3844-4F0C-BF61-DE7ED3AD5730}"/>
                </a:ext>
              </a:extLst>
            </p:cNvPr>
            <p:cNvSpPr txBox="1"/>
            <p:nvPr/>
          </p:nvSpPr>
          <p:spPr>
            <a:xfrm rot="576966">
              <a:off x="2546529" y="3612637"/>
              <a:ext cx="762124" cy="46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 điền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Nê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502C21-5685-4446-82DD-B9BCC5CB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7" y="-77474"/>
            <a:ext cx="2774445" cy="3394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64">
            <a:extLst>
              <a:ext uri="{FF2B5EF4-FFF2-40B4-BE49-F238E27FC236}">
                <a16:creationId xmlns:a16="http://schemas.microsoft.com/office/drawing/2014/main" id="{D525AC5D-E749-4804-8898-71E3EA5B5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950" y="1025460"/>
            <a:ext cx="79042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</a:p>
          <a:p>
            <a:pPr algn="ctr" eaLnBrk="1" hangingPunct="1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AC2D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D33D9-02CD-44F7-AF7E-EE4D4FEBA628}"/>
              </a:ext>
            </a:extLst>
          </p:cNvPr>
          <p:cNvSpPr txBox="1"/>
          <p:nvPr/>
        </p:nvSpPr>
        <p:spPr>
          <a:xfrm>
            <a:off x="8075696" y="2718601"/>
            <a:ext cx="411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Thực hiện: EduFive</a:t>
            </a:r>
          </a:p>
        </p:txBody>
      </p:sp>
    </p:spTree>
    <p:extLst>
      <p:ext uri="{BB962C8B-B14F-4D97-AF65-F5344CB8AC3E}">
        <p14:creationId xmlns:p14="http://schemas.microsoft.com/office/powerpoint/2010/main" val="347771699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9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4">
            <a:extLst>
              <a:ext uri="{FF2B5EF4-FFF2-40B4-BE49-F238E27FC236}">
                <a16:creationId xmlns:a16="http://schemas.microsoft.com/office/drawing/2014/main" id="{C1EC5A19-A6C6-4DAE-A916-FBD7AFF92C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554" y="752324"/>
            <a:ext cx="790426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  <a:r>
              <a:rPr lang="en-US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8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en-US" sz="88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AC2D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382D18A-F8F7-481E-8F0B-65407D011EE6}"/>
              </a:ext>
            </a:extLst>
          </p:cNvPr>
          <p:cNvGrpSpPr/>
          <p:nvPr/>
        </p:nvGrpSpPr>
        <p:grpSpPr>
          <a:xfrm flipH="1">
            <a:off x="9402752" y="3985591"/>
            <a:ext cx="2958923" cy="2872409"/>
            <a:chOff x="1889116" y="3368733"/>
            <a:chExt cx="1529945" cy="160959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B1594CF-E84E-4F77-AF58-B954668E5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1" t="15713" r="49457" b="13997"/>
            <a:stretch/>
          </p:blipFill>
          <p:spPr>
            <a:xfrm>
              <a:off x="1889116" y="3368733"/>
              <a:ext cx="1529945" cy="160959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AACB10C-85A1-4D1A-9699-A45031905223}"/>
                </a:ext>
              </a:extLst>
            </p:cNvPr>
            <p:cNvSpPr txBox="1"/>
            <p:nvPr/>
          </p:nvSpPr>
          <p:spPr>
            <a:xfrm rot="576966">
              <a:off x="2546529" y="3612637"/>
              <a:ext cx="762124" cy="46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 điền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Nê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54531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xit" presetSubtype="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4" grpId="4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" dur="150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xit" presetSubtype="0" fill="hold" grpId="4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5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4" grpId="1"/>
          <p:bldP spid="4" grpId="4"/>
          <p:bldP spid="10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C57C293-859C-4E31-A5E7-6A74B5936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8" y="114731"/>
            <a:ext cx="1193539" cy="978573"/>
          </a:xfrm>
          <a:prstGeom prst="rect">
            <a:avLst/>
          </a:prstGeom>
        </p:spPr>
      </p:pic>
      <p:sp>
        <p:nvSpPr>
          <p:cNvPr id="18" name="文本框 1">
            <a:extLst>
              <a:ext uri="{FF2B5EF4-FFF2-40B4-BE49-F238E27FC236}">
                <a16:creationId xmlns:a16="http://schemas.microsoft.com/office/drawing/2014/main" id="{23A48621-098C-4DB7-AE37-07B9721A583D}"/>
              </a:ext>
            </a:extLst>
          </p:cNvPr>
          <p:cNvSpPr txBox="1"/>
          <p:nvPr/>
        </p:nvSpPr>
        <p:spPr>
          <a:xfrm>
            <a:off x="3558794" y="125572"/>
            <a:ext cx="5596083" cy="15696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5AE16"/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Trồng bắp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E807503-BC44-425E-98B0-773D5EA738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3" b="54607"/>
          <a:stretch/>
        </p:blipFill>
        <p:spPr>
          <a:xfrm>
            <a:off x="1765669" y="2089409"/>
            <a:ext cx="10850191" cy="64615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6115A6FD-095A-4BD1-B335-4DD27D75496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1673" r="69128" b="65271"/>
          <a:stretch/>
        </p:blipFill>
        <p:spPr>
          <a:xfrm>
            <a:off x="10721777" y="384981"/>
            <a:ext cx="1385034" cy="141664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E031AAEE-1179-46B5-819B-5D4D8306370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1673" r="69128" b="65271"/>
          <a:stretch/>
        </p:blipFill>
        <p:spPr>
          <a:xfrm>
            <a:off x="10721777" y="1641479"/>
            <a:ext cx="1385034" cy="141664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DAC0DCA-999A-49EB-AA69-AE7AD46D7E73}"/>
              </a:ext>
            </a:extLst>
          </p:cNvPr>
          <p:cNvGrpSpPr/>
          <p:nvPr/>
        </p:nvGrpSpPr>
        <p:grpSpPr>
          <a:xfrm>
            <a:off x="6377037" y="3811841"/>
            <a:ext cx="2479783" cy="2775981"/>
            <a:chOff x="6377037" y="3811841"/>
            <a:chExt cx="2479783" cy="2775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110A216-B547-4454-9D9A-EB85C5F8F5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7228763" y="3811841"/>
              <a:ext cx="1132175" cy="115801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EFFE0565-A2B9-4D9A-82F0-DEFA2CC8A3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7328000" y="4079288"/>
              <a:ext cx="1132175" cy="1158015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50618C-0197-4075-A1AF-4DCB9AFBC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7427237" y="4416564"/>
              <a:ext cx="1132175" cy="115801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1A48F7-43F5-42A7-936F-E27356B543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7537205" y="4717519"/>
              <a:ext cx="1132175" cy="115801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25FD5EA-E262-4FB1-A4A3-0C4580CA3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7670548" y="5080511"/>
              <a:ext cx="1132175" cy="115801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4EF7A4DA-B034-4CD1-B268-DD15890073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7724645" y="5429807"/>
              <a:ext cx="1132175" cy="11580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1DA9A8E-6ECE-476B-A33F-F73B89CD6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6377037" y="3908830"/>
              <a:ext cx="1132175" cy="1158015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F9E5417-8B69-4E2A-A451-E0B0F8B674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6423004" y="4209785"/>
              <a:ext cx="1132175" cy="1158015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70D1C75-A0CC-4C9A-A2E3-189138D01A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6459127" y="4534124"/>
              <a:ext cx="1132175" cy="115801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6914C9B-04A2-4206-BBFE-77D7400D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6494466" y="4786187"/>
              <a:ext cx="1132175" cy="115801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44BAE0E-B477-4F10-9E79-4F4B6EEE0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6494466" y="5066534"/>
              <a:ext cx="1132175" cy="1158015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94FF866-BB67-4525-B2C9-8391EA486B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6549450" y="5358563"/>
              <a:ext cx="1132175" cy="115801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27E0013-9A10-4493-B873-86501622BF9D}"/>
              </a:ext>
            </a:extLst>
          </p:cNvPr>
          <p:cNvGrpSpPr/>
          <p:nvPr/>
        </p:nvGrpSpPr>
        <p:grpSpPr>
          <a:xfrm>
            <a:off x="3530179" y="3908829"/>
            <a:ext cx="2892980" cy="2695829"/>
            <a:chOff x="3530179" y="3908829"/>
            <a:chExt cx="2892980" cy="2695829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CE1FCCF-DAFC-493C-A141-D897CA103C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4251842" y="3955116"/>
              <a:ext cx="1132175" cy="1158015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3C44A87-AD59-4C6B-BC3F-C683EED87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4167710" y="4271792"/>
              <a:ext cx="1132175" cy="1158015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5281D229-AEBA-46B2-91B3-E29B1C10E1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4024822" y="4519233"/>
              <a:ext cx="1132175" cy="1158015"/>
            </a:xfrm>
            <a:prstGeom prst="rect">
              <a:avLst/>
            </a:prstGeom>
          </p:spPr>
        </p:pic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21231B1E-17F4-40E8-84B0-B57275B63D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3881662" y="4850799"/>
              <a:ext cx="1132175" cy="1158015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B8EFC4F2-088F-4375-97F1-2F6C3C2AB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3724068" y="5159425"/>
              <a:ext cx="1132175" cy="1158015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C1A5A3AE-E453-4B41-93A8-473C8087F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3530179" y="5419894"/>
              <a:ext cx="1132175" cy="1158015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DFAFD16-FB3C-4C73-B174-AD9827A6D3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5290984" y="3908829"/>
              <a:ext cx="1132175" cy="1158015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9FF2CAFC-F05F-4164-BCC7-8BD425D83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5247622" y="4222900"/>
              <a:ext cx="1132175" cy="1158015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C53402C-0A6A-413B-AEE0-CA05BC483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5230308" y="4452170"/>
              <a:ext cx="1132175" cy="1158015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A7B6BD0-BF15-402D-9268-1C7EDA730F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5187305" y="4687258"/>
              <a:ext cx="1132175" cy="1158015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D337D80-7BBC-4B6E-859D-38C1573B9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5115640" y="4988828"/>
              <a:ext cx="1132175" cy="1158015"/>
            </a:xfrm>
            <a:prstGeom prst="rect">
              <a:avLst/>
            </a:prstGeom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F629200C-5DC8-42B1-ABED-F306B195AA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93" t="1673" r="69128" b="65271"/>
            <a:stretch/>
          </p:blipFill>
          <p:spPr>
            <a:xfrm>
              <a:off x="5039814" y="5446643"/>
              <a:ext cx="1132175" cy="1158015"/>
            </a:xfrm>
            <a:prstGeom prst="rect">
              <a:avLst/>
            </a:prstGeom>
          </p:spPr>
        </p:pic>
      </p:grpSp>
      <p:grpSp>
        <p:nvGrpSpPr>
          <p:cNvPr id="7" name="组合 47">
            <a:extLst>
              <a:ext uri="{FF2B5EF4-FFF2-40B4-BE49-F238E27FC236}">
                <a16:creationId xmlns:a16="http://schemas.microsoft.com/office/drawing/2014/main" id="{A2FD5F02-806F-42A2-82C0-B3013F1ADD87}"/>
              </a:ext>
            </a:extLst>
          </p:cNvPr>
          <p:cNvGrpSpPr/>
          <p:nvPr/>
        </p:nvGrpSpPr>
        <p:grpSpPr>
          <a:xfrm>
            <a:off x="19866" y="5706559"/>
            <a:ext cx="12152268" cy="1151441"/>
            <a:chOff x="-2055784" y="5706558"/>
            <a:chExt cx="12152268" cy="1151441"/>
          </a:xfrm>
        </p:grpSpPr>
        <p:pic>
          <p:nvPicPr>
            <p:cNvPr id="8" name="图片 44">
              <a:extLst>
                <a:ext uri="{FF2B5EF4-FFF2-40B4-BE49-F238E27FC236}">
                  <a16:creationId xmlns:a16="http://schemas.microsoft.com/office/drawing/2014/main" id="{3CC34630-B140-4BD0-B58E-B717DBC57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9" name="图片 43">
              <a:extLst>
                <a:ext uri="{FF2B5EF4-FFF2-40B4-BE49-F238E27FC236}">
                  <a16:creationId xmlns:a16="http://schemas.microsoft.com/office/drawing/2014/main" id="{4DE6855B-7B11-4ABF-82AE-496AF5E92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10" name="图片 41">
              <a:extLst>
                <a:ext uri="{FF2B5EF4-FFF2-40B4-BE49-F238E27FC236}">
                  <a16:creationId xmlns:a16="http://schemas.microsoft.com/office/drawing/2014/main" id="{A39193EC-F2EE-4A9D-A383-FC7B6FB2F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42">
              <a:extLst>
                <a:ext uri="{FF2B5EF4-FFF2-40B4-BE49-F238E27FC236}">
                  <a16:creationId xmlns:a16="http://schemas.microsoft.com/office/drawing/2014/main" id="{BBDF7661-A1D4-443F-9C4C-06920D20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45">
              <a:extLst>
                <a:ext uri="{FF2B5EF4-FFF2-40B4-BE49-F238E27FC236}">
                  <a16:creationId xmlns:a16="http://schemas.microsoft.com/office/drawing/2014/main" id="{813336D9-0CF4-458A-8FC9-9C8DC2A5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3" name="图片 46">
              <a:extLst>
                <a:ext uri="{FF2B5EF4-FFF2-40B4-BE49-F238E27FC236}">
                  <a16:creationId xmlns:a16="http://schemas.microsoft.com/office/drawing/2014/main" id="{DEC94175-02FE-46C4-B28D-1A29850C7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4" name="图片 48">
              <a:extLst>
                <a:ext uri="{FF2B5EF4-FFF2-40B4-BE49-F238E27FC236}">
                  <a16:creationId xmlns:a16="http://schemas.microsoft.com/office/drawing/2014/main" id="{FADF42B4-A7C4-4692-A768-78E6D5CDF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89366135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6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1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xit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6"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C1040E99-0234-47CF-8349-4B8FC0891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1673" r="69128" b="65271"/>
          <a:stretch/>
        </p:blipFill>
        <p:spPr>
          <a:xfrm>
            <a:off x="8973765" y="3746237"/>
            <a:ext cx="3267329" cy="3341902"/>
          </a:xfrm>
          <a:prstGeom prst="rect">
            <a:avLst/>
          </a:prstGeom>
        </p:spPr>
      </p:pic>
      <p:grpSp>
        <p:nvGrpSpPr>
          <p:cNvPr id="2" name="组合 47">
            <a:extLst>
              <a:ext uri="{FF2B5EF4-FFF2-40B4-BE49-F238E27FC236}">
                <a16:creationId xmlns:a16="http://schemas.microsoft.com/office/drawing/2014/main" id="{C919E8AF-5203-4CA9-8D3C-041B55A7BFD4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44">
              <a:extLst>
                <a:ext uri="{FF2B5EF4-FFF2-40B4-BE49-F238E27FC236}">
                  <a16:creationId xmlns:a16="http://schemas.microsoft.com/office/drawing/2014/main" id="{3C16986E-0599-445A-8630-6C8B83051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FA33B9D0-80CE-4541-BE98-A47CA0A6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41">
              <a:extLst>
                <a:ext uri="{FF2B5EF4-FFF2-40B4-BE49-F238E27FC236}">
                  <a16:creationId xmlns:a16="http://schemas.microsoft.com/office/drawing/2014/main" id="{110BF00C-2EBD-47F6-9C2F-836B9E0A6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42">
              <a:extLst>
                <a:ext uri="{FF2B5EF4-FFF2-40B4-BE49-F238E27FC236}">
                  <a16:creationId xmlns:a16="http://schemas.microsoft.com/office/drawing/2014/main" id="{C4CA1D46-EB40-4564-8226-D0291580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45">
              <a:extLst>
                <a:ext uri="{FF2B5EF4-FFF2-40B4-BE49-F238E27FC236}">
                  <a16:creationId xmlns:a16="http://schemas.microsoft.com/office/drawing/2014/main" id="{027BEA10-DD0C-4278-BA9E-B0232CA6D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46">
              <a:extLst>
                <a:ext uri="{FF2B5EF4-FFF2-40B4-BE49-F238E27FC236}">
                  <a16:creationId xmlns:a16="http://schemas.microsoft.com/office/drawing/2014/main" id="{1C622C96-23D8-4FA8-B463-DE0B486AB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48">
              <a:extLst>
                <a:ext uri="{FF2B5EF4-FFF2-40B4-BE49-F238E27FC236}">
                  <a16:creationId xmlns:a16="http://schemas.microsoft.com/office/drawing/2014/main" id="{52848AA7-8C38-4A3F-9D1B-17B8D64AA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C269D9-01F6-4C55-A896-1F276929DC97}"/>
              </a:ext>
            </a:extLst>
          </p:cNvPr>
          <p:cNvSpPr/>
          <p:nvPr/>
        </p:nvSpPr>
        <p:spPr>
          <a:xfrm>
            <a:off x="1240131" y="241444"/>
            <a:ext cx="10855842" cy="1266641"/>
          </a:xfrm>
          <a:prstGeom prst="roundRect">
            <a:avLst/>
          </a:prstGeom>
          <a:ln w="28575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400" b="1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08E4DB5A-6C8E-4F54-85AD-84A018D32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0132" y="211955"/>
            <a:ext cx="10855841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ea typeface="Arial Unicode MS" pitchFamily="34" charset="-128"/>
                <a:cs typeface="Times New Roman" pitchFamily="18" charset="0"/>
              </a:rPr>
              <a:t>Đọc đoạn 1 và trả lời. Khi có người muốn xin chức câu đương, Trần Thủ Độ đã làm gì?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436CBC4F-2AC0-4D60-A392-FB4BD88C62F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1159873" y="1883985"/>
            <a:ext cx="10269658" cy="257947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9A450"/>
            </a:solidFill>
          </a:ln>
        </p:spPr>
        <p:txBody>
          <a:bodyPr wrap="square" lIns="90000" tIns="46800" rIns="90000" bIns="46800" anchor="ctr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>
                <a:solidFill>
                  <a:srgbClr val="E0702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Trần Thủ Độ đồng ý, nhưng yêu cầu chặt một ngón chân người đó để phân biệt với những câu đương khác.</a:t>
            </a:r>
          </a:p>
        </p:txBody>
      </p:sp>
    </p:spTree>
    <p:extLst>
      <p:ext uri="{BB962C8B-B14F-4D97-AF65-F5344CB8AC3E}">
        <p14:creationId xmlns:p14="http://schemas.microsoft.com/office/powerpoint/2010/main" val="245292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2" action="ppaction://hlinksldjump"/>
            <a:extLst>
              <a:ext uri="{FF2B5EF4-FFF2-40B4-BE49-F238E27FC236}">
                <a16:creationId xmlns:a16="http://schemas.microsoft.com/office/drawing/2014/main" id="{C1040E99-0234-47CF-8349-4B8FC08911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1673" r="69128" b="65271"/>
          <a:stretch/>
        </p:blipFill>
        <p:spPr>
          <a:xfrm>
            <a:off x="9173012" y="3930796"/>
            <a:ext cx="3107888" cy="3178821"/>
          </a:xfrm>
          <a:prstGeom prst="rect">
            <a:avLst/>
          </a:prstGeom>
        </p:spPr>
      </p:pic>
      <p:grpSp>
        <p:nvGrpSpPr>
          <p:cNvPr id="2" name="组合 47">
            <a:extLst>
              <a:ext uri="{FF2B5EF4-FFF2-40B4-BE49-F238E27FC236}">
                <a16:creationId xmlns:a16="http://schemas.microsoft.com/office/drawing/2014/main" id="{C919E8AF-5203-4CA9-8D3C-041B55A7BFD4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" name="图片 44">
              <a:extLst>
                <a:ext uri="{FF2B5EF4-FFF2-40B4-BE49-F238E27FC236}">
                  <a16:creationId xmlns:a16="http://schemas.microsoft.com/office/drawing/2014/main" id="{3C16986E-0599-445A-8630-6C8B83051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FA33B9D0-80CE-4541-BE98-A47CA0A69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5" name="图片 41">
              <a:extLst>
                <a:ext uri="{FF2B5EF4-FFF2-40B4-BE49-F238E27FC236}">
                  <a16:creationId xmlns:a16="http://schemas.microsoft.com/office/drawing/2014/main" id="{110BF00C-2EBD-47F6-9C2F-836B9E0A6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42">
              <a:extLst>
                <a:ext uri="{FF2B5EF4-FFF2-40B4-BE49-F238E27FC236}">
                  <a16:creationId xmlns:a16="http://schemas.microsoft.com/office/drawing/2014/main" id="{C4CA1D46-EB40-4564-8226-D0291580A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7" name="图片 45">
              <a:extLst>
                <a:ext uri="{FF2B5EF4-FFF2-40B4-BE49-F238E27FC236}">
                  <a16:creationId xmlns:a16="http://schemas.microsoft.com/office/drawing/2014/main" id="{027BEA10-DD0C-4278-BA9E-B0232CA6D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8" name="图片 46">
              <a:extLst>
                <a:ext uri="{FF2B5EF4-FFF2-40B4-BE49-F238E27FC236}">
                  <a16:creationId xmlns:a16="http://schemas.microsoft.com/office/drawing/2014/main" id="{1C622C96-23D8-4FA8-B463-DE0B486AB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48">
              <a:extLst>
                <a:ext uri="{FF2B5EF4-FFF2-40B4-BE49-F238E27FC236}">
                  <a16:creationId xmlns:a16="http://schemas.microsoft.com/office/drawing/2014/main" id="{52848AA7-8C38-4A3F-9D1B-17B8D64AA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AC269D9-01F6-4C55-A896-1F276929DC97}"/>
              </a:ext>
            </a:extLst>
          </p:cNvPr>
          <p:cNvSpPr/>
          <p:nvPr/>
        </p:nvSpPr>
        <p:spPr>
          <a:xfrm>
            <a:off x="723103" y="345510"/>
            <a:ext cx="11169062" cy="1512287"/>
          </a:xfrm>
          <a:prstGeom prst="roundRect">
            <a:avLst/>
          </a:prstGeom>
          <a:ln w="28575">
            <a:solidFill>
              <a:srgbClr val="92D05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en-US" sz="2400" b="1">
              <a:solidFill>
                <a:schemeClr val="accent6">
                  <a:lumMod val="50000"/>
                </a:schemeClr>
              </a:solidFill>
              <a:latin typeface="UTM French Vanilla" panose="02040603050506020204" pitchFamily="18" charset="0"/>
            </a:endParaRP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5B96AA2A-6F9D-42D3-AC70-97D076CCD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666" y="371980"/>
            <a:ext cx="11261834" cy="132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 anchor="ctr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>
                <a:solidFill>
                  <a:schemeClr val="accent6">
                    <a:lumMod val="50000"/>
                  </a:schemeClr>
                </a:solidFill>
                <a:latin typeface="UTM French Vanilla" panose="02040603050506020204" pitchFamily="18" charset="0"/>
                <a:ea typeface="Arial Unicode MS" pitchFamily="34" charset="-128"/>
                <a:cs typeface="Times New Roman" pitchFamily="18" charset="0"/>
              </a:rPr>
              <a:t>Những lời nói và việc làm của Trần Thủ Độ cho thấy ông là người như thế nào? 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D5488184-97BF-49C9-9AFC-2619937E6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6527" y="1943678"/>
            <a:ext cx="10556186" cy="2579470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9A450"/>
            </a:solidFill>
          </a:ln>
        </p:spPr>
        <p:txBody>
          <a:bodyPr wrap="square" lIns="90000" tIns="46800" rIns="90000" bIns="46800" anchor="ctr">
            <a:spAutoFit/>
          </a:bodyPr>
          <a:lstStyle/>
          <a:p>
            <a:pPr algn="just" defTabSz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000" b="1">
                <a:solidFill>
                  <a:srgbClr val="E07020"/>
                </a:solidFill>
                <a:latin typeface="Times New Roman" pitchFamily="18" charset="0"/>
                <a:ea typeface="Arial Unicode MS" pitchFamily="34" charset="-128"/>
                <a:cs typeface="Times New Roman" pitchFamily="18" charset="0"/>
              </a:rPr>
              <a:t> Trần Thủ Độ cư xử nghiêm minh, không vì tình riêng, nghiêm khắc với bản thân, luôn đề cao kỉ cương, phép nước.</a:t>
            </a:r>
          </a:p>
        </p:txBody>
      </p:sp>
    </p:spTree>
    <p:extLst>
      <p:ext uri="{BB962C8B-B14F-4D97-AF65-F5344CB8AC3E}">
        <p14:creationId xmlns:p14="http://schemas.microsoft.com/office/powerpoint/2010/main" val="1351369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DD87B2B7-9313-4F8D-8C03-AE01A884FA88}"/>
              </a:ext>
            </a:extLst>
          </p:cNvPr>
          <p:cNvGrpSpPr/>
          <p:nvPr/>
        </p:nvGrpSpPr>
        <p:grpSpPr>
          <a:xfrm flipH="1">
            <a:off x="9402752" y="3985591"/>
            <a:ext cx="2958923" cy="2872409"/>
            <a:chOff x="1889116" y="3368733"/>
            <a:chExt cx="1529945" cy="160959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FF49C9D-BDD6-44DD-90A2-B52B0157D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61" t="15713" r="49457" b="13997"/>
            <a:stretch/>
          </p:blipFill>
          <p:spPr>
            <a:xfrm>
              <a:off x="1889116" y="3368733"/>
              <a:ext cx="1529945" cy="160959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F16956B-3844-4F0C-BF61-DE7ED3AD5730}"/>
                </a:ext>
              </a:extLst>
            </p:cNvPr>
            <p:cNvSpPr txBox="1"/>
            <p:nvPr/>
          </p:nvSpPr>
          <p:spPr>
            <a:xfrm rot="576966">
              <a:off x="2546529" y="3612637"/>
              <a:ext cx="762124" cy="4656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 điền</a:t>
              </a:r>
            </a:p>
            <a:p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Chi Nê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2F502C21-5685-4446-82DD-B9BCC5CBC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77" y="-77474"/>
            <a:ext cx="2774445" cy="3394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64">
            <a:extLst>
              <a:ext uri="{FF2B5EF4-FFF2-40B4-BE49-F238E27FC236}">
                <a16:creationId xmlns:a16="http://schemas.microsoft.com/office/drawing/2014/main" id="{D525AC5D-E749-4804-8898-71E3EA5B5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5024" y="742384"/>
            <a:ext cx="790426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Nhà tài trợ đặc biệt </a:t>
            </a:r>
          </a:p>
          <a:p>
            <a:pPr algn="ctr" eaLnBrk="1" hangingPunct="1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AC2D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của Cách mạng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AC2D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17" name="文本框 1">
            <a:extLst>
              <a:ext uri="{FF2B5EF4-FFF2-40B4-BE49-F238E27FC236}">
                <a16:creationId xmlns:a16="http://schemas.microsoft.com/office/drawing/2014/main" id="{F1198C5A-2D75-4D25-922D-3ABCB01DAD2B}"/>
              </a:ext>
            </a:extLst>
          </p:cNvPr>
          <p:cNvSpPr txBox="1"/>
          <p:nvPr/>
        </p:nvSpPr>
        <p:spPr>
          <a:xfrm>
            <a:off x="5565182" y="74343"/>
            <a:ext cx="3263945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chemeClr val="accent6">
                    <a:lumMod val="75000"/>
                  </a:schemeClr>
                </a:solidFill>
                <a:latin typeface="UTM French Vanilla" panose="02040603050506020204" pitchFamily="18" charset="0"/>
                <a:ea typeface="微软雅黑" panose="020B0503020204020204" pitchFamily="34" charset="-122"/>
              </a:rPr>
              <a:t>Tập đọc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FC574C-E184-4401-8DB0-B89D358E0D5D}"/>
              </a:ext>
            </a:extLst>
          </p:cNvPr>
          <p:cNvSpPr txBox="1"/>
          <p:nvPr/>
        </p:nvSpPr>
        <p:spPr>
          <a:xfrm>
            <a:off x="7899401" y="2456320"/>
            <a:ext cx="3640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6">
                    <a:lumMod val="75000"/>
                  </a:schemeClr>
                </a:solidFill>
                <a:latin typeface="UTM Diana" panose="02040603050506020204" pitchFamily="18" charset="0"/>
              </a:rPr>
              <a:t>Theo Phạm Hải</a:t>
            </a:r>
            <a:endParaRPr lang="en-US" sz="2800" b="1">
              <a:solidFill>
                <a:schemeClr val="accent6">
                  <a:lumMod val="75000"/>
                </a:schemeClr>
              </a:solidFill>
              <a:latin typeface="Kunstler Script" panose="030304020206070D0D06" pitchFamily="66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DD33D9-02CD-44F7-AF7E-EE4D4FEBA628}"/>
              </a:ext>
            </a:extLst>
          </p:cNvPr>
          <p:cNvSpPr txBox="1"/>
          <p:nvPr/>
        </p:nvSpPr>
        <p:spPr>
          <a:xfrm>
            <a:off x="3080850" y="6321992"/>
            <a:ext cx="4116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6">
                    <a:lumMod val="50000"/>
                  </a:schemeClr>
                </a:solidFill>
                <a:latin typeface="UTM Diana" panose="02040603050506020204" pitchFamily="18" charset="0"/>
              </a:rPr>
              <a:t>Thực hiện: EduFive</a:t>
            </a:r>
          </a:p>
        </p:txBody>
      </p:sp>
      <p:pic>
        <p:nvPicPr>
          <p:cNvPr id="10" name="图片 5">
            <a:extLst>
              <a:ext uri="{FF2B5EF4-FFF2-40B4-BE49-F238E27FC236}">
                <a16:creationId xmlns:a16="http://schemas.microsoft.com/office/drawing/2014/main" id="{5947149C-8210-48FA-820A-6B4D8C04E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82213" y="0"/>
            <a:ext cx="1193539" cy="97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7774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3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4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8" grpId="0"/>
          <p:bldP spid="1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2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2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6" dur="15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38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4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  <p:bldP spid="16" grpId="1"/>
          <p:bldP spid="17" grpId="0"/>
          <p:bldP spid="18" grpId="0"/>
          <p:bldP spid="1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533378-901E-426B-823A-94F6B7068C3F}"/>
              </a:ext>
            </a:extLst>
          </p:cNvPr>
          <p:cNvSpPr/>
          <p:nvPr/>
        </p:nvSpPr>
        <p:spPr>
          <a:xfrm>
            <a:off x="106532" y="330200"/>
            <a:ext cx="12085468" cy="6527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5AC500-3E21-45EC-A309-C903836E9929}"/>
              </a:ext>
            </a:extLst>
          </p:cNvPr>
          <p:cNvSpPr txBox="1"/>
          <p:nvPr/>
        </p:nvSpPr>
        <p:spPr>
          <a:xfrm>
            <a:off x="6656794" y="1961071"/>
            <a:ext cx="454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 w="0"/>
                <a:solidFill>
                  <a:srgbClr val="E070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Đỗ Đình Thiện</a:t>
            </a:r>
          </a:p>
          <a:p>
            <a:pPr algn="ctr"/>
            <a:r>
              <a:rPr lang="en-US" sz="3600">
                <a:ln w="0"/>
                <a:solidFill>
                  <a:srgbClr val="E0702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(1904 – 1972)</a:t>
            </a:r>
            <a:endParaRPr lang="vi-VN" sz="3600">
              <a:ln w="0"/>
              <a:solidFill>
                <a:srgbClr val="E0702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88207A-EAA1-4006-9AA5-0114B3394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6229" y="661459"/>
            <a:ext cx="6809714" cy="35533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7CC64A-6439-457B-A1DD-840D7830A26D}"/>
              </a:ext>
            </a:extLst>
          </p:cNvPr>
          <p:cNvSpPr txBox="1"/>
          <p:nvPr/>
        </p:nvSpPr>
        <p:spPr>
          <a:xfrm>
            <a:off x="257453" y="4546048"/>
            <a:ext cx="114344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95220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ao 1 tỷ đồng tài trợ cho chương trình “Trái tim cho em” 2019 - Hànộimới">
            <a:extLst>
              <a:ext uri="{FF2B5EF4-FFF2-40B4-BE49-F238E27FC236}">
                <a16:creationId xmlns:a16="http://schemas.microsoft.com/office/drawing/2014/main" id="{9A8537AB-1CCE-403F-BA02-BD1CBED27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97" y="2272852"/>
            <a:ext cx="5641782" cy="37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99732-D984-4447-B2EA-F9E63314CD0F}"/>
              </a:ext>
            </a:extLst>
          </p:cNvPr>
          <p:cNvSpPr txBox="1"/>
          <p:nvPr/>
        </p:nvSpPr>
        <p:spPr>
          <a:xfrm>
            <a:off x="3321180" y="1387756"/>
            <a:ext cx="1994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latin typeface="Times New Roman" pitchFamily="18" charset="0"/>
                <a:cs typeface="Times New Roman" pitchFamily="18" charset="0"/>
              </a:rPr>
              <a:t>Tài trợ: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399747-AF95-497F-A94D-81736BC91717}"/>
              </a:ext>
            </a:extLst>
          </p:cNvPr>
          <p:cNvSpPr txBox="1"/>
          <p:nvPr/>
        </p:nvSpPr>
        <p:spPr>
          <a:xfrm>
            <a:off x="5950080" y="1387756"/>
            <a:ext cx="4059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i="1">
                <a:latin typeface="Times New Roman" pitchFamily="18" charset="0"/>
                <a:cs typeface="Times New Roman" pitchFamily="18" charset="0"/>
              </a:rPr>
              <a:t>Giúp đỡ tiền của.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4B6BBE1-7AB4-47E0-9B02-A4C3C75490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4624">
                        <a14:foregroundMark x1="15860" y1="13115" x2="20968" y2="19016"/>
                        <a14:foregroundMark x1="41129" y1="7213" x2="43280" y2="10492"/>
                        <a14:foregroundMark x1="66667" y1="10492" x2="64785" y2="14754"/>
                        <a14:foregroundMark x1="83065" y1="37377" x2="83602" y2="39016"/>
                        <a14:foregroundMark x1="81720" y1="58689" x2="84140" y2="62295"/>
                        <a14:foregroundMark x1="69086" y1="80656" x2="72312" y2="86557"/>
                        <a14:foregroundMark x1="52151" y1="89836" x2="51613" y2="93770"/>
                        <a14:foregroundMark x1="33333" y1="89508" x2="32796" y2="92787"/>
                        <a14:foregroundMark x1="16667" y1="84918" x2="15591" y2="85902"/>
                        <a14:foregroundMark x1="10484" y1="57377" x2="4301" y2="55738"/>
                        <a14:foregroundMark x1="13441" y1="36066" x2="9946" y2="33115"/>
                        <a14:foregroundMark x1="37366" y1="33443" x2="45161" y2="45902"/>
                        <a14:foregroundMark x1="56183" y1="28852" x2="59946" y2="39672"/>
                        <a14:foregroundMark x1="51613" y1="43934" x2="55645" y2="56066"/>
                        <a14:foregroundMark x1="51882" y1="43279" x2="46774" y2="51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09561" y="104044"/>
            <a:ext cx="1193539" cy="9785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F3ADA0-291B-4A7C-BC87-B0AA9295C7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9310" y="2272852"/>
            <a:ext cx="5596347" cy="370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76068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E45EA93-BB1C-43C7-B744-DA220494FCB8}"/>
              </a:ext>
            </a:extLst>
          </p:cNvPr>
          <p:cNvSpPr/>
          <p:nvPr/>
        </p:nvSpPr>
        <p:spPr>
          <a:xfrm>
            <a:off x="3321180" y="104044"/>
            <a:ext cx="5969000" cy="1077218"/>
          </a:xfrm>
          <a:prstGeom prst="roundRect">
            <a:avLst/>
          </a:prstGeom>
          <a:ln w="38100"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chemeClr val="accent6">
                    <a:lumMod val="75000"/>
                  </a:schemeClr>
                </a:solidFill>
                <a:latin typeface="UTM Aristote" panose="02040603050506020204" pitchFamily="18" charset="0"/>
                <a:cs typeface="Times New Roman" panose="02020603050405020304" pitchFamily="18" charset="0"/>
              </a:rPr>
              <a:t>Giải nghĩa từ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D44B3D-E73E-42B0-AE62-73A32804CA76}"/>
              </a:ext>
            </a:extLst>
          </p:cNvPr>
          <p:cNvSpPr txBox="1"/>
          <p:nvPr/>
        </p:nvSpPr>
        <p:spPr>
          <a:xfrm>
            <a:off x="748551" y="1518852"/>
            <a:ext cx="199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Đồn điền: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D689086-3DDE-4F0F-B169-39601614E206}"/>
              </a:ext>
            </a:extLst>
          </p:cNvPr>
          <p:cNvSpPr txBox="1"/>
          <p:nvPr/>
        </p:nvSpPr>
        <p:spPr>
          <a:xfrm>
            <a:off x="2540001" y="1347406"/>
            <a:ext cx="91058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-US" sz="3200" i="1">
                <a:latin typeface="Times New Roman" pitchFamily="18" charset="0"/>
                <a:cs typeface="Times New Roman" pitchFamily="18" charset="0"/>
              </a:rPr>
              <a:t>Cơ sở sản xuất nông nghiệp lớn trước đây, chủ yếu trồng những loại cây như cao su, cà phê,...</a:t>
            </a:r>
            <a:endParaRPr lang="en-US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269791B-D8DE-4E3A-AF03-4322F4A3B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09256"/>
            <a:ext cx="6049048" cy="34194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1CCEFF-F376-425E-8737-C4390E20E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93" y="2475667"/>
            <a:ext cx="5636720" cy="348665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5B9C2E-83A8-44C3-BCAF-1358E272306B}"/>
              </a:ext>
            </a:extLst>
          </p:cNvPr>
          <p:cNvSpPr txBox="1"/>
          <p:nvPr/>
        </p:nvSpPr>
        <p:spPr>
          <a:xfrm>
            <a:off x="-79899" y="6024305"/>
            <a:ext cx="6128947" cy="58477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su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2F8BA-3261-4174-BA78-E1B81CE89E54}"/>
              </a:ext>
            </a:extLst>
          </p:cNvPr>
          <p:cNvSpPr txBox="1"/>
          <p:nvPr/>
        </p:nvSpPr>
        <p:spPr>
          <a:xfrm>
            <a:off x="6310258" y="6055127"/>
            <a:ext cx="6128947" cy="58477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phê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3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latin typeface="Times New Roman" pitchFamily="18" charset="0"/>
                <a:cs typeface="Times New Roman" pitchFamily="18" charset="0"/>
              </a:rPr>
              <a:t>thuộc</a:t>
            </a:r>
            <a:endParaRPr lang="en-US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1735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</TotalTime>
  <Words>477</Words>
  <Application>Microsoft Office PowerPoint</Application>
  <PresentationFormat>Widescreen</PresentationFormat>
  <Paragraphs>61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Kunstler Script</vt:lpstr>
      <vt:lpstr>Times New Roman</vt:lpstr>
      <vt:lpstr>UTM Aristote</vt:lpstr>
      <vt:lpstr>UTM Cooper Black</vt:lpstr>
      <vt:lpstr>UTM Diana</vt:lpstr>
      <vt:lpstr>UTM French Vanilla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bài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dc:description>9Slide.vn</dc:description>
  <cp:lastModifiedBy>ASUS</cp:lastModifiedBy>
  <cp:revision>21</cp:revision>
  <dcterms:created xsi:type="dcterms:W3CDTF">2022-01-13T11:39:48Z</dcterms:created>
  <dcterms:modified xsi:type="dcterms:W3CDTF">2024-05-21T05:58:51Z</dcterms:modified>
  <cp:category>9Slide.vn</cp:category>
</cp:coreProperties>
</file>