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70" r:id="rId3"/>
    <p:sldMasterId id="2147483682" r:id="rId4"/>
    <p:sldMasterId id="2147483721" r:id="rId5"/>
  </p:sldMasterIdLst>
  <p:notesMasterIdLst>
    <p:notesMasterId r:id="rId42"/>
  </p:notesMasterIdLst>
  <p:sldIdLst>
    <p:sldId id="329" r:id="rId6"/>
    <p:sldId id="331" r:id="rId7"/>
    <p:sldId id="257" r:id="rId8"/>
    <p:sldId id="261" r:id="rId9"/>
    <p:sldId id="262" r:id="rId10"/>
    <p:sldId id="258" r:id="rId11"/>
    <p:sldId id="263" r:id="rId12"/>
    <p:sldId id="330" r:id="rId13"/>
    <p:sldId id="269" r:id="rId14"/>
    <p:sldId id="273" r:id="rId15"/>
    <p:sldId id="275" r:id="rId16"/>
    <p:sldId id="306" r:id="rId17"/>
    <p:sldId id="307" r:id="rId18"/>
    <p:sldId id="309" r:id="rId19"/>
    <p:sldId id="320" r:id="rId20"/>
    <p:sldId id="310" r:id="rId21"/>
    <p:sldId id="311" r:id="rId22"/>
    <p:sldId id="313" r:id="rId23"/>
    <p:sldId id="271" r:id="rId24"/>
    <p:sldId id="316" r:id="rId25"/>
    <p:sldId id="321" r:id="rId26"/>
    <p:sldId id="259" r:id="rId27"/>
    <p:sldId id="323" r:id="rId28"/>
    <p:sldId id="324" r:id="rId29"/>
    <p:sldId id="325" r:id="rId30"/>
    <p:sldId id="264" r:id="rId31"/>
    <p:sldId id="265" r:id="rId32"/>
    <p:sldId id="266" r:id="rId33"/>
    <p:sldId id="267" r:id="rId34"/>
    <p:sldId id="268" r:id="rId35"/>
    <p:sldId id="326" r:id="rId36"/>
    <p:sldId id="270" r:id="rId37"/>
    <p:sldId id="327" r:id="rId38"/>
    <p:sldId id="272" r:id="rId39"/>
    <p:sldId id="328" r:id="rId40"/>
    <p:sldId id="312" r:id="rId41"/>
  </p:sldIdLst>
  <p:sldSz cx="12192000" cy="6858000"/>
  <p:notesSz cx="6858000" cy="9144000"/>
  <p:embeddedFontLst>
    <p:embeddedFont>
      <p:font typeface="#9Slide06 SVNKarlita" panose="020B0604020202020204" charset="-128"/>
      <p:regular r:id="rId43"/>
    </p:embeddedFont>
    <p:embeddedFont>
      <p:font typeface="#9Slide02 Noi dung dai" panose="020B0604020202020204" charset="0"/>
      <p:regular r:id="rId44"/>
    </p:embeddedFont>
    <p:embeddedFont>
      <p:font typeface="#9Slide02 Tieu de dai" panose="020B0604020202020204" charset="0"/>
      <p:bold r:id="rId45"/>
    </p:embeddedFont>
    <p:embeddedFont>
      <p:font typeface="#9Slide07 IcielKoni" panose="020B0604020202020204" charset="0"/>
      <p:bold r:id="rId46"/>
    </p:embeddedFont>
    <p:embeddedFont>
      <p:font typeface="#9Slide07 Koni" panose="020B0604020202020204" charset="0"/>
      <p:bold r:id="rId47"/>
    </p:embeddedFont>
    <p:embeddedFont>
      <p:font typeface="Calibri" panose="020F0502020204030204" pitchFamily="34" charset="0"/>
      <p:regular r:id="rId48"/>
      <p:bold r:id="rId49"/>
      <p:italic r:id="rId50"/>
      <p:boldItalic r:id="rId51"/>
    </p:embeddedFont>
    <p:embeddedFont>
      <p:font typeface="iCiel Cadena" panose="020B0604020202020204" charset="0"/>
      <p:bold r:id="rId52"/>
    </p:embeddedFont>
    <p:embeddedFont>
      <p:font typeface="Josefin Sans Regular" panose="020B0604020202020204" charset="0"/>
      <p:regular r:id="rId53"/>
    </p:embeddedFont>
    <p:embeddedFont>
      <p:font typeface="Pattaya" panose="020B0604020202020204" charset="-34"/>
      <p:regular r:id="rId54"/>
    </p:embeddedFont>
    <p:embeddedFont>
      <p:font typeface="Paytone One"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CC9900"/>
    <a:srgbClr val="ED193D"/>
    <a:srgbClr val="66FF66"/>
    <a:srgbClr val="996600"/>
    <a:srgbClr val="D1B732"/>
    <a:srgbClr val="BB883B"/>
    <a:srgbClr val="F6C992"/>
    <a:srgbClr val="0070C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2" autoAdjust="0"/>
    <p:restoredTop sz="94886" autoAdjust="0"/>
  </p:normalViewPr>
  <p:slideViewPr>
    <p:cSldViewPr showGuides="1">
      <p:cViewPr varScale="1">
        <p:scale>
          <a:sx n="83" d="100"/>
          <a:sy n="83" d="100"/>
        </p:scale>
        <p:origin x="12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01B4B-1B94-4A6A-8BB8-CB0E86A8BE57}"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B48BC-418D-4E36-AE37-2174DDB42FD2}" type="slidenum">
              <a:rPr lang="en-US" smtClean="0"/>
              <a:t>‹#›</a:t>
            </a:fld>
            <a:endParaRPr lang="en-US"/>
          </a:p>
        </p:txBody>
      </p:sp>
    </p:spTree>
    <p:extLst>
      <p:ext uri="{BB962C8B-B14F-4D97-AF65-F5344CB8AC3E}">
        <p14:creationId xmlns:p14="http://schemas.microsoft.com/office/powerpoint/2010/main" val="350592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4</a:t>
            </a:fld>
            <a:endParaRPr lang="en-US"/>
          </a:p>
        </p:txBody>
      </p:sp>
    </p:spTree>
    <p:extLst>
      <p:ext uri="{BB962C8B-B14F-4D97-AF65-F5344CB8AC3E}">
        <p14:creationId xmlns:p14="http://schemas.microsoft.com/office/powerpoint/2010/main" val="263381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5</a:t>
            </a:fld>
            <a:endParaRPr lang="en-US"/>
          </a:p>
        </p:txBody>
      </p:sp>
    </p:spTree>
    <p:extLst>
      <p:ext uri="{BB962C8B-B14F-4D97-AF65-F5344CB8AC3E}">
        <p14:creationId xmlns:p14="http://schemas.microsoft.com/office/powerpoint/2010/main" val="252981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7</a:t>
            </a:fld>
            <a:endParaRPr lang="en-US"/>
          </a:p>
        </p:txBody>
      </p:sp>
    </p:spTree>
    <p:extLst>
      <p:ext uri="{BB962C8B-B14F-4D97-AF65-F5344CB8AC3E}">
        <p14:creationId xmlns:p14="http://schemas.microsoft.com/office/powerpoint/2010/main" val="318589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Arial" panose="020B0604020202020204" pitchFamily="34" charset="0"/>
              </a:rPr>
              <a:t>Theo kế hoạch tác chiến được Bộ Chỉ huy chiến dịch thông qua lần cuối cùng (ngày 22/4/1975), đại quân ta nhanh chóng cơ động, hình thành thế bao vây tiến công Sài Gòn từ 5 hướng: Hướng Tây Bắc - Quân đoàn 3; hướng Bắc - Quân đoàn 1; hướng Đông Nam - Quân đoàn 2; hướng Đông - Quân đoàn 4; hướng Tây và Tây Nam - Đoàn 232 và Sư đoàn 8 (Quân khu 8)</a:t>
            </a:r>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10</a:t>
            </a:fld>
            <a:endParaRPr lang="en-US"/>
          </a:p>
        </p:txBody>
      </p:sp>
    </p:spTree>
    <p:extLst>
      <p:ext uri="{BB962C8B-B14F-4D97-AF65-F5344CB8AC3E}">
        <p14:creationId xmlns:p14="http://schemas.microsoft.com/office/powerpoint/2010/main" val="192496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8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5/21/2024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75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08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71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01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5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72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80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33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45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96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5/21/2024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92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93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153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49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35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89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58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0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88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5/21/2024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402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45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220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24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17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2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04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356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198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6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5/21/2024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66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105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00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12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535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618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66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2715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178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82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5/21/2024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553" name="Google Shape;553;p16"/>
          <p:cNvGrpSpPr/>
          <p:nvPr/>
        </p:nvGrpSpPr>
        <p:grpSpPr>
          <a:xfrm>
            <a:off x="581321" y="1047762"/>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cxnSp>
        <p:nvCxnSpPr>
          <p:cNvPr id="562" name="Google Shape;562;p16"/>
          <p:cNvCxnSpPr/>
          <p:nvPr/>
        </p:nvCxnSpPr>
        <p:spPr>
          <a:xfrm>
            <a:off x="1125001"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8"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6578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1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3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76C17D-67A4-4632-AB19-C2DCC432BE9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5/21/2024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870AF-9C81-48B9-BC29-0D1D42F28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755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4A956C-A202-4016-8A8D-02207113D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149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900D06-A288-4104-AF24-C324E9A1FF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808806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89A3CF8-708A-45E7-B759-3CCDC25301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56893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jpeg"/><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74.png"/><Relationship Id="rId11" Type="http://schemas.openxmlformats.org/officeDocument/2006/relationships/image" Target="../media/image29.svg"/><Relationship Id="rId5" Type="http://schemas.openxmlformats.org/officeDocument/2006/relationships/image" Target="../media/image71.png"/><Relationship Id="rId10" Type="http://schemas.openxmlformats.org/officeDocument/2006/relationships/image" Target="../media/image28.png"/><Relationship Id="rId4" Type="http://schemas.openxmlformats.org/officeDocument/2006/relationships/image" Target="../media/image73.svg"/><Relationship Id="rId9" Type="http://schemas.openxmlformats.org/officeDocument/2006/relationships/image" Target="../media/image77.sv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2.jpe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84.png"/><Relationship Id="rId11" Type="http://schemas.openxmlformats.org/officeDocument/2006/relationships/image" Target="../media/image77.svg"/><Relationship Id="rId5" Type="http://schemas.openxmlformats.org/officeDocument/2006/relationships/image" Target="../media/image83.png"/><Relationship Id="rId10" Type="http://schemas.openxmlformats.org/officeDocument/2006/relationships/image" Target="../media/image76.png"/><Relationship Id="rId4" Type="http://schemas.openxmlformats.org/officeDocument/2006/relationships/image" Target="../media/image73.svg"/><Relationship Id="rId9"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0.svg"/><Relationship Id="rId18" Type="http://schemas.openxmlformats.org/officeDocument/2006/relationships/image" Target="../media/image94.png"/><Relationship Id="rId3" Type="http://schemas.openxmlformats.org/officeDocument/2006/relationships/image" Target="../media/image47.png"/><Relationship Id="rId21" Type="http://schemas.openxmlformats.org/officeDocument/2006/relationships/image" Target="../media/image97.svg"/><Relationship Id="rId7" Type="http://schemas.openxmlformats.org/officeDocument/2006/relationships/image" Target="../media/image87.png"/><Relationship Id="rId12" Type="http://schemas.openxmlformats.org/officeDocument/2006/relationships/image" Target="../media/image49.png"/><Relationship Id="rId17" Type="http://schemas.openxmlformats.org/officeDocument/2006/relationships/image" Target="../media/image93.svg"/><Relationship Id="rId2" Type="http://schemas.openxmlformats.org/officeDocument/2006/relationships/image" Target="../media/image30.jpe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45.xml"/><Relationship Id="rId6" Type="http://schemas.openxmlformats.org/officeDocument/2006/relationships/image" Target="../media/image86.svg"/><Relationship Id="rId11" Type="http://schemas.openxmlformats.org/officeDocument/2006/relationships/image" Target="../media/image46.svg"/><Relationship Id="rId24" Type="http://schemas.openxmlformats.org/officeDocument/2006/relationships/image" Target="../media/image100.png"/><Relationship Id="rId5" Type="http://schemas.openxmlformats.org/officeDocument/2006/relationships/image" Target="../media/image85.png"/><Relationship Id="rId15" Type="http://schemas.openxmlformats.org/officeDocument/2006/relationships/image" Target="../media/image91.svg"/><Relationship Id="rId23" Type="http://schemas.openxmlformats.org/officeDocument/2006/relationships/image" Target="../media/image99.svg"/><Relationship Id="rId10" Type="http://schemas.openxmlformats.org/officeDocument/2006/relationships/image" Target="../media/image45.png"/><Relationship Id="rId19" Type="http://schemas.openxmlformats.org/officeDocument/2006/relationships/image" Target="../media/image95.svg"/><Relationship Id="rId4" Type="http://schemas.openxmlformats.org/officeDocument/2006/relationships/image" Target="../media/image48.svg"/><Relationship Id="rId9" Type="http://schemas.openxmlformats.org/officeDocument/2006/relationships/image" Target="../media/image89.svg"/><Relationship Id="rId14" Type="http://schemas.openxmlformats.org/officeDocument/2006/relationships/image" Target="../media/image90.png"/><Relationship Id="rId22"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101.png"/><Relationship Id="rId5" Type="http://schemas.openxmlformats.org/officeDocument/2006/relationships/image" Target="../media/image83.pn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09.jpe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08.svg"/><Relationship Id="rId2" Type="http://schemas.openxmlformats.org/officeDocument/2006/relationships/image" Target="../media/image16.jpeg"/><Relationship Id="rId1" Type="http://schemas.openxmlformats.org/officeDocument/2006/relationships/slideLayout" Target="../slideLayouts/slideLayout45.xml"/><Relationship Id="rId6" Type="http://schemas.openxmlformats.org/officeDocument/2006/relationships/image" Target="../media/image46.svg"/><Relationship Id="rId11" Type="http://schemas.openxmlformats.org/officeDocument/2006/relationships/image" Target="../media/image107.png"/><Relationship Id="rId5" Type="http://schemas.openxmlformats.org/officeDocument/2006/relationships/image" Target="../media/image45.png"/><Relationship Id="rId10" Type="http://schemas.openxmlformats.org/officeDocument/2006/relationships/image" Target="../media/image42.svg"/><Relationship Id="rId4" Type="http://schemas.openxmlformats.org/officeDocument/2006/relationships/image" Target="../media/image104.svg"/><Relationship Id="rId9" Type="http://schemas.openxmlformats.org/officeDocument/2006/relationships/image" Target="../media/image41.pn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47.png"/><Relationship Id="rId18" Type="http://schemas.openxmlformats.org/officeDocument/2006/relationships/image" Target="../media/image93.svg"/><Relationship Id="rId3" Type="http://schemas.openxmlformats.org/officeDocument/2006/relationships/image" Target="../media/image111.png"/><Relationship Id="rId7" Type="http://schemas.openxmlformats.org/officeDocument/2006/relationships/image" Target="../media/image89.svg"/><Relationship Id="rId12" Type="http://schemas.openxmlformats.org/officeDocument/2006/relationships/image" Target="../media/image46.svg"/><Relationship Id="rId17" Type="http://schemas.openxmlformats.org/officeDocument/2006/relationships/image" Target="../media/image92.png"/><Relationship Id="rId2" Type="http://schemas.openxmlformats.org/officeDocument/2006/relationships/image" Target="../media/image30.jpeg"/><Relationship Id="rId16" Type="http://schemas.openxmlformats.org/officeDocument/2006/relationships/image" Target="../media/image50.svg"/><Relationship Id="rId1" Type="http://schemas.openxmlformats.org/officeDocument/2006/relationships/slideLayout" Target="../slideLayouts/slideLayout45.xml"/><Relationship Id="rId6" Type="http://schemas.openxmlformats.org/officeDocument/2006/relationships/image" Target="../media/image88.png"/><Relationship Id="rId11" Type="http://schemas.openxmlformats.org/officeDocument/2006/relationships/image" Target="../media/image45.png"/><Relationship Id="rId5" Type="http://schemas.openxmlformats.org/officeDocument/2006/relationships/image" Target="../media/image113.svg"/><Relationship Id="rId15" Type="http://schemas.openxmlformats.org/officeDocument/2006/relationships/image" Target="../media/image49.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svg"/><Relationship Id="rId1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46.svg"/><Relationship Id="rId18" Type="http://schemas.openxmlformats.org/officeDocument/2006/relationships/image" Target="../media/image92.png"/><Relationship Id="rId26" Type="http://schemas.openxmlformats.org/officeDocument/2006/relationships/image" Target="../media/image119.jpeg"/><Relationship Id="rId3" Type="http://schemas.openxmlformats.org/officeDocument/2006/relationships/image" Target="../media/image47.png"/><Relationship Id="rId21" Type="http://schemas.openxmlformats.org/officeDocument/2006/relationships/image" Target="../media/image95.svg"/><Relationship Id="rId7" Type="http://schemas.openxmlformats.org/officeDocument/2006/relationships/image" Target="../media/image87.png"/><Relationship Id="rId12" Type="http://schemas.openxmlformats.org/officeDocument/2006/relationships/image" Target="../media/image45.png"/><Relationship Id="rId17" Type="http://schemas.openxmlformats.org/officeDocument/2006/relationships/image" Target="../media/image91.svg"/><Relationship Id="rId25" Type="http://schemas.openxmlformats.org/officeDocument/2006/relationships/image" Target="../media/image99.svg"/><Relationship Id="rId2" Type="http://schemas.openxmlformats.org/officeDocument/2006/relationships/image" Target="../media/image30.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45.xml"/><Relationship Id="rId6" Type="http://schemas.openxmlformats.org/officeDocument/2006/relationships/image" Target="../media/image86.svg"/><Relationship Id="rId11" Type="http://schemas.openxmlformats.org/officeDocument/2006/relationships/image" Target="../media/image118.svg"/><Relationship Id="rId24" Type="http://schemas.openxmlformats.org/officeDocument/2006/relationships/image" Target="../media/image98.png"/><Relationship Id="rId5" Type="http://schemas.openxmlformats.org/officeDocument/2006/relationships/image" Target="../media/image85.png"/><Relationship Id="rId15" Type="http://schemas.openxmlformats.org/officeDocument/2006/relationships/image" Target="../media/image50.svg"/><Relationship Id="rId23" Type="http://schemas.openxmlformats.org/officeDocument/2006/relationships/image" Target="../media/image97.svg"/><Relationship Id="rId10" Type="http://schemas.openxmlformats.org/officeDocument/2006/relationships/image" Target="../media/image117.png"/><Relationship Id="rId19" Type="http://schemas.openxmlformats.org/officeDocument/2006/relationships/image" Target="../media/image93.svg"/><Relationship Id="rId4" Type="http://schemas.openxmlformats.org/officeDocument/2006/relationships/image" Target="../media/image48.svg"/><Relationship Id="rId9" Type="http://schemas.openxmlformats.org/officeDocument/2006/relationships/image" Target="../media/image89.svg"/><Relationship Id="rId14" Type="http://schemas.openxmlformats.org/officeDocument/2006/relationships/image" Target="../media/image49.png"/><Relationship Id="rId22" Type="http://schemas.openxmlformats.org/officeDocument/2006/relationships/image" Target="../media/image96.png"/><Relationship Id="rId27" Type="http://schemas.openxmlformats.org/officeDocument/2006/relationships/image" Target="../media/image12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123.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0.jpeg"/><Relationship Id="rId16" Type="http://schemas.openxmlformats.org/officeDocument/2006/relationships/image" Target="../media/image44.svg"/><Relationship Id="rId20" Type="http://schemas.openxmlformats.org/officeDocument/2006/relationships/image" Target="../media/image122.svg"/><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121.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4.jpeg"/><Relationship Id="rId1" Type="http://schemas.openxmlformats.org/officeDocument/2006/relationships/slideLayout" Target="../slideLayouts/slideLayout45.xml"/><Relationship Id="rId5" Type="http://schemas.openxmlformats.org/officeDocument/2006/relationships/image" Target="../media/image123.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3.xml"/><Relationship Id="rId18" Type="http://schemas.openxmlformats.org/officeDocument/2006/relationships/image" Target="../media/image132.png"/><Relationship Id="rId3" Type="http://schemas.openxmlformats.org/officeDocument/2006/relationships/image" Target="../media/image126.svg"/><Relationship Id="rId7" Type="http://schemas.openxmlformats.org/officeDocument/2006/relationships/image" Target="../media/image129.png"/><Relationship Id="rId12" Type="http://schemas.openxmlformats.org/officeDocument/2006/relationships/slide" Target="slide31.xml"/><Relationship Id="rId17" Type="http://schemas.openxmlformats.org/officeDocument/2006/relationships/image" Target="../media/image131.svg"/><Relationship Id="rId2" Type="http://schemas.openxmlformats.org/officeDocument/2006/relationships/image" Target="../media/image125.png"/><Relationship Id="rId16" Type="http://schemas.openxmlformats.org/officeDocument/2006/relationships/image" Target="../media/image130.png"/><Relationship Id="rId1" Type="http://schemas.openxmlformats.org/officeDocument/2006/relationships/slideLayout" Target="../slideLayouts/slideLayout45.xml"/><Relationship Id="rId6" Type="http://schemas.openxmlformats.org/officeDocument/2006/relationships/slide" Target="slide35.xml"/><Relationship Id="rId11" Type="http://schemas.openxmlformats.org/officeDocument/2006/relationships/slide" Target="slide30.xml"/><Relationship Id="rId5" Type="http://schemas.openxmlformats.org/officeDocument/2006/relationships/image" Target="../media/image128.svg"/><Relationship Id="rId15" Type="http://schemas.openxmlformats.org/officeDocument/2006/relationships/slide" Target="slide32.xml"/><Relationship Id="rId10" Type="http://schemas.openxmlformats.org/officeDocument/2006/relationships/slide" Target="slide29.xml"/><Relationship Id="rId19" Type="http://schemas.openxmlformats.org/officeDocument/2006/relationships/image" Target="../media/image133.svg"/><Relationship Id="rId4" Type="http://schemas.openxmlformats.org/officeDocument/2006/relationships/image" Target="../media/image127.png"/><Relationship Id="rId9" Type="http://schemas.openxmlformats.org/officeDocument/2006/relationships/slide" Target="slide26.xml"/><Relationship Id="rId14" Type="http://schemas.openxmlformats.org/officeDocument/2006/relationships/slide" Target="slide34.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42.png"/><Relationship Id="rId7" Type="http://schemas.openxmlformats.org/officeDocument/2006/relationships/image" Target="../media/image132.png"/><Relationship Id="rId2" Type="http://schemas.openxmlformats.org/officeDocument/2006/relationships/slide" Target="slide22.xml"/><Relationship Id="rId1" Type="http://schemas.openxmlformats.org/officeDocument/2006/relationships/slideLayout" Target="../slideLayouts/slideLayout45.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43.svg"/></Relationships>
</file>

<file path=ppt/slides/_rels/slide2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31.svg"/><Relationship Id="rId7" Type="http://schemas.openxmlformats.org/officeDocument/2006/relationships/image" Target="../media/image144.png"/><Relationship Id="rId2" Type="http://schemas.openxmlformats.org/officeDocument/2006/relationships/image" Target="../media/image130.png"/><Relationship Id="rId1" Type="http://schemas.openxmlformats.org/officeDocument/2006/relationships/slideLayout" Target="../slideLayouts/slideLayout45.xml"/><Relationship Id="rId6" Type="http://schemas.openxmlformats.org/officeDocument/2006/relationships/slide" Target="slide22.xml"/><Relationship Id="rId5" Type="http://schemas.openxmlformats.org/officeDocument/2006/relationships/image" Target="../media/image133.svg"/><Relationship Id="rId10" Type="http://schemas.openxmlformats.org/officeDocument/2006/relationships/image" Target="../media/image141.svg"/><Relationship Id="rId4" Type="http://schemas.openxmlformats.org/officeDocument/2006/relationships/image" Target="../media/image132.png"/><Relationship Id="rId9" Type="http://schemas.openxmlformats.org/officeDocument/2006/relationships/image" Target="../media/image140.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42.png"/><Relationship Id="rId7" Type="http://schemas.openxmlformats.org/officeDocument/2006/relationships/image" Target="../media/image132.png"/><Relationship Id="rId2" Type="http://schemas.openxmlformats.org/officeDocument/2006/relationships/slide" Target="slide22.xml"/><Relationship Id="rId1" Type="http://schemas.openxmlformats.org/officeDocument/2006/relationships/slideLayout" Target="../slideLayouts/slideLayout45.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43.svg"/></Relationships>
</file>

<file path=ppt/slides/_rels/slide28.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31.svg"/><Relationship Id="rId7" Type="http://schemas.openxmlformats.org/officeDocument/2006/relationships/image" Target="../media/image144.png"/><Relationship Id="rId2" Type="http://schemas.openxmlformats.org/officeDocument/2006/relationships/image" Target="../media/image130.png"/><Relationship Id="rId1" Type="http://schemas.openxmlformats.org/officeDocument/2006/relationships/slideLayout" Target="../slideLayouts/slideLayout45.xml"/><Relationship Id="rId6" Type="http://schemas.openxmlformats.org/officeDocument/2006/relationships/slide" Target="slide22.xml"/><Relationship Id="rId11" Type="http://schemas.openxmlformats.org/officeDocument/2006/relationships/slide" Target="slide11.xml"/><Relationship Id="rId5" Type="http://schemas.openxmlformats.org/officeDocument/2006/relationships/image" Target="../media/image133.svg"/><Relationship Id="rId10" Type="http://schemas.openxmlformats.org/officeDocument/2006/relationships/image" Target="../media/image141.svg"/><Relationship Id="rId4" Type="http://schemas.openxmlformats.org/officeDocument/2006/relationships/image" Target="../media/image132.png"/><Relationship Id="rId9" Type="http://schemas.openxmlformats.org/officeDocument/2006/relationships/image" Target="../media/image140.png"/></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5.svg"/><Relationship Id="rId7" Type="http://schemas.openxmlformats.org/officeDocument/2006/relationships/image" Target="../media/image139.svg"/><Relationship Id="rId12" Type="http://schemas.openxmlformats.org/officeDocument/2006/relationships/image" Target="../media/image141.svg"/><Relationship Id="rId2" Type="http://schemas.openxmlformats.org/officeDocument/2006/relationships/image" Target="../media/image134.png"/><Relationship Id="rId1" Type="http://schemas.openxmlformats.org/officeDocument/2006/relationships/slideLayout" Target="../slideLayouts/slideLayout45.xml"/><Relationship Id="rId6" Type="http://schemas.openxmlformats.org/officeDocument/2006/relationships/image" Target="../media/image138.png"/><Relationship Id="rId11" Type="http://schemas.openxmlformats.org/officeDocument/2006/relationships/image" Target="../media/image140.png"/><Relationship Id="rId5" Type="http://schemas.openxmlformats.org/officeDocument/2006/relationships/image" Target="../media/image137.svg"/><Relationship Id="rId10" Type="http://schemas.openxmlformats.org/officeDocument/2006/relationships/slide" Target="slide22.xml"/><Relationship Id="rId4" Type="http://schemas.openxmlformats.org/officeDocument/2006/relationships/image" Target="../media/image136.png"/><Relationship Id="rId9" Type="http://schemas.openxmlformats.org/officeDocument/2006/relationships/slide" Target="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14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image" Target="../media/image148.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 Type="http://schemas.openxmlformats.org/officeDocument/2006/relationships/slideLayout" Target="../slideLayouts/slideLayout12.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2" Type="http://schemas.openxmlformats.org/officeDocument/2006/relationships/audio" Target="../media/media2.wav"/><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8.svg"/><Relationship Id="rId5" Type="http://schemas.openxmlformats.org/officeDocument/2006/relationships/image" Target="../media/image30.jpeg"/><Relationship Id="rId15" Type="http://schemas.openxmlformats.org/officeDocument/2006/relationships/image" Target="../media/image40.svg"/><Relationship Id="rId23" Type="http://schemas.openxmlformats.org/officeDocument/2006/relationships/image" Target="../media/image47.png"/><Relationship Id="rId28" Type="http://schemas.openxmlformats.org/officeDocument/2006/relationships/image" Target="../media/image52.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notesSlide" Target="../notesSlides/notesSlide1.xml"/><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9.png"/><Relationship Id="rId27"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svg"/><Relationship Id="rId18" Type="http://schemas.openxmlformats.org/officeDocument/2006/relationships/image" Target="../media/image45.png"/><Relationship Id="rId3" Type="http://schemas.openxmlformats.org/officeDocument/2006/relationships/image" Target="../media/image30.jpe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5.png"/><Relationship Id="rId17" Type="http://schemas.openxmlformats.org/officeDocument/2006/relationships/image" Target="../media/image56.svg"/><Relationship Id="rId25" Type="http://schemas.openxmlformats.org/officeDocument/2006/relationships/image" Target="../media/image52.svg"/><Relationship Id="rId2" Type="http://schemas.openxmlformats.org/officeDocument/2006/relationships/notesSlide" Target="../notesSlides/notesSlide2.xml"/><Relationship Id="rId16" Type="http://schemas.openxmlformats.org/officeDocument/2006/relationships/image" Target="../media/image55.png"/><Relationship Id="rId20"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42.svg"/><Relationship Id="rId24" Type="http://schemas.openxmlformats.org/officeDocument/2006/relationships/image" Target="../media/image51.png"/><Relationship Id="rId5" Type="http://schemas.openxmlformats.org/officeDocument/2006/relationships/image" Target="../media/image38.svg"/><Relationship Id="rId15" Type="http://schemas.openxmlformats.org/officeDocument/2006/relationships/image" Target="../media/image54.svg"/><Relationship Id="rId23" Type="http://schemas.openxmlformats.org/officeDocument/2006/relationships/image" Target="../media/image50.svg"/><Relationship Id="rId10" Type="http://schemas.openxmlformats.org/officeDocument/2006/relationships/image" Target="../media/image41.png"/><Relationship Id="rId19" Type="http://schemas.openxmlformats.org/officeDocument/2006/relationships/image" Target="../media/image46.sv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53.png"/><Relationship Id="rId22"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notesSlide" Target="../notesSlides/notesSlide3.xml"/><Relationship Id="rId16" Type="http://schemas.openxmlformats.org/officeDocument/2006/relationships/image" Target="../media/image29.sv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image" Target="../media/image58.jpe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228" y="3257488"/>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rPr>
              <a:t>DINH ĐỘC LẬP</a:t>
            </a:r>
            <a:endParaRPr kumimoji="0" lang="en-US" sz="2800" b="1" i="0" u="none" strike="noStrike" kern="1200" cap="none" spc="0" normalizeH="0" baseline="0" noProof="0" dirty="0">
              <a:ln>
                <a:noFill/>
              </a:ln>
              <a:solidFill>
                <a:srgbClr val="FFFF00"/>
              </a:solidFill>
              <a:effectLst/>
              <a:uLnTx/>
              <a:uFillTx/>
              <a:latin typeface="SVN-Revolution" panose="02040603050506020204" pitchFamily="18" charset="0"/>
              <a:ea typeface="+mn-ea"/>
              <a:cs typeface="+mn-cs"/>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25715" cy="3986646"/>
            <a:chOff x="-771490" y="-37532"/>
            <a:chExt cx="3125715" cy="3986646"/>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33" y="128797"/>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5631" y="2069062"/>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72898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53" presetClass="entr" presetSubtype="528" fill="hold" grpId="0"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13">
                                            <p:txEl>
                                              <p:pRg st="0" end="0"/>
                                            </p:txEl>
                                          </p:spTgt>
                                        </p:tgtEl>
                                      </p:cBhvr>
                                    </p:animEffect>
                                    <p:anim calcmode="lin" valueType="num">
                                      <p:cBhvr>
                                        <p:cTn id="19"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0"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53" presetClass="entr" presetSubtype="52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fltVal val="0.5"/>
                                          </p:val>
                                        </p:tav>
                                        <p:tav tm="100000">
                                          <p:val>
                                            <p:strVal val="#ppt_x"/>
                                          </p:val>
                                        </p:tav>
                                      </p:tavLst>
                                    </p:anim>
                                    <p:anim calcmode="lin" valueType="num">
                                      <p:cBhvr>
                                        <p:cTn id="28" dur="10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16" fill="hold"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par>
                                <p:cTn id="34" presetID="2" presetClass="entr" presetSubtype="2"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lược đồ chiến dịch hồ chí minh">
            <a:extLst>
              <a:ext uri="{FF2B5EF4-FFF2-40B4-BE49-F238E27FC236}">
                <a16:creationId xmlns:a16="http://schemas.microsoft.com/office/drawing/2014/main" id="{98013275-3F1C-4D85-983C-323B6410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a:extLst>
              <a:ext uri="{FF2B5EF4-FFF2-40B4-BE49-F238E27FC236}">
                <a16:creationId xmlns:a16="http://schemas.microsoft.com/office/drawing/2014/main" id="{6BC967DE-3775-43FA-9F9B-0E5C2DCFC44B}"/>
              </a:ext>
            </a:extLst>
          </p:cNvPr>
          <p:cNvSpPr>
            <a:spLocks noChangeArrowheads="1"/>
          </p:cNvSpPr>
          <p:nvPr/>
        </p:nvSpPr>
        <p:spPr bwMode="auto">
          <a:xfrm>
            <a:off x="3975031" y="2708122"/>
            <a:ext cx="1143992" cy="1066800"/>
          </a:xfrm>
          <a:prstGeom prst="ellipse">
            <a:avLst/>
          </a:prstGeom>
          <a:noFill/>
          <a:ln w="57150">
            <a:solidFill>
              <a:srgbClr val="FFFF00"/>
            </a:solidFill>
            <a:round/>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Rectangular Callout 48">
            <a:extLst>
              <a:ext uri="{FF2B5EF4-FFF2-40B4-BE49-F238E27FC236}">
                <a16:creationId xmlns:a16="http://schemas.microsoft.com/office/drawing/2014/main" id="{18C50691-2238-4BB7-875E-0676166EDC44}"/>
              </a:ext>
            </a:extLst>
          </p:cNvPr>
          <p:cNvSpPr/>
          <p:nvPr/>
        </p:nvSpPr>
        <p:spPr>
          <a:xfrm>
            <a:off x="89747" y="164692"/>
            <a:ext cx="2732932" cy="825907"/>
          </a:xfrm>
          <a:custGeom>
            <a:avLst/>
            <a:gdLst>
              <a:gd name="connsiteX0" fmla="*/ 0 w 2732932"/>
              <a:gd name="connsiteY0" fmla="*/ 0 h 825907"/>
              <a:gd name="connsiteX1" fmla="*/ 1594210 w 2732932"/>
              <a:gd name="connsiteY1" fmla="*/ 0 h 825907"/>
              <a:gd name="connsiteX2" fmla="*/ 1594210 w 2732932"/>
              <a:gd name="connsiteY2" fmla="*/ 0 h 825907"/>
              <a:gd name="connsiteX3" fmla="*/ 2277443 w 2732932"/>
              <a:gd name="connsiteY3" fmla="*/ 0 h 825907"/>
              <a:gd name="connsiteX4" fmla="*/ 2732932 w 2732932"/>
              <a:gd name="connsiteY4" fmla="*/ 0 h 825907"/>
              <a:gd name="connsiteX5" fmla="*/ 2732932 w 2732932"/>
              <a:gd name="connsiteY5" fmla="*/ 481779 h 825907"/>
              <a:gd name="connsiteX6" fmla="*/ 2948916 w 2732932"/>
              <a:gd name="connsiteY6" fmla="*/ 747669 h 825907"/>
              <a:gd name="connsiteX7" fmla="*/ 2732932 w 2732932"/>
              <a:gd name="connsiteY7" fmla="*/ 688256 h 825907"/>
              <a:gd name="connsiteX8" fmla="*/ 2732932 w 2732932"/>
              <a:gd name="connsiteY8" fmla="*/ 825907 h 825907"/>
              <a:gd name="connsiteX9" fmla="*/ 2277443 w 2732932"/>
              <a:gd name="connsiteY9" fmla="*/ 825907 h 825907"/>
              <a:gd name="connsiteX10" fmla="*/ 1594210 w 2732932"/>
              <a:gd name="connsiteY10" fmla="*/ 825907 h 825907"/>
              <a:gd name="connsiteX11" fmla="*/ 1594210 w 2732932"/>
              <a:gd name="connsiteY11" fmla="*/ 825907 h 825907"/>
              <a:gd name="connsiteX12" fmla="*/ 0 w 2732932"/>
              <a:gd name="connsiteY12" fmla="*/ 825907 h 825907"/>
              <a:gd name="connsiteX13" fmla="*/ 0 w 2732932"/>
              <a:gd name="connsiteY13" fmla="*/ 688256 h 825907"/>
              <a:gd name="connsiteX14" fmla="*/ 0 w 2732932"/>
              <a:gd name="connsiteY14" fmla="*/ 481779 h 825907"/>
              <a:gd name="connsiteX15" fmla="*/ 0 w 2732932"/>
              <a:gd name="connsiteY15" fmla="*/ 481779 h 825907"/>
              <a:gd name="connsiteX16" fmla="*/ 0 w 2732932"/>
              <a:gd name="connsiteY16" fmla="*/ 0 h 8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2932" h="825907" fill="none" extrusionOk="0">
                <a:moveTo>
                  <a:pt x="0" y="0"/>
                </a:moveTo>
                <a:cubicBezTo>
                  <a:pt x="203752" y="-108637"/>
                  <a:pt x="1030001" y="-27701"/>
                  <a:pt x="1594210" y="0"/>
                </a:cubicBezTo>
                <a:lnTo>
                  <a:pt x="1594210" y="0"/>
                </a:lnTo>
                <a:cubicBezTo>
                  <a:pt x="1670894" y="-19161"/>
                  <a:pt x="2059692" y="6855"/>
                  <a:pt x="2277443" y="0"/>
                </a:cubicBezTo>
                <a:cubicBezTo>
                  <a:pt x="2488554" y="-8659"/>
                  <a:pt x="2582452" y="36804"/>
                  <a:pt x="2732932" y="0"/>
                </a:cubicBezTo>
                <a:cubicBezTo>
                  <a:pt x="2758202" y="109184"/>
                  <a:pt x="2751084" y="332021"/>
                  <a:pt x="2732932" y="481779"/>
                </a:cubicBezTo>
                <a:cubicBezTo>
                  <a:pt x="2763726" y="509474"/>
                  <a:pt x="2910293" y="673536"/>
                  <a:pt x="2948916" y="747669"/>
                </a:cubicBezTo>
                <a:cubicBezTo>
                  <a:pt x="2896993" y="713551"/>
                  <a:pt x="2749870" y="712228"/>
                  <a:pt x="2732932" y="688256"/>
                </a:cubicBezTo>
                <a:cubicBezTo>
                  <a:pt x="2732668" y="709775"/>
                  <a:pt x="2727796" y="757585"/>
                  <a:pt x="2732932" y="825907"/>
                </a:cubicBezTo>
                <a:cubicBezTo>
                  <a:pt x="2667059" y="836233"/>
                  <a:pt x="2353552" y="853417"/>
                  <a:pt x="2277443" y="825907"/>
                </a:cubicBezTo>
                <a:cubicBezTo>
                  <a:pt x="2023732" y="857365"/>
                  <a:pt x="1904914" y="777068"/>
                  <a:pt x="1594210" y="825907"/>
                </a:cubicBezTo>
                <a:lnTo>
                  <a:pt x="1594210" y="825907"/>
                </a:lnTo>
                <a:cubicBezTo>
                  <a:pt x="827890" y="824591"/>
                  <a:pt x="449893" y="777141"/>
                  <a:pt x="0" y="825907"/>
                </a:cubicBezTo>
                <a:cubicBezTo>
                  <a:pt x="-8464" y="780926"/>
                  <a:pt x="10729" y="739993"/>
                  <a:pt x="0" y="688256"/>
                </a:cubicBezTo>
                <a:cubicBezTo>
                  <a:pt x="7239" y="657017"/>
                  <a:pt x="16203" y="526666"/>
                  <a:pt x="0" y="481779"/>
                </a:cubicBezTo>
                <a:lnTo>
                  <a:pt x="0" y="481779"/>
                </a:lnTo>
                <a:cubicBezTo>
                  <a:pt x="-4852" y="243055"/>
                  <a:pt x="-36927" y="159635"/>
                  <a:pt x="0" y="0"/>
                </a:cubicBezTo>
                <a:close/>
              </a:path>
              <a:path w="2732932" h="825907" stroke="0" extrusionOk="0">
                <a:moveTo>
                  <a:pt x="0" y="0"/>
                </a:moveTo>
                <a:cubicBezTo>
                  <a:pt x="293011" y="-20748"/>
                  <a:pt x="1180488" y="56818"/>
                  <a:pt x="1594210" y="0"/>
                </a:cubicBezTo>
                <a:lnTo>
                  <a:pt x="1594210" y="0"/>
                </a:lnTo>
                <a:cubicBezTo>
                  <a:pt x="1761429" y="61257"/>
                  <a:pt x="2013967" y="-60577"/>
                  <a:pt x="2277443" y="0"/>
                </a:cubicBezTo>
                <a:cubicBezTo>
                  <a:pt x="2438636" y="-1349"/>
                  <a:pt x="2565040" y="28155"/>
                  <a:pt x="2732932" y="0"/>
                </a:cubicBezTo>
                <a:cubicBezTo>
                  <a:pt x="2749896" y="122649"/>
                  <a:pt x="2690226" y="327640"/>
                  <a:pt x="2732932" y="481779"/>
                </a:cubicBezTo>
                <a:cubicBezTo>
                  <a:pt x="2835424" y="570723"/>
                  <a:pt x="2929544" y="680455"/>
                  <a:pt x="2948916" y="747669"/>
                </a:cubicBezTo>
                <a:cubicBezTo>
                  <a:pt x="2884831" y="741983"/>
                  <a:pt x="2828018" y="726492"/>
                  <a:pt x="2732932" y="688256"/>
                </a:cubicBezTo>
                <a:cubicBezTo>
                  <a:pt x="2735965" y="714307"/>
                  <a:pt x="2735310" y="795893"/>
                  <a:pt x="2732932" y="825907"/>
                </a:cubicBezTo>
                <a:cubicBezTo>
                  <a:pt x="2645386" y="817502"/>
                  <a:pt x="2500202" y="863590"/>
                  <a:pt x="2277443" y="825907"/>
                </a:cubicBezTo>
                <a:cubicBezTo>
                  <a:pt x="1966419" y="852107"/>
                  <a:pt x="1813776" y="778844"/>
                  <a:pt x="1594210" y="825907"/>
                </a:cubicBezTo>
                <a:lnTo>
                  <a:pt x="1594210" y="825907"/>
                </a:lnTo>
                <a:cubicBezTo>
                  <a:pt x="1343081" y="830344"/>
                  <a:pt x="242509" y="694703"/>
                  <a:pt x="0" y="825907"/>
                </a:cubicBezTo>
                <a:cubicBezTo>
                  <a:pt x="8833" y="769148"/>
                  <a:pt x="9972" y="726327"/>
                  <a:pt x="0" y="688256"/>
                </a:cubicBezTo>
                <a:cubicBezTo>
                  <a:pt x="-7270" y="646716"/>
                  <a:pt x="6894" y="578054"/>
                  <a:pt x="0" y="481779"/>
                </a:cubicBezTo>
                <a:lnTo>
                  <a:pt x="0" y="481779"/>
                </a:lnTo>
                <a:cubicBezTo>
                  <a:pt x="12542" y="417359"/>
                  <a:pt x="-26709" y="237241"/>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57903"/>
                      <a:gd name="adj2" fmla="val 40527"/>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Pattaya" panose="00000500000000000000" pitchFamily="2" charset="-34"/>
              <a:cs typeface="Pattaya" panose="00000500000000000000" pitchFamily="2" charset="-34"/>
            </a:endParaRPr>
          </a:p>
          <a:p>
            <a:pPr algn="ctr">
              <a:defRPr/>
            </a:pPr>
            <a:r>
              <a:rPr lang="en-US" sz="2400" b="1">
                <a:solidFill>
                  <a:srgbClr val="0070C0"/>
                </a:solidFill>
                <a:latin typeface="Pattaya" panose="00000500000000000000" pitchFamily="2" charset="-34"/>
                <a:cs typeface="Pattaya" panose="00000500000000000000" pitchFamily="2" charset="-34"/>
              </a:rPr>
              <a:t>Hướng Tây Bắc -Quân đoàn 3</a:t>
            </a:r>
            <a:endParaRPr lang="en-US" sz="2400" b="1" dirty="0">
              <a:solidFill>
                <a:srgbClr val="0070C0"/>
              </a:solidFill>
              <a:latin typeface="Pattaya" panose="00000500000000000000" pitchFamily="2" charset="-34"/>
              <a:cs typeface="Pattaya" panose="00000500000000000000" pitchFamily="2" charset="-34"/>
            </a:endParaRPr>
          </a:p>
          <a:p>
            <a:pPr>
              <a:defRPr/>
            </a:pPr>
            <a:endParaRPr lang="en-US" sz="2400" dirty="0">
              <a:solidFill>
                <a:prstClr val="white"/>
              </a:solidFill>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id="{1D7D8542-64CE-4E27-B8E5-76EC118376D3}"/>
              </a:ext>
            </a:extLst>
          </p:cNvPr>
          <p:cNvGrpSpPr/>
          <p:nvPr/>
        </p:nvGrpSpPr>
        <p:grpSpPr>
          <a:xfrm>
            <a:off x="7239000" y="103914"/>
            <a:ext cx="5031658" cy="578756"/>
            <a:chOff x="7086601" y="107044"/>
            <a:chExt cx="5105400" cy="578756"/>
          </a:xfrm>
        </p:grpSpPr>
        <p:pic>
          <p:nvPicPr>
            <p:cNvPr id="10" name="Picture 12">
              <a:extLst>
                <a:ext uri="{FF2B5EF4-FFF2-40B4-BE49-F238E27FC236}">
                  <a16:creationId xmlns:a16="http://schemas.microsoft.com/office/drawing/2014/main" id="{F9A34F02-D115-42E9-823A-254AAB8920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6601" y="107044"/>
              <a:ext cx="5105400" cy="578756"/>
            </a:xfrm>
            <a:prstGeom prst="rect">
              <a:avLst/>
            </a:prstGeom>
          </p:spPr>
        </p:pic>
        <p:sp>
          <p:nvSpPr>
            <p:cNvPr id="12" name="TextBox 11">
              <a:extLst>
                <a:ext uri="{FF2B5EF4-FFF2-40B4-BE49-F238E27FC236}">
                  <a16:creationId xmlns:a16="http://schemas.microsoft.com/office/drawing/2014/main" id="{BD370993-6827-47A8-8E0B-355B621B3DD0}"/>
                </a:ext>
              </a:extLst>
            </p:cNvPr>
            <p:cNvSpPr txBox="1"/>
            <p:nvPr/>
          </p:nvSpPr>
          <p:spPr>
            <a:xfrm>
              <a:off x="7239000" y="167822"/>
              <a:ext cx="4770884" cy="45720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99"/>
                  </a:solidFill>
                  <a:effectLst/>
                  <a:uLnTx/>
                  <a:uFillTx/>
                  <a:latin typeface="Calibri"/>
                  <a:ea typeface="+mn-ea"/>
                  <a:cs typeface="Arial" panose="020B0604020202020204" pitchFamily="34" charset="0"/>
                </a:rPr>
                <a:t>LƯỢC ĐỒ CHIẾN DỊCH HỒ CHÍ MINH</a:t>
              </a:r>
            </a:p>
          </p:txBody>
        </p:sp>
      </p:grpSp>
      <p:pic>
        <p:nvPicPr>
          <p:cNvPr id="14" name="Picture 13">
            <a:extLst>
              <a:ext uri="{FF2B5EF4-FFF2-40B4-BE49-F238E27FC236}">
                <a16:creationId xmlns:a16="http://schemas.microsoft.com/office/drawing/2014/main" id="{5649A029-A779-429E-A20B-A3825BEB631E}"/>
              </a:ext>
            </a:extLst>
          </p:cNvPr>
          <p:cNvPicPr>
            <a:picLocks noChangeAspect="1"/>
          </p:cNvPicPr>
          <p:nvPr/>
        </p:nvPicPr>
        <p:blipFill>
          <a:blip r:embed="rId6"/>
          <a:stretch>
            <a:fillRect/>
          </a:stretch>
        </p:blipFill>
        <p:spPr>
          <a:xfrm rot="8828215">
            <a:off x="4281136" y="762832"/>
            <a:ext cx="2238029" cy="2238029"/>
          </a:xfrm>
          <a:prstGeom prst="rect">
            <a:avLst/>
          </a:prstGeom>
        </p:spPr>
      </p:pic>
      <p:pic>
        <p:nvPicPr>
          <p:cNvPr id="16" name="Picture 15">
            <a:extLst>
              <a:ext uri="{FF2B5EF4-FFF2-40B4-BE49-F238E27FC236}">
                <a16:creationId xmlns:a16="http://schemas.microsoft.com/office/drawing/2014/main" id="{5A19EC2C-2F82-4710-90AC-59D2AD0FF45B}"/>
              </a:ext>
            </a:extLst>
          </p:cNvPr>
          <p:cNvPicPr>
            <a:picLocks noChangeAspect="1"/>
          </p:cNvPicPr>
          <p:nvPr/>
        </p:nvPicPr>
        <p:blipFill>
          <a:blip r:embed="rId6"/>
          <a:stretch>
            <a:fillRect/>
          </a:stretch>
        </p:blipFill>
        <p:spPr>
          <a:xfrm rot="12187305" flipH="1">
            <a:off x="3353728" y="644193"/>
            <a:ext cx="2012750" cy="2133513"/>
          </a:xfrm>
          <a:prstGeom prst="rect">
            <a:avLst/>
          </a:prstGeom>
        </p:spPr>
      </p:pic>
      <p:pic>
        <p:nvPicPr>
          <p:cNvPr id="17" name="Picture 16">
            <a:extLst>
              <a:ext uri="{FF2B5EF4-FFF2-40B4-BE49-F238E27FC236}">
                <a16:creationId xmlns:a16="http://schemas.microsoft.com/office/drawing/2014/main" id="{21B89D7A-D665-4049-840A-4FA60845CAAC}"/>
              </a:ext>
            </a:extLst>
          </p:cNvPr>
          <p:cNvPicPr>
            <a:picLocks noChangeAspect="1"/>
          </p:cNvPicPr>
          <p:nvPr/>
        </p:nvPicPr>
        <p:blipFill>
          <a:blip r:embed="rId6"/>
          <a:stretch>
            <a:fillRect/>
          </a:stretch>
        </p:blipFill>
        <p:spPr>
          <a:xfrm rot="12749134">
            <a:off x="6955980" y="1576781"/>
            <a:ext cx="2734437" cy="2734437"/>
          </a:xfrm>
          <a:prstGeom prst="rect">
            <a:avLst/>
          </a:prstGeom>
        </p:spPr>
      </p:pic>
      <p:sp>
        <p:nvSpPr>
          <p:cNvPr id="18" name="Rectangular Callout 45">
            <a:extLst>
              <a:ext uri="{FF2B5EF4-FFF2-40B4-BE49-F238E27FC236}">
                <a16:creationId xmlns:a16="http://schemas.microsoft.com/office/drawing/2014/main" id="{732751E7-8AF9-4BC4-9A35-AF710C5A7D97}"/>
              </a:ext>
            </a:extLst>
          </p:cNvPr>
          <p:cNvSpPr/>
          <p:nvPr/>
        </p:nvSpPr>
        <p:spPr>
          <a:xfrm>
            <a:off x="9350449" y="3626422"/>
            <a:ext cx="2677504" cy="813617"/>
          </a:xfrm>
          <a:custGeom>
            <a:avLst/>
            <a:gdLst>
              <a:gd name="connsiteX0" fmla="*/ 0 w 2677504"/>
              <a:gd name="connsiteY0" fmla="*/ 0 h 813617"/>
              <a:gd name="connsiteX1" fmla="*/ 446251 w 2677504"/>
              <a:gd name="connsiteY1" fmla="*/ 0 h 813617"/>
              <a:gd name="connsiteX2" fmla="*/ 466368 w 2677504"/>
              <a:gd name="connsiteY2" fmla="*/ -668403 h 813617"/>
              <a:gd name="connsiteX3" fmla="*/ 771520 w 2677504"/>
              <a:gd name="connsiteY3" fmla="*/ -354254 h 813617"/>
              <a:gd name="connsiteX4" fmla="*/ 1115627 w 2677504"/>
              <a:gd name="connsiteY4" fmla="*/ 0 h 813617"/>
              <a:gd name="connsiteX5" fmla="*/ 1620634 w 2677504"/>
              <a:gd name="connsiteY5" fmla="*/ 0 h 813617"/>
              <a:gd name="connsiteX6" fmla="*/ 2094403 w 2677504"/>
              <a:gd name="connsiteY6" fmla="*/ 0 h 813617"/>
              <a:gd name="connsiteX7" fmla="*/ 2677504 w 2677504"/>
              <a:gd name="connsiteY7" fmla="*/ 0 h 813617"/>
              <a:gd name="connsiteX8" fmla="*/ 2677504 w 2677504"/>
              <a:gd name="connsiteY8" fmla="*/ 135603 h 813617"/>
              <a:gd name="connsiteX9" fmla="*/ 2677504 w 2677504"/>
              <a:gd name="connsiteY9" fmla="*/ 135603 h 813617"/>
              <a:gd name="connsiteX10" fmla="*/ 2677504 w 2677504"/>
              <a:gd name="connsiteY10" fmla="*/ 339007 h 813617"/>
              <a:gd name="connsiteX11" fmla="*/ 2677504 w 2677504"/>
              <a:gd name="connsiteY11" fmla="*/ 813617 h 813617"/>
              <a:gd name="connsiteX12" fmla="*/ 2141260 w 2677504"/>
              <a:gd name="connsiteY12" fmla="*/ 813617 h 813617"/>
              <a:gd name="connsiteX13" fmla="*/ 1667490 w 2677504"/>
              <a:gd name="connsiteY13" fmla="*/ 813617 h 813617"/>
              <a:gd name="connsiteX14" fmla="*/ 1115627 w 2677504"/>
              <a:gd name="connsiteY14" fmla="*/ 813617 h 813617"/>
              <a:gd name="connsiteX15" fmla="*/ 446251 w 2677504"/>
              <a:gd name="connsiteY15" fmla="*/ 813617 h 813617"/>
              <a:gd name="connsiteX16" fmla="*/ 446251 w 2677504"/>
              <a:gd name="connsiteY16" fmla="*/ 813617 h 813617"/>
              <a:gd name="connsiteX17" fmla="*/ 0 w 2677504"/>
              <a:gd name="connsiteY17" fmla="*/ 813617 h 813617"/>
              <a:gd name="connsiteX18" fmla="*/ 0 w 2677504"/>
              <a:gd name="connsiteY18" fmla="*/ 339007 h 813617"/>
              <a:gd name="connsiteX19" fmla="*/ 0 w 2677504"/>
              <a:gd name="connsiteY19" fmla="*/ 135603 h 813617"/>
              <a:gd name="connsiteX20" fmla="*/ 0 w 2677504"/>
              <a:gd name="connsiteY20" fmla="*/ 135603 h 813617"/>
              <a:gd name="connsiteX21" fmla="*/ 0 w 2677504"/>
              <a:gd name="connsiteY21"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7504" h="813617" fill="none" extrusionOk="0">
                <a:moveTo>
                  <a:pt x="0" y="0"/>
                </a:moveTo>
                <a:cubicBezTo>
                  <a:pt x="193046" y="-16089"/>
                  <a:pt x="236662" y="15470"/>
                  <a:pt x="446251" y="0"/>
                </a:cubicBezTo>
                <a:cubicBezTo>
                  <a:pt x="434853" y="-286313"/>
                  <a:pt x="472905" y="-472419"/>
                  <a:pt x="466368" y="-668403"/>
                </a:cubicBezTo>
                <a:cubicBezTo>
                  <a:pt x="556632" y="-570141"/>
                  <a:pt x="644427" y="-478130"/>
                  <a:pt x="771520" y="-354254"/>
                </a:cubicBezTo>
                <a:cubicBezTo>
                  <a:pt x="898612" y="-230378"/>
                  <a:pt x="1025937" y="-69671"/>
                  <a:pt x="1115627" y="0"/>
                </a:cubicBezTo>
                <a:cubicBezTo>
                  <a:pt x="1230220" y="-22665"/>
                  <a:pt x="1460331" y="13572"/>
                  <a:pt x="1620634" y="0"/>
                </a:cubicBezTo>
                <a:cubicBezTo>
                  <a:pt x="1780937" y="-13572"/>
                  <a:pt x="1995468" y="-7220"/>
                  <a:pt x="2094403" y="0"/>
                </a:cubicBezTo>
                <a:cubicBezTo>
                  <a:pt x="2193338" y="7220"/>
                  <a:pt x="2399584" y="-20905"/>
                  <a:pt x="2677504" y="0"/>
                </a:cubicBezTo>
                <a:cubicBezTo>
                  <a:pt x="2675802" y="43662"/>
                  <a:pt x="2675955" y="76770"/>
                  <a:pt x="2677504" y="135603"/>
                </a:cubicBezTo>
                <a:lnTo>
                  <a:pt x="2677504" y="135603"/>
                </a:lnTo>
                <a:cubicBezTo>
                  <a:pt x="2681008" y="218698"/>
                  <a:pt x="2669261" y="257615"/>
                  <a:pt x="2677504" y="339007"/>
                </a:cubicBezTo>
                <a:cubicBezTo>
                  <a:pt x="2662160" y="547075"/>
                  <a:pt x="2674470" y="600290"/>
                  <a:pt x="2677504" y="813617"/>
                </a:cubicBezTo>
                <a:cubicBezTo>
                  <a:pt x="2532784" y="826382"/>
                  <a:pt x="2290395" y="812865"/>
                  <a:pt x="2141260" y="813617"/>
                </a:cubicBezTo>
                <a:cubicBezTo>
                  <a:pt x="1992125" y="814369"/>
                  <a:pt x="1789073" y="835573"/>
                  <a:pt x="1667490" y="813617"/>
                </a:cubicBezTo>
                <a:cubicBezTo>
                  <a:pt x="1545907" y="791662"/>
                  <a:pt x="1275567" y="793051"/>
                  <a:pt x="1115627" y="813617"/>
                </a:cubicBezTo>
                <a:cubicBezTo>
                  <a:pt x="827620" y="839032"/>
                  <a:pt x="743458" y="840793"/>
                  <a:pt x="446251" y="813617"/>
                </a:cubicBezTo>
                <a:lnTo>
                  <a:pt x="446251" y="813617"/>
                </a:lnTo>
                <a:cubicBezTo>
                  <a:pt x="352046" y="835575"/>
                  <a:pt x="165523" y="826782"/>
                  <a:pt x="0" y="813617"/>
                </a:cubicBezTo>
                <a:cubicBezTo>
                  <a:pt x="-10996" y="700278"/>
                  <a:pt x="17409" y="514170"/>
                  <a:pt x="0" y="339007"/>
                </a:cubicBezTo>
                <a:cubicBezTo>
                  <a:pt x="6068" y="286770"/>
                  <a:pt x="8399" y="196270"/>
                  <a:pt x="0" y="135603"/>
                </a:cubicBezTo>
                <a:lnTo>
                  <a:pt x="0" y="135603"/>
                </a:lnTo>
                <a:cubicBezTo>
                  <a:pt x="-1146" y="93106"/>
                  <a:pt x="5980" y="50339"/>
                  <a:pt x="0" y="0"/>
                </a:cubicBezTo>
                <a:close/>
              </a:path>
              <a:path w="2677504" h="813617" stroke="0" extrusionOk="0">
                <a:moveTo>
                  <a:pt x="0" y="0"/>
                </a:moveTo>
                <a:cubicBezTo>
                  <a:pt x="206344" y="-16290"/>
                  <a:pt x="223202" y="-8201"/>
                  <a:pt x="446251" y="0"/>
                </a:cubicBezTo>
                <a:cubicBezTo>
                  <a:pt x="445763" y="-206043"/>
                  <a:pt x="435771" y="-457450"/>
                  <a:pt x="466368" y="-668403"/>
                </a:cubicBezTo>
                <a:cubicBezTo>
                  <a:pt x="575347" y="-559143"/>
                  <a:pt x="686579" y="-429848"/>
                  <a:pt x="790998" y="-334202"/>
                </a:cubicBezTo>
                <a:cubicBezTo>
                  <a:pt x="895417" y="-238555"/>
                  <a:pt x="969450" y="-136607"/>
                  <a:pt x="1115627" y="0"/>
                </a:cubicBezTo>
                <a:cubicBezTo>
                  <a:pt x="1370932" y="15335"/>
                  <a:pt x="1505358" y="-25116"/>
                  <a:pt x="1636253" y="0"/>
                </a:cubicBezTo>
                <a:cubicBezTo>
                  <a:pt x="1767148" y="25116"/>
                  <a:pt x="1956464" y="1602"/>
                  <a:pt x="2188116" y="0"/>
                </a:cubicBezTo>
                <a:cubicBezTo>
                  <a:pt x="2419768" y="-1602"/>
                  <a:pt x="2526469" y="-15540"/>
                  <a:pt x="2677504" y="0"/>
                </a:cubicBezTo>
                <a:cubicBezTo>
                  <a:pt x="2675271" y="67670"/>
                  <a:pt x="2679426" y="81705"/>
                  <a:pt x="2677504" y="135603"/>
                </a:cubicBezTo>
                <a:lnTo>
                  <a:pt x="2677504" y="135603"/>
                </a:lnTo>
                <a:cubicBezTo>
                  <a:pt x="2681715" y="234327"/>
                  <a:pt x="2669999" y="252905"/>
                  <a:pt x="2677504" y="339007"/>
                </a:cubicBezTo>
                <a:cubicBezTo>
                  <a:pt x="2696884" y="475959"/>
                  <a:pt x="2671602" y="655173"/>
                  <a:pt x="2677504" y="813617"/>
                </a:cubicBezTo>
                <a:cubicBezTo>
                  <a:pt x="2539212" y="809768"/>
                  <a:pt x="2298921" y="829147"/>
                  <a:pt x="2125641" y="813617"/>
                </a:cubicBezTo>
                <a:cubicBezTo>
                  <a:pt x="1952361" y="798087"/>
                  <a:pt x="1782846" y="796679"/>
                  <a:pt x="1605015" y="813617"/>
                </a:cubicBezTo>
                <a:cubicBezTo>
                  <a:pt x="1427184" y="830555"/>
                  <a:pt x="1354199" y="792092"/>
                  <a:pt x="1115627" y="813617"/>
                </a:cubicBezTo>
                <a:cubicBezTo>
                  <a:pt x="833777" y="803356"/>
                  <a:pt x="734686" y="840315"/>
                  <a:pt x="446251" y="813617"/>
                </a:cubicBezTo>
                <a:lnTo>
                  <a:pt x="446251" y="813617"/>
                </a:lnTo>
                <a:cubicBezTo>
                  <a:pt x="298117" y="795305"/>
                  <a:pt x="110894" y="793688"/>
                  <a:pt x="0" y="813617"/>
                </a:cubicBezTo>
                <a:cubicBezTo>
                  <a:pt x="20668" y="657001"/>
                  <a:pt x="-20576" y="472265"/>
                  <a:pt x="0" y="339007"/>
                </a:cubicBezTo>
                <a:cubicBezTo>
                  <a:pt x="-2654" y="238890"/>
                  <a:pt x="-4622" y="231595"/>
                  <a:pt x="0" y="135603"/>
                </a:cubicBezTo>
                <a:lnTo>
                  <a:pt x="0" y="135603"/>
                </a:lnTo>
                <a:cubicBezTo>
                  <a:pt x="2106" y="77861"/>
                  <a:pt x="-3986" y="3672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32582"/>
                      <a:gd name="adj2" fmla="val -132152"/>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Đông Nam - </a:t>
            </a:r>
            <a:br>
              <a:rPr lang="en-US" sz="2400" b="1">
                <a:solidFill>
                  <a:srgbClr val="0070C0"/>
                </a:solidFill>
                <a:latin typeface="Pattaya" panose="00000500000000000000" pitchFamily="2" charset="-34"/>
                <a:cs typeface="Pattaya" panose="00000500000000000000" pitchFamily="2" charset="-34"/>
              </a:rPr>
            </a:br>
            <a:r>
              <a:rPr lang="en-US" sz="2400" b="1">
                <a:solidFill>
                  <a:srgbClr val="0070C0"/>
                </a:solidFill>
                <a:latin typeface="Pattaya" panose="00000500000000000000" pitchFamily="2" charset="-34"/>
                <a:cs typeface="Pattaya" panose="00000500000000000000" pitchFamily="2" charset="-34"/>
              </a:rPr>
              <a:t>Quân đoàn 2</a:t>
            </a:r>
            <a:endParaRPr lang="en-US" sz="2400" dirty="0">
              <a:solidFill>
                <a:srgbClr val="0070C0"/>
              </a:solidFill>
              <a:latin typeface="Pattaya" panose="00000500000000000000" pitchFamily="2" charset="-34"/>
              <a:cs typeface="Pattaya" panose="00000500000000000000" pitchFamily="2" charset="-34"/>
            </a:endParaRPr>
          </a:p>
        </p:txBody>
      </p:sp>
      <p:pic>
        <p:nvPicPr>
          <p:cNvPr id="19" name="Picture 18">
            <a:extLst>
              <a:ext uri="{FF2B5EF4-FFF2-40B4-BE49-F238E27FC236}">
                <a16:creationId xmlns:a16="http://schemas.microsoft.com/office/drawing/2014/main" id="{DBE4176D-0533-4D0E-A4D4-1EF3787F6D0C}"/>
              </a:ext>
            </a:extLst>
          </p:cNvPr>
          <p:cNvPicPr>
            <a:picLocks noChangeAspect="1"/>
          </p:cNvPicPr>
          <p:nvPr/>
        </p:nvPicPr>
        <p:blipFill>
          <a:blip r:embed="rId6"/>
          <a:stretch>
            <a:fillRect/>
          </a:stretch>
        </p:blipFill>
        <p:spPr>
          <a:xfrm rot="12430540">
            <a:off x="6774366" y="1120192"/>
            <a:ext cx="2483058" cy="2483058"/>
          </a:xfrm>
          <a:prstGeom prst="rect">
            <a:avLst/>
          </a:prstGeom>
        </p:spPr>
      </p:pic>
      <p:sp>
        <p:nvSpPr>
          <p:cNvPr id="20" name="Rectangular Callout 45">
            <a:extLst>
              <a:ext uri="{FF2B5EF4-FFF2-40B4-BE49-F238E27FC236}">
                <a16:creationId xmlns:a16="http://schemas.microsoft.com/office/drawing/2014/main" id="{D83F882E-200A-4D6C-AFC0-9882C325BC2B}"/>
              </a:ext>
            </a:extLst>
          </p:cNvPr>
          <p:cNvSpPr/>
          <p:nvPr/>
        </p:nvSpPr>
        <p:spPr>
          <a:xfrm>
            <a:off x="9926346" y="1391919"/>
            <a:ext cx="2174597" cy="813617"/>
          </a:xfrm>
          <a:custGeom>
            <a:avLst/>
            <a:gdLst>
              <a:gd name="connsiteX0" fmla="*/ 0 w 2174597"/>
              <a:gd name="connsiteY0" fmla="*/ 0 h 813617"/>
              <a:gd name="connsiteX1" fmla="*/ 362433 w 2174597"/>
              <a:gd name="connsiteY1" fmla="*/ 0 h 813617"/>
              <a:gd name="connsiteX2" fmla="*/ 362433 w 2174597"/>
              <a:gd name="connsiteY2" fmla="*/ 0 h 813617"/>
              <a:gd name="connsiteX3" fmla="*/ 906082 w 2174597"/>
              <a:gd name="connsiteY3" fmla="*/ 0 h 813617"/>
              <a:gd name="connsiteX4" fmla="*/ 1540340 w 2174597"/>
              <a:gd name="connsiteY4" fmla="*/ 0 h 813617"/>
              <a:gd name="connsiteX5" fmla="*/ 2174597 w 2174597"/>
              <a:gd name="connsiteY5" fmla="*/ 0 h 813617"/>
              <a:gd name="connsiteX6" fmla="*/ 2174597 w 2174597"/>
              <a:gd name="connsiteY6" fmla="*/ 135603 h 813617"/>
              <a:gd name="connsiteX7" fmla="*/ 2174597 w 2174597"/>
              <a:gd name="connsiteY7" fmla="*/ 135603 h 813617"/>
              <a:gd name="connsiteX8" fmla="*/ 2174597 w 2174597"/>
              <a:gd name="connsiteY8" fmla="*/ 339007 h 813617"/>
              <a:gd name="connsiteX9" fmla="*/ 2174597 w 2174597"/>
              <a:gd name="connsiteY9" fmla="*/ 813617 h 813617"/>
              <a:gd name="connsiteX10" fmla="*/ 1527654 w 2174597"/>
              <a:gd name="connsiteY10" fmla="*/ 813617 h 813617"/>
              <a:gd name="connsiteX11" fmla="*/ 906082 w 2174597"/>
              <a:gd name="connsiteY11" fmla="*/ 813617 h 813617"/>
              <a:gd name="connsiteX12" fmla="*/ 362433 w 2174597"/>
              <a:gd name="connsiteY12" fmla="*/ 813617 h 813617"/>
              <a:gd name="connsiteX13" fmla="*/ 362433 w 2174597"/>
              <a:gd name="connsiteY13" fmla="*/ 813617 h 813617"/>
              <a:gd name="connsiteX14" fmla="*/ 0 w 2174597"/>
              <a:gd name="connsiteY14" fmla="*/ 813617 h 813617"/>
              <a:gd name="connsiteX15" fmla="*/ 0 w 2174597"/>
              <a:gd name="connsiteY15" fmla="*/ 339007 h 813617"/>
              <a:gd name="connsiteX16" fmla="*/ -355025 w 2174597"/>
              <a:gd name="connsiteY16" fmla="*/ 304992 h 813617"/>
              <a:gd name="connsiteX17" fmla="*/ 0 w 2174597"/>
              <a:gd name="connsiteY17" fmla="*/ 135603 h 813617"/>
              <a:gd name="connsiteX18" fmla="*/ 0 w 2174597"/>
              <a:gd name="connsiteY18"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4597" h="813617" fill="none" extrusionOk="0">
                <a:moveTo>
                  <a:pt x="0" y="0"/>
                </a:moveTo>
                <a:cubicBezTo>
                  <a:pt x="154285" y="5218"/>
                  <a:pt x="252737" y="-6409"/>
                  <a:pt x="362433" y="0"/>
                </a:cubicBezTo>
                <a:lnTo>
                  <a:pt x="362433" y="0"/>
                </a:lnTo>
                <a:cubicBezTo>
                  <a:pt x="552926" y="-21049"/>
                  <a:pt x="706878" y="9168"/>
                  <a:pt x="906082" y="0"/>
                </a:cubicBezTo>
                <a:cubicBezTo>
                  <a:pt x="1173688" y="28136"/>
                  <a:pt x="1308965" y="-10752"/>
                  <a:pt x="1540340" y="0"/>
                </a:cubicBezTo>
                <a:cubicBezTo>
                  <a:pt x="1771715" y="10752"/>
                  <a:pt x="1902899" y="27949"/>
                  <a:pt x="2174597" y="0"/>
                </a:cubicBezTo>
                <a:cubicBezTo>
                  <a:pt x="2172643" y="38302"/>
                  <a:pt x="2168132" y="73578"/>
                  <a:pt x="2174597" y="135603"/>
                </a:cubicBezTo>
                <a:lnTo>
                  <a:pt x="2174597" y="135603"/>
                </a:lnTo>
                <a:cubicBezTo>
                  <a:pt x="2167754" y="196783"/>
                  <a:pt x="2169975" y="285953"/>
                  <a:pt x="2174597" y="339007"/>
                </a:cubicBezTo>
                <a:cubicBezTo>
                  <a:pt x="2193424" y="493077"/>
                  <a:pt x="2190480" y="613594"/>
                  <a:pt x="2174597" y="813617"/>
                </a:cubicBezTo>
                <a:cubicBezTo>
                  <a:pt x="1947291" y="804888"/>
                  <a:pt x="1823149" y="813897"/>
                  <a:pt x="1527654" y="813617"/>
                </a:cubicBezTo>
                <a:cubicBezTo>
                  <a:pt x="1232159" y="813337"/>
                  <a:pt x="1190228" y="806232"/>
                  <a:pt x="906082" y="813617"/>
                </a:cubicBezTo>
                <a:cubicBezTo>
                  <a:pt x="792366" y="806587"/>
                  <a:pt x="488685" y="787944"/>
                  <a:pt x="362433" y="813617"/>
                </a:cubicBezTo>
                <a:lnTo>
                  <a:pt x="362433" y="813617"/>
                </a:lnTo>
                <a:cubicBezTo>
                  <a:pt x="229347" y="813820"/>
                  <a:pt x="164514" y="795612"/>
                  <a:pt x="0" y="813617"/>
                </a:cubicBezTo>
                <a:cubicBezTo>
                  <a:pt x="-3632" y="693542"/>
                  <a:pt x="7581" y="450938"/>
                  <a:pt x="0" y="339007"/>
                </a:cubicBezTo>
                <a:cubicBezTo>
                  <a:pt x="-127864" y="343753"/>
                  <a:pt x="-273025" y="298790"/>
                  <a:pt x="-355025" y="304992"/>
                </a:cubicBezTo>
                <a:cubicBezTo>
                  <a:pt x="-186722" y="239018"/>
                  <a:pt x="-152864" y="207803"/>
                  <a:pt x="0" y="135603"/>
                </a:cubicBezTo>
                <a:cubicBezTo>
                  <a:pt x="2894" y="87167"/>
                  <a:pt x="-5307" y="65405"/>
                  <a:pt x="0" y="0"/>
                </a:cubicBezTo>
                <a:close/>
              </a:path>
              <a:path w="2174597" h="813617" stroke="0" extrusionOk="0">
                <a:moveTo>
                  <a:pt x="0" y="0"/>
                </a:moveTo>
                <a:cubicBezTo>
                  <a:pt x="77545" y="-5567"/>
                  <a:pt x="235589" y="17313"/>
                  <a:pt x="362433" y="0"/>
                </a:cubicBezTo>
                <a:lnTo>
                  <a:pt x="362433" y="0"/>
                </a:lnTo>
                <a:cubicBezTo>
                  <a:pt x="604708" y="-13061"/>
                  <a:pt x="664383" y="18930"/>
                  <a:pt x="906082" y="0"/>
                </a:cubicBezTo>
                <a:cubicBezTo>
                  <a:pt x="1041062" y="24009"/>
                  <a:pt x="1384292" y="22614"/>
                  <a:pt x="1540340" y="0"/>
                </a:cubicBezTo>
                <a:cubicBezTo>
                  <a:pt x="1696388" y="-22614"/>
                  <a:pt x="2021595" y="24125"/>
                  <a:pt x="2174597" y="0"/>
                </a:cubicBezTo>
                <a:cubicBezTo>
                  <a:pt x="2180296" y="45487"/>
                  <a:pt x="2177573" y="69338"/>
                  <a:pt x="2174597" y="135603"/>
                </a:cubicBezTo>
                <a:lnTo>
                  <a:pt x="2174597" y="135603"/>
                </a:lnTo>
                <a:cubicBezTo>
                  <a:pt x="2166185" y="207522"/>
                  <a:pt x="2164638" y="273666"/>
                  <a:pt x="2174597" y="339007"/>
                </a:cubicBezTo>
                <a:cubicBezTo>
                  <a:pt x="2150959" y="557042"/>
                  <a:pt x="2190199" y="659004"/>
                  <a:pt x="2174597" y="813617"/>
                </a:cubicBezTo>
                <a:cubicBezTo>
                  <a:pt x="1900938" y="835098"/>
                  <a:pt x="1716026" y="825406"/>
                  <a:pt x="1578395" y="813617"/>
                </a:cubicBezTo>
                <a:cubicBezTo>
                  <a:pt x="1440764" y="801828"/>
                  <a:pt x="1156643" y="793550"/>
                  <a:pt x="906082" y="813617"/>
                </a:cubicBezTo>
                <a:cubicBezTo>
                  <a:pt x="730670" y="830664"/>
                  <a:pt x="495093" y="798895"/>
                  <a:pt x="362433" y="813617"/>
                </a:cubicBezTo>
                <a:lnTo>
                  <a:pt x="362433" y="813617"/>
                </a:lnTo>
                <a:cubicBezTo>
                  <a:pt x="259045" y="814184"/>
                  <a:pt x="82093" y="812412"/>
                  <a:pt x="0" y="813617"/>
                </a:cubicBezTo>
                <a:cubicBezTo>
                  <a:pt x="-16637" y="685408"/>
                  <a:pt x="12704" y="493160"/>
                  <a:pt x="0" y="339007"/>
                </a:cubicBezTo>
                <a:cubicBezTo>
                  <a:pt x="-77280" y="319013"/>
                  <a:pt x="-280230" y="325150"/>
                  <a:pt x="-355025" y="304992"/>
                </a:cubicBezTo>
                <a:cubicBezTo>
                  <a:pt x="-201357" y="232054"/>
                  <a:pt x="-155635" y="227226"/>
                  <a:pt x="0" y="135603"/>
                </a:cubicBezTo>
                <a:cubicBezTo>
                  <a:pt x="251" y="98609"/>
                  <a:pt x="-3777" y="46589"/>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6326"/>
                      <a:gd name="adj2" fmla="val -12514"/>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Đông - </a:t>
            </a:r>
            <a:br>
              <a:rPr lang="en-US" sz="2400" b="1">
                <a:solidFill>
                  <a:srgbClr val="0070C0"/>
                </a:solidFill>
                <a:latin typeface="Pattaya" panose="00000500000000000000" pitchFamily="2" charset="-34"/>
                <a:cs typeface="Pattaya" panose="00000500000000000000" pitchFamily="2" charset="-34"/>
              </a:rPr>
            </a:br>
            <a:r>
              <a:rPr lang="en-US" sz="2400" b="1">
                <a:solidFill>
                  <a:srgbClr val="0070C0"/>
                </a:solidFill>
                <a:latin typeface="Pattaya" panose="00000500000000000000" pitchFamily="2" charset="-34"/>
                <a:cs typeface="Pattaya" panose="00000500000000000000" pitchFamily="2" charset="-34"/>
              </a:rPr>
              <a:t>Quân đoàn 4</a:t>
            </a:r>
            <a:endParaRPr lang="en-US" sz="2400" dirty="0">
              <a:solidFill>
                <a:srgbClr val="0070C0"/>
              </a:solidFill>
              <a:latin typeface="Pattaya" panose="00000500000000000000" pitchFamily="2" charset="-34"/>
              <a:cs typeface="Pattaya" panose="00000500000000000000" pitchFamily="2" charset="-34"/>
            </a:endParaRPr>
          </a:p>
        </p:txBody>
      </p:sp>
      <p:pic>
        <p:nvPicPr>
          <p:cNvPr id="21" name="Picture 20">
            <a:extLst>
              <a:ext uri="{FF2B5EF4-FFF2-40B4-BE49-F238E27FC236}">
                <a16:creationId xmlns:a16="http://schemas.microsoft.com/office/drawing/2014/main" id="{3DD30367-04E1-4465-98B7-654777DB4E2C}"/>
              </a:ext>
            </a:extLst>
          </p:cNvPr>
          <p:cNvPicPr>
            <a:picLocks noChangeAspect="1"/>
          </p:cNvPicPr>
          <p:nvPr/>
        </p:nvPicPr>
        <p:blipFill>
          <a:blip r:embed="rId6"/>
          <a:stretch>
            <a:fillRect/>
          </a:stretch>
        </p:blipFill>
        <p:spPr>
          <a:xfrm rot="8485425" flipH="1">
            <a:off x="1812479" y="2217445"/>
            <a:ext cx="2118310" cy="2118310"/>
          </a:xfrm>
          <a:prstGeom prst="rect">
            <a:avLst/>
          </a:prstGeom>
        </p:spPr>
      </p:pic>
      <p:sp>
        <p:nvSpPr>
          <p:cNvPr id="23" name="Rectangular Callout 48">
            <a:extLst>
              <a:ext uri="{FF2B5EF4-FFF2-40B4-BE49-F238E27FC236}">
                <a16:creationId xmlns:a16="http://schemas.microsoft.com/office/drawing/2014/main" id="{17BC65B4-B933-4BFC-8CEC-D071EB0294FA}"/>
              </a:ext>
            </a:extLst>
          </p:cNvPr>
          <p:cNvSpPr/>
          <p:nvPr/>
        </p:nvSpPr>
        <p:spPr>
          <a:xfrm>
            <a:off x="94663" y="2057399"/>
            <a:ext cx="3418661" cy="984717"/>
          </a:xfrm>
          <a:custGeom>
            <a:avLst/>
            <a:gdLst>
              <a:gd name="connsiteX0" fmla="*/ 0 w 3418661"/>
              <a:gd name="connsiteY0" fmla="*/ 0 h 984717"/>
              <a:gd name="connsiteX1" fmla="*/ 569777 w 3418661"/>
              <a:gd name="connsiteY1" fmla="*/ 0 h 984717"/>
              <a:gd name="connsiteX2" fmla="*/ 569777 w 3418661"/>
              <a:gd name="connsiteY2" fmla="*/ 0 h 984717"/>
              <a:gd name="connsiteX3" fmla="*/ 1424442 w 3418661"/>
              <a:gd name="connsiteY3" fmla="*/ 0 h 984717"/>
              <a:gd name="connsiteX4" fmla="*/ 3418661 w 3418661"/>
              <a:gd name="connsiteY4" fmla="*/ 0 h 984717"/>
              <a:gd name="connsiteX5" fmla="*/ 3418661 w 3418661"/>
              <a:gd name="connsiteY5" fmla="*/ 574418 h 984717"/>
              <a:gd name="connsiteX6" fmla="*/ 3418661 w 3418661"/>
              <a:gd name="connsiteY6" fmla="*/ 574418 h 984717"/>
              <a:gd name="connsiteX7" fmla="*/ 3418661 w 3418661"/>
              <a:gd name="connsiteY7" fmla="*/ 820598 h 984717"/>
              <a:gd name="connsiteX8" fmla="*/ 3418661 w 3418661"/>
              <a:gd name="connsiteY8" fmla="*/ 984717 h 984717"/>
              <a:gd name="connsiteX9" fmla="*/ 1424442 w 3418661"/>
              <a:gd name="connsiteY9" fmla="*/ 984717 h 984717"/>
              <a:gd name="connsiteX10" fmla="*/ 1240632 w 3418661"/>
              <a:gd name="connsiteY10" fmla="*/ 1152562 h 984717"/>
              <a:gd name="connsiteX11" fmla="*/ 569777 w 3418661"/>
              <a:gd name="connsiteY11" fmla="*/ 984717 h 984717"/>
              <a:gd name="connsiteX12" fmla="*/ 0 w 3418661"/>
              <a:gd name="connsiteY12" fmla="*/ 984717 h 984717"/>
              <a:gd name="connsiteX13" fmla="*/ 0 w 3418661"/>
              <a:gd name="connsiteY13" fmla="*/ 820598 h 984717"/>
              <a:gd name="connsiteX14" fmla="*/ 0 w 3418661"/>
              <a:gd name="connsiteY14" fmla="*/ 574418 h 984717"/>
              <a:gd name="connsiteX15" fmla="*/ 0 w 3418661"/>
              <a:gd name="connsiteY15" fmla="*/ 574418 h 984717"/>
              <a:gd name="connsiteX16" fmla="*/ 0 w 3418661"/>
              <a:gd name="connsiteY16" fmla="*/ 0 h 9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661" h="984717" fill="none" extrusionOk="0">
                <a:moveTo>
                  <a:pt x="0" y="0"/>
                </a:moveTo>
                <a:cubicBezTo>
                  <a:pt x="186865" y="20227"/>
                  <a:pt x="460866" y="-13209"/>
                  <a:pt x="569777" y="0"/>
                </a:cubicBezTo>
                <a:lnTo>
                  <a:pt x="569777" y="0"/>
                </a:lnTo>
                <a:cubicBezTo>
                  <a:pt x="721003" y="-67581"/>
                  <a:pt x="1161125" y="-46954"/>
                  <a:pt x="1424442" y="0"/>
                </a:cubicBezTo>
                <a:cubicBezTo>
                  <a:pt x="2088841" y="116724"/>
                  <a:pt x="2894206" y="73680"/>
                  <a:pt x="3418661" y="0"/>
                </a:cubicBezTo>
                <a:cubicBezTo>
                  <a:pt x="3424486" y="212477"/>
                  <a:pt x="3430809" y="367074"/>
                  <a:pt x="3418661" y="574418"/>
                </a:cubicBezTo>
                <a:lnTo>
                  <a:pt x="3418661" y="574418"/>
                </a:lnTo>
                <a:cubicBezTo>
                  <a:pt x="3404552" y="682743"/>
                  <a:pt x="3405121" y="736464"/>
                  <a:pt x="3418661" y="820598"/>
                </a:cubicBezTo>
                <a:cubicBezTo>
                  <a:pt x="3431848" y="892252"/>
                  <a:pt x="3416620" y="932941"/>
                  <a:pt x="3418661" y="984717"/>
                </a:cubicBezTo>
                <a:cubicBezTo>
                  <a:pt x="2971491" y="1095327"/>
                  <a:pt x="1863586" y="847585"/>
                  <a:pt x="1424442" y="984717"/>
                </a:cubicBezTo>
                <a:cubicBezTo>
                  <a:pt x="1329415" y="1042518"/>
                  <a:pt x="1292387" y="1115386"/>
                  <a:pt x="1240632" y="1152562"/>
                </a:cubicBezTo>
                <a:cubicBezTo>
                  <a:pt x="1047908" y="1047093"/>
                  <a:pt x="791979" y="1091295"/>
                  <a:pt x="569777" y="984717"/>
                </a:cubicBezTo>
                <a:cubicBezTo>
                  <a:pt x="365610" y="1029118"/>
                  <a:pt x="96452" y="972317"/>
                  <a:pt x="0" y="984717"/>
                </a:cubicBezTo>
                <a:cubicBezTo>
                  <a:pt x="9675" y="918759"/>
                  <a:pt x="-7271" y="852909"/>
                  <a:pt x="0" y="820598"/>
                </a:cubicBezTo>
                <a:cubicBezTo>
                  <a:pt x="10551" y="788086"/>
                  <a:pt x="13488" y="616193"/>
                  <a:pt x="0" y="574418"/>
                </a:cubicBezTo>
                <a:lnTo>
                  <a:pt x="0" y="574418"/>
                </a:lnTo>
                <a:cubicBezTo>
                  <a:pt x="8346" y="426365"/>
                  <a:pt x="26546" y="265700"/>
                  <a:pt x="0" y="0"/>
                </a:cubicBezTo>
                <a:close/>
              </a:path>
              <a:path w="3418661" h="984717" stroke="0" extrusionOk="0">
                <a:moveTo>
                  <a:pt x="0" y="0"/>
                </a:moveTo>
                <a:cubicBezTo>
                  <a:pt x="270452" y="11837"/>
                  <a:pt x="364601" y="-45845"/>
                  <a:pt x="569777" y="0"/>
                </a:cubicBezTo>
                <a:lnTo>
                  <a:pt x="569777" y="0"/>
                </a:lnTo>
                <a:cubicBezTo>
                  <a:pt x="728927" y="32115"/>
                  <a:pt x="1295728" y="56279"/>
                  <a:pt x="1424442" y="0"/>
                </a:cubicBezTo>
                <a:cubicBezTo>
                  <a:pt x="1639236" y="-41395"/>
                  <a:pt x="2449844" y="-12679"/>
                  <a:pt x="3418661" y="0"/>
                </a:cubicBezTo>
                <a:cubicBezTo>
                  <a:pt x="3384055" y="252474"/>
                  <a:pt x="3435061" y="401664"/>
                  <a:pt x="3418661" y="574418"/>
                </a:cubicBezTo>
                <a:lnTo>
                  <a:pt x="3418661" y="574418"/>
                </a:lnTo>
                <a:cubicBezTo>
                  <a:pt x="3411859" y="631664"/>
                  <a:pt x="3417670" y="748937"/>
                  <a:pt x="3418661" y="820598"/>
                </a:cubicBezTo>
                <a:cubicBezTo>
                  <a:pt x="3417236" y="879358"/>
                  <a:pt x="3419947" y="910385"/>
                  <a:pt x="3418661" y="984717"/>
                </a:cubicBezTo>
                <a:cubicBezTo>
                  <a:pt x="2641323" y="1149525"/>
                  <a:pt x="1902765" y="1052695"/>
                  <a:pt x="1424442" y="984717"/>
                </a:cubicBezTo>
                <a:cubicBezTo>
                  <a:pt x="1351059" y="1040971"/>
                  <a:pt x="1305148" y="1079323"/>
                  <a:pt x="1240632" y="1152562"/>
                </a:cubicBezTo>
                <a:cubicBezTo>
                  <a:pt x="1180860" y="1082116"/>
                  <a:pt x="796806" y="1045611"/>
                  <a:pt x="569777" y="984717"/>
                </a:cubicBezTo>
                <a:cubicBezTo>
                  <a:pt x="492328" y="1000655"/>
                  <a:pt x="122772" y="985692"/>
                  <a:pt x="0" y="984717"/>
                </a:cubicBezTo>
                <a:cubicBezTo>
                  <a:pt x="-9203" y="942228"/>
                  <a:pt x="5883" y="840017"/>
                  <a:pt x="0" y="820598"/>
                </a:cubicBezTo>
                <a:cubicBezTo>
                  <a:pt x="-962" y="753628"/>
                  <a:pt x="-19217" y="608980"/>
                  <a:pt x="0" y="574418"/>
                </a:cubicBezTo>
                <a:lnTo>
                  <a:pt x="0" y="574418"/>
                </a:lnTo>
                <a:cubicBezTo>
                  <a:pt x="-6759" y="399185"/>
                  <a:pt x="51677" y="152356"/>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13710"/>
                      <a:gd name="adj2" fmla="val 67045"/>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Pattaya" panose="00000500000000000000" pitchFamily="2" charset="-34"/>
              <a:cs typeface="Pattaya" panose="00000500000000000000" pitchFamily="2" charset="-34"/>
            </a:endParaRPr>
          </a:p>
          <a:p>
            <a:pPr algn="ctr">
              <a:defRPr/>
            </a:pPr>
            <a:r>
              <a:rPr lang="en-US" sz="2400" b="1">
                <a:solidFill>
                  <a:srgbClr val="0070C0"/>
                </a:solidFill>
                <a:latin typeface="Pattaya" panose="00000500000000000000" pitchFamily="2" charset="-34"/>
                <a:cs typeface="Pattaya" panose="00000500000000000000" pitchFamily="2" charset="-34"/>
              </a:rPr>
              <a:t>Hướng Tây - Tây Nam</a:t>
            </a:r>
          </a:p>
          <a:p>
            <a:pPr algn="ctr">
              <a:defRPr/>
            </a:pPr>
            <a:r>
              <a:rPr lang="en-US" sz="2400" b="1">
                <a:solidFill>
                  <a:srgbClr val="0070C0"/>
                </a:solidFill>
                <a:latin typeface="Pattaya" panose="00000500000000000000" pitchFamily="2" charset="-34"/>
                <a:cs typeface="Pattaya" panose="00000500000000000000" pitchFamily="2" charset="-34"/>
              </a:rPr>
              <a:t>Đoàn 232 và Sư đoàn 8 </a:t>
            </a:r>
            <a:endParaRPr lang="en-US" sz="2400" b="1" dirty="0">
              <a:solidFill>
                <a:srgbClr val="0070C0"/>
              </a:solidFill>
              <a:latin typeface="Pattaya" panose="00000500000000000000" pitchFamily="2" charset="-34"/>
              <a:cs typeface="Pattaya" panose="00000500000000000000" pitchFamily="2" charset="-34"/>
            </a:endParaRPr>
          </a:p>
          <a:p>
            <a:pPr>
              <a:defRPr/>
            </a:pPr>
            <a:endParaRPr lang="en-US" sz="2400" dirty="0">
              <a:solidFill>
                <a:prstClr val="white"/>
              </a:solidFill>
              <a:latin typeface="Pattaya" panose="00000500000000000000" pitchFamily="2" charset="-34"/>
              <a:cs typeface="Pattaya" panose="00000500000000000000" pitchFamily="2" charset="-34"/>
            </a:endParaRPr>
          </a:p>
        </p:txBody>
      </p:sp>
      <p:pic>
        <p:nvPicPr>
          <p:cNvPr id="25" name="Picture 24">
            <a:extLst>
              <a:ext uri="{FF2B5EF4-FFF2-40B4-BE49-F238E27FC236}">
                <a16:creationId xmlns:a16="http://schemas.microsoft.com/office/drawing/2014/main" id="{63671D27-217B-4C17-B8EA-FC597D38E7E2}"/>
              </a:ext>
            </a:extLst>
          </p:cNvPr>
          <p:cNvPicPr>
            <a:picLocks noChangeAspect="1"/>
          </p:cNvPicPr>
          <p:nvPr/>
        </p:nvPicPr>
        <p:blipFill>
          <a:blip r:embed="rId6"/>
          <a:stretch>
            <a:fillRect/>
          </a:stretch>
        </p:blipFill>
        <p:spPr>
          <a:xfrm rot="13481333" flipH="1" flipV="1">
            <a:off x="1726676" y="4213424"/>
            <a:ext cx="1305974" cy="1305974"/>
          </a:xfrm>
          <a:prstGeom prst="rect">
            <a:avLst/>
          </a:prstGeom>
        </p:spPr>
      </p:pic>
      <p:sp>
        <p:nvSpPr>
          <p:cNvPr id="6" name="Rectangular Callout 45">
            <a:extLst>
              <a:ext uri="{FF2B5EF4-FFF2-40B4-BE49-F238E27FC236}">
                <a16:creationId xmlns:a16="http://schemas.microsoft.com/office/drawing/2014/main" id="{380BD509-FAAE-4A55-8C7B-37B4D17D9609}"/>
              </a:ext>
            </a:extLst>
          </p:cNvPr>
          <p:cNvSpPr/>
          <p:nvPr/>
        </p:nvSpPr>
        <p:spPr>
          <a:xfrm>
            <a:off x="7102095" y="130476"/>
            <a:ext cx="4925858" cy="813617"/>
          </a:xfrm>
          <a:custGeom>
            <a:avLst/>
            <a:gdLst>
              <a:gd name="connsiteX0" fmla="*/ 0 w 4925858"/>
              <a:gd name="connsiteY0" fmla="*/ 0 h 813617"/>
              <a:gd name="connsiteX1" fmla="*/ 385859 w 4925858"/>
              <a:gd name="connsiteY1" fmla="*/ 0 h 813617"/>
              <a:gd name="connsiteX2" fmla="*/ 820976 w 4925858"/>
              <a:gd name="connsiteY2" fmla="*/ 0 h 813617"/>
              <a:gd name="connsiteX3" fmla="*/ 820976 w 4925858"/>
              <a:gd name="connsiteY3" fmla="*/ 0 h 813617"/>
              <a:gd name="connsiteX4" fmla="*/ 1412079 w 4925858"/>
              <a:gd name="connsiteY4" fmla="*/ 0 h 813617"/>
              <a:gd name="connsiteX5" fmla="*/ 2052441 w 4925858"/>
              <a:gd name="connsiteY5" fmla="*/ 0 h 813617"/>
              <a:gd name="connsiteX6" fmla="*/ 2684593 w 4925858"/>
              <a:gd name="connsiteY6" fmla="*/ 0 h 813617"/>
              <a:gd name="connsiteX7" fmla="*/ 3201808 w 4925858"/>
              <a:gd name="connsiteY7" fmla="*/ 0 h 813617"/>
              <a:gd name="connsiteX8" fmla="*/ 3747757 w 4925858"/>
              <a:gd name="connsiteY8" fmla="*/ 0 h 813617"/>
              <a:gd name="connsiteX9" fmla="*/ 4379909 w 4925858"/>
              <a:gd name="connsiteY9" fmla="*/ 0 h 813617"/>
              <a:gd name="connsiteX10" fmla="*/ 4925858 w 4925858"/>
              <a:gd name="connsiteY10" fmla="*/ 0 h 813617"/>
              <a:gd name="connsiteX11" fmla="*/ 4925858 w 4925858"/>
              <a:gd name="connsiteY11" fmla="*/ 474610 h 813617"/>
              <a:gd name="connsiteX12" fmla="*/ 4925858 w 4925858"/>
              <a:gd name="connsiteY12" fmla="*/ 474610 h 813617"/>
              <a:gd name="connsiteX13" fmla="*/ 4925858 w 4925858"/>
              <a:gd name="connsiteY13" fmla="*/ 678014 h 813617"/>
              <a:gd name="connsiteX14" fmla="*/ 4925858 w 4925858"/>
              <a:gd name="connsiteY14" fmla="*/ 813617 h 813617"/>
              <a:gd name="connsiteX15" fmla="*/ 4293706 w 4925858"/>
              <a:gd name="connsiteY15" fmla="*/ 813617 h 813617"/>
              <a:gd name="connsiteX16" fmla="*/ 3690289 w 4925858"/>
              <a:gd name="connsiteY16" fmla="*/ 813617 h 813617"/>
              <a:gd name="connsiteX17" fmla="*/ 3173074 w 4925858"/>
              <a:gd name="connsiteY17" fmla="*/ 813617 h 813617"/>
              <a:gd name="connsiteX18" fmla="*/ 2684593 w 4925858"/>
              <a:gd name="connsiteY18" fmla="*/ 813617 h 813617"/>
              <a:gd name="connsiteX19" fmla="*/ 2052441 w 4925858"/>
              <a:gd name="connsiteY19" fmla="*/ 813617 h 813617"/>
              <a:gd name="connsiteX20" fmla="*/ 1473652 w 4925858"/>
              <a:gd name="connsiteY20" fmla="*/ 813617 h 813617"/>
              <a:gd name="connsiteX21" fmla="*/ 820976 w 4925858"/>
              <a:gd name="connsiteY21" fmla="*/ 813617 h 813617"/>
              <a:gd name="connsiteX22" fmla="*/ 820976 w 4925858"/>
              <a:gd name="connsiteY22" fmla="*/ 813617 h 813617"/>
              <a:gd name="connsiteX23" fmla="*/ 394068 w 4925858"/>
              <a:gd name="connsiteY23" fmla="*/ 813617 h 813617"/>
              <a:gd name="connsiteX24" fmla="*/ 0 w 4925858"/>
              <a:gd name="connsiteY24" fmla="*/ 813617 h 813617"/>
              <a:gd name="connsiteX25" fmla="*/ 0 w 4925858"/>
              <a:gd name="connsiteY25" fmla="*/ 678014 h 813617"/>
              <a:gd name="connsiteX26" fmla="*/ -362961 w 4925858"/>
              <a:gd name="connsiteY26" fmla="*/ 653249 h 813617"/>
              <a:gd name="connsiteX27" fmla="*/ -711688 w 4925858"/>
              <a:gd name="connsiteY27" fmla="*/ 629455 h 813617"/>
              <a:gd name="connsiteX28" fmla="*/ -348727 w 4925858"/>
              <a:gd name="connsiteY28" fmla="*/ 550484 h 813617"/>
              <a:gd name="connsiteX29" fmla="*/ 0 w 4925858"/>
              <a:gd name="connsiteY29" fmla="*/ 474610 h 813617"/>
              <a:gd name="connsiteX30" fmla="*/ 0 w 4925858"/>
              <a:gd name="connsiteY30"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5858" h="813617" fill="none" extrusionOk="0">
                <a:moveTo>
                  <a:pt x="0" y="0"/>
                </a:moveTo>
                <a:cubicBezTo>
                  <a:pt x="118422" y="2289"/>
                  <a:pt x="251484" y="-1925"/>
                  <a:pt x="385859" y="0"/>
                </a:cubicBezTo>
                <a:cubicBezTo>
                  <a:pt x="520234" y="1925"/>
                  <a:pt x="646566" y="3797"/>
                  <a:pt x="820976" y="0"/>
                </a:cubicBezTo>
                <a:lnTo>
                  <a:pt x="820976" y="0"/>
                </a:lnTo>
                <a:cubicBezTo>
                  <a:pt x="1088811" y="-17533"/>
                  <a:pt x="1194041" y="-11732"/>
                  <a:pt x="1412079" y="0"/>
                </a:cubicBezTo>
                <a:cubicBezTo>
                  <a:pt x="1630117" y="11732"/>
                  <a:pt x="1858250" y="-7322"/>
                  <a:pt x="2052441" y="0"/>
                </a:cubicBezTo>
                <a:cubicBezTo>
                  <a:pt x="2227497" y="-24260"/>
                  <a:pt x="2415962" y="10708"/>
                  <a:pt x="2684593" y="0"/>
                </a:cubicBezTo>
                <a:cubicBezTo>
                  <a:pt x="2953224" y="-10708"/>
                  <a:pt x="3070713" y="3486"/>
                  <a:pt x="3201808" y="0"/>
                </a:cubicBezTo>
                <a:cubicBezTo>
                  <a:pt x="3332904" y="-3486"/>
                  <a:pt x="3608996" y="-15888"/>
                  <a:pt x="3747757" y="0"/>
                </a:cubicBezTo>
                <a:cubicBezTo>
                  <a:pt x="3886518" y="15888"/>
                  <a:pt x="4099735" y="-26325"/>
                  <a:pt x="4379909" y="0"/>
                </a:cubicBezTo>
                <a:cubicBezTo>
                  <a:pt x="4660083" y="26325"/>
                  <a:pt x="4812188" y="414"/>
                  <a:pt x="4925858" y="0"/>
                </a:cubicBezTo>
                <a:cubicBezTo>
                  <a:pt x="4922465" y="163467"/>
                  <a:pt x="4922952" y="293841"/>
                  <a:pt x="4925858" y="474610"/>
                </a:cubicBezTo>
                <a:lnTo>
                  <a:pt x="4925858" y="474610"/>
                </a:lnTo>
                <a:cubicBezTo>
                  <a:pt x="4918518" y="569634"/>
                  <a:pt x="4930206" y="581601"/>
                  <a:pt x="4925858" y="678014"/>
                </a:cubicBezTo>
                <a:cubicBezTo>
                  <a:pt x="4930474" y="714391"/>
                  <a:pt x="4926200" y="757769"/>
                  <a:pt x="4925858" y="813617"/>
                </a:cubicBezTo>
                <a:cubicBezTo>
                  <a:pt x="4623886" y="838906"/>
                  <a:pt x="4572045" y="825274"/>
                  <a:pt x="4293706" y="813617"/>
                </a:cubicBezTo>
                <a:cubicBezTo>
                  <a:pt x="4015367" y="801960"/>
                  <a:pt x="3971511" y="841943"/>
                  <a:pt x="3690289" y="813617"/>
                </a:cubicBezTo>
                <a:cubicBezTo>
                  <a:pt x="3409067" y="785291"/>
                  <a:pt x="3294257" y="838546"/>
                  <a:pt x="3173074" y="813617"/>
                </a:cubicBezTo>
                <a:cubicBezTo>
                  <a:pt x="3051892" y="788688"/>
                  <a:pt x="2831362" y="817134"/>
                  <a:pt x="2684593" y="813617"/>
                </a:cubicBezTo>
                <a:cubicBezTo>
                  <a:pt x="2537824" y="810100"/>
                  <a:pt x="2237906" y="787952"/>
                  <a:pt x="2052441" y="813617"/>
                </a:cubicBezTo>
                <a:cubicBezTo>
                  <a:pt x="1848373" y="818362"/>
                  <a:pt x="1592951" y="830282"/>
                  <a:pt x="1473652" y="813617"/>
                </a:cubicBezTo>
                <a:cubicBezTo>
                  <a:pt x="1354353" y="796952"/>
                  <a:pt x="1082632" y="837929"/>
                  <a:pt x="820976" y="813617"/>
                </a:cubicBezTo>
                <a:lnTo>
                  <a:pt x="820976" y="813617"/>
                </a:lnTo>
                <a:cubicBezTo>
                  <a:pt x="675023" y="815208"/>
                  <a:pt x="515390" y="802238"/>
                  <a:pt x="394068" y="813617"/>
                </a:cubicBezTo>
                <a:cubicBezTo>
                  <a:pt x="272746" y="824996"/>
                  <a:pt x="138678" y="832952"/>
                  <a:pt x="0" y="813617"/>
                </a:cubicBezTo>
                <a:cubicBezTo>
                  <a:pt x="3655" y="757265"/>
                  <a:pt x="3904" y="710744"/>
                  <a:pt x="0" y="678014"/>
                </a:cubicBezTo>
                <a:cubicBezTo>
                  <a:pt x="-145437" y="671584"/>
                  <a:pt x="-280044" y="645616"/>
                  <a:pt x="-362961" y="653249"/>
                </a:cubicBezTo>
                <a:cubicBezTo>
                  <a:pt x="-445878" y="660882"/>
                  <a:pt x="-575350" y="640695"/>
                  <a:pt x="-711688" y="629455"/>
                </a:cubicBezTo>
                <a:cubicBezTo>
                  <a:pt x="-532513" y="600081"/>
                  <a:pt x="-439952" y="581936"/>
                  <a:pt x="-348727" y="550484"/>
                </a:cubicBezTo>
                <a:cubicBezTo>
                  <a:pt x="-257502" y="519032"/>
                  <a:pt x="-76447" y="485820"/>
                  <a:pt x="0" y="474610"/>
                </a:cubicBezTo>
                <a:cubicBezTo>
                  <a:pt x="19436" y="279192"/>
                  <a:pt x="9491" y="99866"/>
                  <a:pt x="0" y="0"/>
                </a:cubicBezTo>
                <a:close/>
              </a:path>
              <a:path w="4925858" h="813617" stroke="0" extrusionOk="0">
                <a:moveTo>
                  <a:pt x="0" y="0"/>
                </a:moveTo>
                <a:cubicBezTo>
                  <a:pt x="131553" y="7878"/>
                  <a:pt x="265289" y="19011"/>
                  <a:pt x="426908" y="0"/>
                </a:cubicBezTo>
                <a:cubicBezTo>
                  <a:pt x="588527" y="-19011"/>
                  <a:pt x="715272" y="9420"/>
                  <a:pt x="820976" y="0"/>
                </a:cubicBezTo>
                <a:lnTo>
                  <a:pt x="820976" y="0"/>
                </a:lnTo>
                <a:cubicBezTo>
                  <a:pt x="968315" y="-7056"/>
                  <a:pt x="1224115" y="-27845"/>
                  <a:pt x="1399765" y="0"/>
                </a:cubicBezTo>
                <a:cubicBezTo>
                  <a:pt x="1575415" y="27845"/>
                  <a:pt x="1851970" y="-16389"/>
                  <a:pt x="2052441" y="0"/>
                </a:cubicBezTo>
                <a:cubicBezTo>
                  <a:pt x="2177937" y="-23529"/>
                  <a:pt x="2366637" y="-6669"/>
                  <a:pt x="2540922" y="0"/>
                </a:cubicBezTo>
                <a:cubicBezTo>
                  <a:pt x="2715207" y="6669"/>
                  <a:pt x="2890037" y="5878"/>
                  <a:pt x="3144339" y="0"/>
                </a:cubicBezTo>
                <a:cubicBezTo>
                  <a:pt x="3398641" y="-5878"/>
                  <a:pt x="3503358" y="18305"/>
                  <a:pt x="3661555" y="0"/>
                </a:cubicBezTo>
                <a:cubicBezTo>
                  <a:pt x="3819752" y="-18305"/>
                  <a:pt x="4039358" y="22241"/>
                  <a:pt x="4150035" y="0"/>
                </a:cubicBezTo>
                <a:cubicBezTo>
                  <a:pt x="4260712" y="-22241"/>
                  <a:pt x="4611507" y="11360"/>
                  <a:pt x="4925858" y="0"/>
                </a:cubicBezTo>
                <a:cubicBezTo>
                  <a:pt x="4942051" y="101659"/>
                  <a:pt x="4925823" y="360865"/>
                  <a:pt x="4925858" y="474610"/>
                </a:cubicBezTo>
                <a:lnTo>
                  <a:pt x="4925858" y="474610"/>
                </a:lnTo>
                <a:cubicBezTo>
                  <a:pt x="4934190" y="517310"/>
                  <a:pt x="4916260" y="600745"/>
                  <a:pt x="4925858" y="678014"/>
                </a:cubicBezTo>
                <a:cubicBezTo>
                  <a:pt x="4923871" y="740522"/>
                  <a:pt x="4921739" y="748273"/>
                  <a:pt x="4925858" y="813617"/>
                </a:cubicBezTo>
                <a:cubicBezTo>
                  <a:pt x="4718105" y="837089"/>
                  <a:pt x="4575708" y="789236"/>
                  <a:pt x="4322440" y="813617"/>
                </a:cubicBezTo>
                <a:cubicBezTo>
                  <a:pt x="4069172" y="837998"/>
                  <a:pt x="3901579" y="839991"/>
                  <a:pt x="3747757" y="813617"/>
                </a:cubicBezTo>
                <a:cubicBezTo>
                  <a:pt x="3593935" y="787243"/>
                  <a:pt x="3414433" y="806461"/>
                  <a:pt x="3173074" y="813617"/>
                </a:cubicBezTo>
                <a:cubicBezTo>
                  <a:pt x="2931715" y="820773"/>
                  <a:pt x="2802729" y="786960"/>
                  <a:pt x="2627124" y="813617"/>
                </a:cubicBezTo>
                <a:cubicBezTo>
                  <a:pt x="2451519" y="840275"/>
                  <a:pt x="2284864" y="792118"/>
                  <a:pt x="2052441" y="813617"/>
                </a:cubicBezTo>
                <a:cubicBezTo>
                  <a:pt x="1848897" y="796748"/>
                  <a:pt x="1679077" y="837152"/>
                  <a:pt x="1473652" y="813617"/>
                </a:cubicBezTo>
                <a:cubicBezTo>
                  <a:pt x="1268227" y="790082"/>
                  <a:pt x="989288" y="815485"/>
                  <a:pt x="820976" y="813617"/>
                </a:cubicBezTo>
                <a:lnTo>
                  <a:pt x="820976" y="813617"/>
                </a:lnTo>
                <a:cubicBezTo>
                  <a:pt x="687397" y="795536"/>
                  <a:pt x="584393" y="831263"/>
                  <a:pt x="402278" y="813617"/>
                </a:cubicBezTo>
                <a:cubicBezTo>
                  <a:pt x="220163" y="795971"/>
                  <a:pt x="132963" y="826770"/>
                  <a:pt x="0" y="813617"/>
                </a:cubicBezTo>
                <a:cubicBezTo>
                  <a:pt x="-4088" y="761502"/>
                  <a:pt x="-6060" y="707654"/>
                  <a:pt x="0" y="678014"/>
                </a:cubicBezTo>
                <a:cubicBezTo>
                  <a:pt x="-129604" y="660002"/>
                  <a:pt x="-276713" y="669028"/>
                  <a:pt x="-348727" y="654220"/>
                </a:cubicBezTo>
                <a:cubicBezTo>
                  <a:pt x="-420741" y="639412"/>
                  <a:pt x="-638401" y="643753"/>
                  <a:pt x="-711688" y="629455"/>
                </a:cubicBezTo>
                <a:cubicBezTo>
                  <a:pt x="-616839" y="607305"/>
                  <a:pt x="-509671" y="598231"/>
                  <a:pt x="-355844" y="552033"/>
                </a:cubicBezTo>
                <a:cubicBezTo>
                  <a:pt x="-202017" y="505834"/>
                  <a:pt x="-143674" y="499524"/>
                  <a:pt x="0" y="474610"/>
                </a:cubicBezTo>
                <a:cubicBezTo>
                  <a:pt x="11288" y="375844"/>
                  <a:pt x="4797" y="22207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4448"/>
                      <a:gd name="adj2" fmla="val 27365"/>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latin typeface="Pattaya" panose="00000500000000000000" pitchFamily="2" charset="-34"/>
                <a:cs typeface="Pattaya" panose="00000500000000000000" pitchFamily="2" charset="-34"/>
              </a:rPr>
              <a:t>Hướng Bắc - Quân đoàn 1</a:t>
            </a:r>
            <a:endParaRPr lang="en-US" sz="2400"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815618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repeatCount="3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300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repeatCount="3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repeatCount="300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repeatCount="300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repeatCount="300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22" presetClass="entr" presetSubtype="1" repeatCount="300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8" grpId="0" animBg="1"/>
      <p:bldP spid="20" grpId="0" animBg="1"/>
      <p:bldP spid="2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B9A4F19-4C44-4814-8193-F47BA65E1F80}"/>
              </a:ext>
            </a:extLst>
          </p:cNvPr>
          <p:cNvPicPr>
            <a:picLocks noChangeAspect="1"/>
          </p:cNvPicPr>
          <p:nvPr/>
        </p:nvPicPr>
        <p:blipFill>
          <a:blip r:embed="rId3"/>
          <a:stretch>
            <a:fillRect/>
          </a:stretch>
        </p:blipFill>
        <p:spPr>
          <a:xfrm>
            <a:off x="818642" y="3388342"/>
            <a:ext cx="5048758" cy="3228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B3564912-9F43-4C45-9EF4-4479CA3A15AA}"/>
              </a:ext>
            </a:extLst>
          </p:cNvPr>
          <p:cNvPicPr>
            <a:picLocks noChangeAspect="1"/>
          </p:cNvPicPr>
          <p:nvPr/>
        </p:nvPicPr>
        <p:blipFill>
          <a:blip r:embed="rId4"/>
          <a:stretch>
            <a:fillRect/>
          </a:stretch>
        </p:blipFill>
        <p:spPr>
          <a:xfrm>
            <a:off x="6096000" y="3409335"/>
            <a:ext cx="5181439" cy="32410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98A346B7-C7DE-4BF0-8F67-BE12805E185C}"/>
              </a:ext>
            </a:extLst>
          </p:cNvPr>
          <p:cNvPicPr>
            <a:picLocks noChangeAspect="1"/>
          </p:cNvPicPr>
          <p:nvPr/>
        </p:nvPicPr>
        <p:blipFill>
          <a:blip r:embed="rId5"/>
          <a:stretch>
            <a:fillRect/>
          </a:stretch>
        </p:blipFill>
        <p:spPr>
          <a:xfrm>
            <a:off x="818642" y="228601"/>
            <a:ext cx="10632945" cy="3159741"/>
          </a:xfrm>
          <a:prstGeom prst="rect">
            <a:avLst/>
          </a:prstGeom>
        </p:spPr>
      </p:pic>
      <p:sp>
        <p:nvSpPr>
          <p:cNvPr id="14" name="TextBox 13">
            <a:extLst>
              <a:ext uri="{FF2B5EF4-FFF2-40B4-BE49-F238E27FC236}">
                <a16:creationId xmlns:a16="http://schemas.microsoft.com/office/drawing/2014/main" id="{E6AF9DE7-A8CB-4D66-A734-BB0016F165B5}"/>
              </a:ext>
            </a:extLst>
          </p:cNvPr>
          <p:cNvSpPr txBox="1"/>
          <p:nvPr/>
        </p:nvSpPr>
        <p:spPr>
          <a:xfrm>
            <a:off x="779527" y="304800"/>
            <a:ext cx="10632945" cy="2862322"/>
          </a:xfrm>
          <a:prstGeom prst="rect">
            <a:avLst/>
          </a:prstGeom>
          <a:noFill/>
        </p:spPr>
        <p:txBody>
          <a:bodyPr wrap="square">
            <a:spAutoFit/>
          </a:bodyPr>
          <a:lstStyle/>
          <a:p>
            <a:pPr algn="ctr"/>
            <a:r>
              <a:rPr lang="en-US" sz="4500" b="1">
                <a:solidFill>
                  <a:srgbClr val="BC171E"/>
                </a:solidFill>
                <a:latin typeface="Pattaya" panose="00000500000000000000" pitchFamily="2" charset="-34"/>
                <a:cs typeface="Pattaya" panose="00000500000000000000" pitchFamily="2" charset="-34"/>
              </a:rPr>
              <a:t>Tại mũi tiến công phía Đông, l</a:t>
            </a:r>
            <a:r>
              <a:rPr lang="vi-VN" sz="4500" b="1">
                <a:solidFill>
                  <a:srgbClr val="BC171E"/>
                </a:solidFill>
                <a:latin typeface="Pattaya" panose="00000500000000000000" pitchFamily="2" charset="-34"/>
                <a:cs typeface="Pattaya" panose="00000500000000000000" pitchFamily="2" charset="-34"/>
              </a:rPr>
              <a:t>ữ đoàn xe tăng 203 </a:t>
            </a:r>
            <a:r>
              <a:rPr lang="en-US" sz="4500" b="1">
                <a:solidFill>
                  <a:srgbClr val="BC171E"/>
                </a:solidFill>
                <a:latin typeface="Pattaya" panose="00000500000000000000" pitchFamily="2" charset="-34"/>
                <a:cs typeface="Pattaya" panose="00000500000000000000" pitchFamily="2" charset="-34"/>
              </a:rPr>
              <a:t>dẫn đầu </a:t>
            </a:r>
            <a:r>
              <a:rPr lang="vi-VN" sz="4500" b="1">
                <a:solidFill>
                  <a:srgbClr val="BC171E"/>
                </a:solidFill>
                <a:latin typeface="Pattaya" panose="00000500000000000000" pitchFamily="2" charset="-34"/>
                <a:cs typeface="Pattaya" panose="00000500000000000000" pitchFamily="2" charset="-34"/>
              </a:rPr>
              <a:t>được giao nhiệm vụ phối hợp với các đơn vị bạn cắm lá cờ cách mạng trên nóc Dinh Độc Lập.</a:t>
            </a:r>
            <a:endParaRPr lang="en-US" sz="4500" b="1">
              <a:solidFill>
                <a:srgbClr val="BC171E"/>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0" y="0"/>
            <a:ext cx="3755258"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a16="http://schemas.microsoft.com/office/drawing/2014/main" id="{12DC8076-617D-4AF5-8E85-FB8942959D11}"/>
              </a:ext>
            </a:extLst>
          </p:cNvPr>
          <p:cNvPicPr>
            <a:picLocks noChangeAspect="1"/>
          </p:cNvPicPr>
          <p:nvPr/>
        </p:nvPicPr>
        <p:blipFill>
          <a:blip r:embed="rId5"/>
          <a:stretch>
            <a:fillRect/>
          </a:stretch>
        </p:blipFill>
        <p:spPr>
          <a:xfrm>
            <a:off x="4952999" y="1457076"/>
            <a:ext cx="6796975" cy="5144175"/>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95699" y="5334000"/>
            <a:ext cx="639737" cy="874855"/>
          </a:xfrm>
          <a:prstGeom prst="rect">
            <a:avLst/>
          </a:prstGeom>
        </p:spPr>
      </p:pic>
      <p:sp>
        <p:nvSpPr>
          <p:cNvPr id="17" name="TextBox 16">
            <a:extLst>
              <a:ext uri="{FF2B5EF4-FFF2-40B4-BE49-F238E27FC236}">
                <a16:creationId xmlns:a16="http://schemas.microsoft.com/office/drawing/2014/main" id="{DDE02583-157D-4F53-8BEB-4886452D44E6}"/>
              </a:ext>
            </a:extLst>
          </p:cNvPr>
          <p:cNvSpPr txBox="1"/>
          <p:nvPr/>
        </p:nvSpPr>
        <p:spPr>
          <a:xfrm>
            <a:off x="5946544" y="1538500"/>
            <a:ext cx="5516512"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rPr>
              <a:t>Xe tăng 843 do đồng chí Bùi Quang Thận đi đầu húc vào cổng phụ và bị kẹt lại.</a:t>
            </a:r>
          </a:p>
        </p:txBody>
      </p:sp>
      <p:pic>
        <p:nvPicPr>
          <p:cNvPr id="20" name="Picture 9">
            <a:extLst>
              <a:ext uri="{FF2B5EF4-FFF2-40B4-BE49-F238E27FC236}">
                <a16:creationId xmlns:a16="http://schemas.microsoft.com/office/drawing/2014/main" id="{E8734317-26C9-4471-88DE-B63EC94DBC0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356840" y="1487822"/>
            <a:ext cx="739906" cy="1036646"/>
          </a:xfrm>
          <a:prstGeom prst="rect">
            <a:avLst/>
          </a:prstGeom>
        </p:spPr>
      </p:pic>
      <p:sp>
        <p:nvSpPr>
          <p:cNvPr id="21" name="TextBox 20">
            <a:extLst>
              <a:ext uri="{FF2B5EF4-FFF2-40B4-BE49-F238E27FC236}">
                <a16:creationId xmlns:a16="http://schemas.microsoft.com/office/drawing/2014/main" id="{842642EA-0358-45AC-954D-21431C5C7CEC}"/>
              </a:ext>
            </a:extLst>
          </p:cNvPr>
          <p:cNvSpPr txBox="1"/>
          <p:nvPr/>
        </p:nvSpPr>
        <p:spPr>
          <a:xfrm>
            <a:off x="6031735" y="3508186"/>
            <a:ext cx="5516513" cy="2308324"/>
          </a:xfrm>
          <a:prstGeom prst="rect">
            <a:avLst/>
          </a:prstGeom>
          <a:noFill/>
        </p:spPr>
        <p:txBody>
          <a:bodyPr wrap="square">
            <a:spAutoFit/>
          </a:bodyPr>
          <a:lstStyle/>
          <a:p>
            <a:pPr lvl="0">
              <a:defRPr/>
            </a:pPr>
            <a:r>
              <a:rPr lang="en-US" sz="3600">
                <a:solidFill>
                  <a:prstClr val="black"/>
                </a:solidFill>
                <a:latin typeface="Pattaya" panose="00000500000000000000" pitchFamily="2" charset="-34"/>
                <a:cs typeface="Pattaya" panose="00000500000000000000" pitchFamily="2" charset="-34"/>
              </a:rPr>
              <a:t>Xe tăng 390 do đồng chí Vũ Đăng Toàn chỉ huy  húc thẳng cổng chính, tiến vào Dinh Độc Lập.</a:t>
            </a:r>
            <a:endPar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22" name="Picture 9">
            <a:extLst>
              <a:ext uri="{FF2B5EF4-FFF2-40B4-BE49-F238E27FC236}">
                <a16:creationId xmlns:a16="http://schemas.microsoft.com/office/drawing/2014/main" id="{80AE4E44-58F4-4E78-A077-3F436939C09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447148" y="3214972"/>
            <a:ext cx="671245" cy="940449"/>
          </a:xfrm>
          <a:prstGeom prst="rect">
            <a:avLst/>
          </a:prstGeom>
        </p:spPr>
      </p:pic>
      <p:sp>
        <p:nvSpPr>
          <p:cNvPr id="25" name="TextBox 24">
            <a:extLst>
              <a:ext uri="{FF2B5EF4-FFF2-40B4-BE49-F238E27FC236}">
                <a16:creationId xmlns:a16="http://schemas.microsoft.com/office/drawing/2014/main" id="{4026B1DA-4317-4C07-8EE6-3FE581107CAF}"/>
              </a:ext>
            </a:extLst>
          </p:cNvPr>
          <p:cNvSpPr txBox="1"/>
          <p:nvPr/>
        </p:nvSpPr>
        <p:spPr>
          <a:xfrm>
            <a:off x="1986813" y="595385"/>
            <a:ext cx="9926591" cy="646331"/>
          </a:xfrm>
          <a:prstGeom prst="rect">
            <a:avLst/>
          </a:prstGeom>
          <a:noFill/>
        </p:spPr>
        <p:txBody>
          <a:bodyPr wrap="square">
            <a:spAutoFit/>
          </a:bodyPr>
          <a:lstStyle/>
          <a:p>
            <a:pPr algn="ctr"/>
            <a:r>
              <a:rPr lang="en-US" sz="3600">
                <a:solidFill>
                  <a:srgbClr val="C00000"/>
                </a:solidFill>
                <a:latin typeface="#9Slide07 Koni" pitchFamily="2" charset="0"/>
              </a:rPr>
              <a:t>Cảnh xe tăng quân ta tiến vào Dinh Độc Lập.</a:t>
            </a:r>
          </a:p>
        </p:txBody>
      </p:sp>
      <p:pic>
        <p:nvPicPr>
          <p:cNvPr id="10" name="Picture 9">
            <a:extLst>
              <a:ext uri="{FF2B5EF4-FFF2-40B4-BE49-F238E27FC236}">
                <a16:creationId xmlns:a16="http://schemas.microsoft.com/office/drawing/2014/main" id="{7158817B-72D3-4A3E-A0F3-74E3D8BCD767}"/>
              </a:ext>
            </a:extLst>
          </p:cNvPr>
          <p:cNvPicPr>
            <a:picLocks noChangeAspect="1"/>
          </p:cNvPicPr>
          <p:nvPr/>
        </p:nvPicPr>
        <p:blipFill>
          <a:blip r:embed="rId12"/>
          <a:stretch>
            <a:fillRect/>
          </a:stretch>
        </p:blipFill>
        <p:spPr>
          <a:xfrm rot="21168705">
            <a:off x="262642" y="2125974"/>
            <a:ext cx="4836725" cy="34954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7" name="Picture 7">
            <a:extLst>
              <a:ext uri="{FF2B5EF4-FFF2-40B4-BE49-F238E27FC236}">
                <a16:creationId xmlns:a16="http://schemas.microsoft.com/office/drawing/2014/main" id="{52F7773F-157B-4FFE-BFB8-7A7A3F07996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75286" y="5762431"/>
            <a:ext cx="1252298" cy="320749"/>
          </a:xfrm>
          <a:prstGeom prst="rect">
            <a:avLst/>
          </a:prstGeom>
        </p:spPr>
      </p:pic>
      <p:pic>
        <p:nvPicPr>
          <p:cNvPr id="28" name="Picture 7">
            <a:extLst>
              <a:ext uri="{FF2B5EF4-FFF2-40B4-BE49-F238E27FC236}">
                <a16:creationId xmlns:a16="http://schemas.microsoft.com/office/drawing/2014/main" id="{D47CA5D7-A552-4B08-92BC-3534B218E70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4083049" y="1780660"/>
            <a:ext cx="1252298" cy="320749"/>
          </a:xfrm>
          <a:prstGeom prst="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par>
                                <p:cTn id="15" presetID="16" presetClass="entr" presetSubtype="37"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CF1645F-4319-4549-9545-A12ECB9718AB}"/>
              </a:ext>
            </a:extLst>
          </p:cNvPr>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050" name="Picture 2" descr=" Chuyện đời thường - Người cắm cờ trên Dinh Độc Lập - ảnh 5">
            <a:extLst>
              <a:ext uri="{FF2B5EF4-FFF2-40B4-BE49-F238E27FC236}">
                <a16:creationId xmlns:a16="http://schemas.microsoft.com/office/drawing/2014/main"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 y="3183272"/>
            <a:ext cx="5457491" cy="3576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Hình ảnh có liên quan">
            <a:extLst>
              <a:ext uri="{FF2B5EF4-FFF2-40B4-BE49-F238E27FC236}">
                <a16:creationId xmlns:a16="http://schemas.microsoft.com/office/drawing/2014/main"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181" y="-1"/>
            <a:ext cx="6473819" cy="67595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F4AAA749-D783-4038-A4CC-B1A4293DC9B6}"/>
              </a:ext>
            </a:extLst>
          </p:cNvPr>
          <p:cNvSpPr txBox="1"/>
          <p:nvPr/>
        </p:nvSpPr>
        <p:spPr>
          <a:xfrm>
            <a:off x="556559" y="859478"/>
            <a:ext cx="4868324" cy="2062103"/>
          </a:xfrm>
          <a:prstGeom prst="rect">
            <a:avLst/>
          </a:prstGeom>
          <a:noFill/>
        </p:spPr>
        <p:txBody>
          <a:bodyPr wrap="square">
            <a:spAutoFit/>
          </a:bodyPr>
          <a:lstStyle/>
          <a:p>
            <a:pPr lvl="0">
              <a:defRPr/>
            </a:pPr>
            <a:r>
              <a:rPr lang="en-US" sz="3200">
                <a:solidFill>
                  <a:prstClr val="black"/>
                </a:solidFill>
                <a:latin typeface="Pattaya" panose="00000500000000000000" pitchFamily="2" charset="-34"/>
                <a:cs typeface="Pattaya" panose="00000500000000000000" pitchFamily="2" charset="-34"/>
              </a:rPr>
              <a:t>Đồng chí Bùi Quang Thận nhanh chóng tiến đến toà nhà và cắm cờ giải phóng trên nóc Dinh Độc Lập.</a:t>
            </a:r>
            <a:endParaRPr kumimoji="0" lang="en-US" sz="32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5" name="Picture 9">
            <a:extLst>
              <a:ext uri="{FF2B5EF4-FFF2-40B4-BE49-F238E27FC236}">
                <a16:creationId xmlns:a16="http://schemas.microsoft.com/office/drawing/2014/main" id="{A496B70F-5BEE-4255-AB55-8C3CF6D730B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595226">
            <a:off x="-183755" y="760258"/>
            <a:ext cx="1078720" cy="910129"/>
          </a:xfrm>
          <a:prstGeom prst="rect">
            <a:avLst/>
          </a:prstGeom>
        </p:spPr>
      </p:pic>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outVertical)">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33600"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403" y="2397324"/>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a:blip r:embed="rId6">
            <a:extLst>
              <a:ext uri="{28A0092B-C50C-407E-A947-70E740481C1C}">
                <a14:useLocalDpi xmlns:a14="http://schemas.microsoft.com/office/drawing/2010/main" val="0"/>
              </a:ext>
            </a:extLst>
          </a:blip>
          <a:srcRect t="1940" b="1940"/>
          <a:stretch/>
        </p:blipFill>
        <p:spPr>
          <a:xfrm rot="21134470">
            <a:off x="1604282" y="-587444"/>
            <a:ext cx="10491073" cy="3682498"/>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rot="176555">
            <a:off x="2387155" y="629887"/>
            <a:ext cx="888183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rPr>
              <a:t>Sự</a:t>
            </a:r>
            <a:r>
              <a:rPr kumimoji="0" lang="en-US" sz="3600" b="0" i="0" u="none" strike="noStrike" kern="1200" cap="none" spc="0" normalizeH="0" noProof="0">
                <a:ln>
                  <a:noFill/>
                </a:ln>
                <a:solidFill>
                  <a:schemeClr val="bg1"/>
                </a:solidFill>
                <a:effectLst/>
                <a:uLnTx/>
                <a:uFillTx/>
                <a:latin typeface="#9Slide07 Koni" pitchFamily="2" charset="0"/>
                <a:ea typeface="+mn-ea"/>
                <a:cs typeface="+mn-cs"/>
              </a:rPr>
              <a:t>  kiện quân ta tiến vào Dinh Độc Lập chứng tỏ điều gì?</a:t>
            </a:r>
            <a:endPar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3273567" y="2584713"/>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762810" y="2556067"/>
            <a:ext cx="11271623" cy="4066440"/>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95699" y="5334000"/>
            <a:ext cx="639737" cy="87485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1100840" y="2881495"/>
            <a:ext cx="10595561" cy="2800767"/>
          </a:xfrm>
          <a:prstGeom prst="rect">
            <a:avLst/>
          </a:prstGeom>
          <a:noFill/>
        </p:spPr>
        <p:txBody>
          <a:bodyPr wrap="square">
            <a:spAutoFit/>
          </a:bodyPr>
          <a:lstStyle/>
          <a:p>
            <a:pPr lvl="0" algn="ctr">
              <a:defRPr/>
            </a:pPr>
            <a:r>
              <a:rPr lang="en-US" sz="4400">
                <a:solidFill>
                  <a:prstClr val="black"/>
                </a:solidFill>
                <a:latin typeface="Pattaya" panose="00000500000000000000" pitchFamily="2" charset="-34"/>
                <a:cs typeface="Pattaya" panose="00000500000000000000" pitchFamily="2" charset="-34"/>
              </a:rPr>
              <a:t>Sự kiện quân ta tiến vào Dinh Độc Lập - cơ quan cao cấp của chính quyền Sài Gòn chứng tỏ quân địch đã chính thức thua trận, </a:t>
            </a:r>
            <a:br>
              <a:rPr lang="en-US" sz="4400">
                <a:solidFill>
                  <a:prstClr val="black"/>
                </a:solidFill>
                <a:latin typeface="Pattaya" panose="00000500000000000000" pitchFamily="2" charset="-34"/>
                <a:cs typeface="Pattaya" panose="00000500000000000000" pitchFamily="2" charset="-34"/>
              </a:rPr>
            </a:br>
            <a:r>
              <a:rPr lang="en-US" sz="4400">
                <a:solidFill>
                  <a:prstClr val="black"/>
                </a:solidFill>
                <a:latin typeface="Pattaya" panose="00000500000000000000" pitchFamily="2" charset="-34"/>
                <a:cs typeface="Pattaya" panose="00000500000000000000" pitchFamily="2" charset="-34"/>
              </a:rPr>
              <a:t>cách mạng thành công.</a:t>
            </a:r>
            <a:endParaRPr kumimoji="0" lang="en-US" sz="44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961970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r="3063" b="31010"/>
          <a:stretch/>
        </p:blipFill>
        <p:spPr>
          <a:xfrm rot="5400000">
            <a:off x="3731842" y="-1872197"/>
            <a:ext cx="4946318" cy="1060239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4566954" y="972264"/>
            <a:ext cx="6924622" cy="5047536"/>
          </a:xfrm>
          <a:prstGeom prst="rect">
            <a:avLst/>
          </a:prstGeom>
          <a:noFill/>
        </p:spPr>
        <p:txBody>
          <a:bodyPr wrap="square">
            <a:spAutoFit/>
          </a:bodyPr>
          <a:lstStyle/>
          <a:p>
            <a:r>
              <a:rPr lang="vi-VN" sz="2300" b="1">
                <a:latin typeface="Pattaya" panose="00000500000000000000" pitchFamily="2" charset="-34"/>
                <a:ea typeface="#9Slide02 Noi dung dai" panose="020B0604020202020204" charset="0"/>
                <a:cs typeface="Pattaya" panose="00000500000000000000" pitchFamily="2" charset="-34"/>
              </a:rPr>
              <a:t>Dương Văn Minh </a:t>
            </a:r>
            <a:r>
              <a:rPr lang="vi-VN" sz="2300">
                <a:latin typeface="Pattaya" panose="00000500000000000000" pitchFamily="2" charset="-34"/>
                <a:ea typeface="#9Slide02 Noi dung dai" panose="020B0604020202020204" charset="0"/>
                <a:cs typeface="Pattaya" panose="00000500000000000000" pitchFamily="2" charset="-34"/>
              </a:rPr>
              <a:t>(1916-2001) là một cựu tướng lĩnh Bộ binh của Quân đội Việt Nam Cộng hòa, cấp bậc Đại tướng. Ông xuất thân từ khóa đầu tiên ở Trường Sĩ quan Võ bị Quốc gia Việt Nam do Chính quyền Pháp tại Liên bang Đông Dương mở ra ở miền Đông Nam phần Việt Nam với mục đích đào tạo người bản xứ trở thành sĩ quan phục vụ cho Quân đội Thuộc địa Pháp. Thời gian tại ngũ, ông được đảm trách những chức vụ chuyên về lĩnh vực Chỉ huy và Tham mưu. Ông là một trong số ít sĩ quan được phong cấp tướng thời Đệ nhất Cộng hòa (Thiếu tướng năm 1955) và cũng là một trong 5 quân nhân được thăng cấp Đại tướng trong Quân lực Việt Nam Cộng hòa. Ông cũng là một chính khách từng giữ vị trí Quốc trưởng trong giai đoạn (1963-1964) và là Tổng thống cuối cùng của Việt Nam Cộng hòa.</a:t>
            </a:r>
            <a:endParaRPr lang="en-US" altLang="zh-CN" sz="2300">
              <a:latin typeface="Pattaya" panose="00000500000000000000" pitchFamily="2" charset="-34"/>
              <a:ea typeface="#9Slide02 Noi dung dai" panose="020B0604020202020204" charset="0"/>
              <a:cs typeface="Pattaya" panose="00000500000000000000" pitchFamily="2" charset="-34"/>
            </a:endParaRPr>
          </a:p>
        </p:txBody>
      </p:sp>
      <p:pic>
        <p:nvPicPr>
          <p:cNvPr id="30" name="Picture 6">
            <a:extLst>
              <a:ext uri="{FF2B5EF4-FFF2-40B4-BE49-F238E27FC236}">
                <a16:creationId xmlns:a16="http://schemas.microsoft.com/office/drawing/2014/main" id="{328D8020-EBE6-49A0-A1BB-CC0004C737B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1370" b="1370"/>
          <a:stretch/>
        </p:blipFill>
        <p:spPr bwMode="auto">
          <a:xfrm>
            <a:off x="815204" y="944179"/>
            <a:ext cx="3663151" cy="4987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768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47"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97214"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461" y="2365235"/>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rotWithShape="1">
          <a:blip r:embed="rId6">
            <a:extLst>
              <a:ext uri="{28A0092B-C50C-407E-A947-70E740481C1C}">
                <a14:useLocalDpi xmlns:a14="http://schemas.microsoft.com/office/drawing/2010/main" val="0"/>
              </a:ext>
            </a:extLst>
          </a:blip>
          <a:srcRect l="29077" t="5099" r="26788" b="72763"/>
          <a:stretch/>
        </p:blipFill>
        <p:spPr>
          <a:xfrm>
            <a:off x="1485271" y="-350834"/>
            <a:ext cx="11626848" cy="2373052"/>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a:off x="2793848" y="378047"/>
            <a:ext cx="82980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3300"/>
                </a:solidFill>
                <a:latin typeface="#9Slide07 Koni" pitchFamily="2" charset="0"/>
              </a:rPr>
              <a:t>Tại sao Dương Văn Minh phải ra lệnh đầu hàng không điều kiện?</a:t>
            </a:r>
            <a:endParaRPr kumimoji="0" lang="en-US" sz="3600" b="0" i="0" u="none" strike="noStrike" kern="1200" cap="none" spc="0" normalizeH="0" baseline="0" noProof="0">
              <a:ln>
                <a:noFill/>
              </a:ln>
              <a:solidFill>
                <a:srgbClr val="003300"/>
              </a:solidFill>
              <a:effectLst/>
              <a:uLnTx/>
              <a:uFillTx/>
              <a:latin typeface="#9Slide07 Koni" pitchFamily="2" charset="0"/>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7336680" y="2666914"/>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6128290" y="1905000"/>
            <a:ext cx="5906143" cy="462398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6234307" y="2120956"/>
            <a:ext cx="569410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Pattaya" panose="00000500000000000000" pitchFamily="2" charset="-34"/>
                <a:cs typeface="Pattaya" panose="00000500000000000000" pitchFamily="2" charset="-34"/>
              </a:rPr>
              <a:t>Vì lúc đó quân đội chính quyền Sài Gòn rệu rã, bị quân đội Việt Nam đánh tan. Mĩ cũng tuyên bố thất bại và rút quân khỏi miền Nam </a:t>
            </a:r>
            <a:br>
              <a:rPr lang="en-US" sz="3600">
                <a:solidFill>
                  <a:prstClr val="black"/>
                </a:solidFill>
                <a:latin typeface="Pattaya" panose="00000500000000000000" pitchFamily="2" charset="-34"/>
                <a:cs typeface="Pattaya" panose="00000500000000000000" pitchFamily="2" charset="-34"/>
              </a:rPr>
            </a:br>
            <a:r>
              <a:rPr lang="en-US" sz="3600">
                <a:solidFill>
                  <a:prstClr val="black"/>
                </a:solidFill>
                <a:latin typeface="Pattaya" panose="00000500000000000000" pitchFamily="2" charset="-34"/>
                <a:cs typeface="Pattaya" panose="00000500000000000000" pitchFamily="2" charset="-34"/>
              </a:rPr>
              <a:t>Việt Nam. </a:t>
            </a:r>
            <a:endParaRPr kumimoji="0" lang="en-US" sz="3600" b="0" i="0" u="none" strike="noStrike" kern="1200" cap="none" spc="0" normalizeH="0" baseline="0" noProof="0">
              <a:ln>
                <a:noFill/>
              </a:ln>
              <a:solidFill>
                <a:prstClr val="black"/>
              </a:solidFill>
              <a:effectLst/>
              <a:uLnTx/>
              <a:uFillTx/>
              <a:latin typeface="Pattaya" panose="00000500000000000000" pitchFamily="2" charset="-34"/>
              <a:cs typeface="Pattaya" panose="00000500000000000000" pitchFamily="2" charset="-34"/>
            </a:endParaRPr>
          </a:p>
        </p:txBody>
      </p:sp>
      <p:pic>
        <p:nvPicPr>
          <p:cNvPr id="15" name="Picture 2" descr="Hình ảnh có liên quan">
            <a:extLst>
              <a:ext uri="{FF2B5EF4-FFF2-40B4-BE49-F238E27FC236}">
                <a16:creationId xmlns:a16="http://schemas.microsoft.com/office/drawing/2014/main" id="{977F071A-8C73-4E5D-86B7-B0CA6FB5B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842102"/>
            <a:ext cx="5811719" cy="4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EC3365EA-6389-4812-B56B-B9E4DFF19F19}"/>
              </a:ext>
            </a:extLst>
          </p:cNvPr>
          <p:cNvSpPr/>
          <p:nvPr/>
        </p:nvSpPr>
        <p:spPr>
          <a:xfrm>
            <a:off x="2870363" y="3108693"/>
            <a:ext cx="953848" cy="2180190"/>
          </a:xfrm>
          <a:prstGeom prst="roundRect">
            <a:avLst>
              <a:gd name="adj" fmla="val 3442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60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3"/>
                                        </p:tgtEl>
                                        <p:attrNameLst>
                                          <p:attrName>style.visibility</p:attrName>
                                        </p:attrNameLst>
                                      </p:cBhvr>
                                      <p:to>
                                        <p:strVal val="hidden"/>
                                      </p:to>
                                    </p:set>
                                  </p:childTnLst>
                                </p:cTn>
                              </p:par>
                              <p:par>
                                <p:cTn id="31" presetID="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356473" y="225608"/>
            <a:ext cx="9562742" cy="1553805"/>
            <a:chOff x="0" y="0"/>
            <a:chExt cx="12573026" cy="4320406"/>
          </a:xfrm>
        </p:grpSpPr>
        <p:sp>
          <p:nvSpPr>
            <p:cNvPr id="4" name="Freeform 4"/>
            <p:cNvSpPr/>
            <p:nvPr/>
          </p:nvSpPr>
          <p:spPr>
            <a:xfrm>
              <a:off x="0" y="-4073"/>
              <a:ext cx="12579417" cy="4327009"/>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1138" y="171552"/>
            <a:ext cx="433292" cy="39754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1617" y="1389111"/>
            <a:ext cx="433292" cy="397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598" y="6455786"/>
            <a:ext cx="7605845" cy="427829"/>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833" y="5624953"/>
            <a:ext cx="1858199" cy="128912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44615" y="6455786"/>
            <a:ext cx="7605845" cy="427829"/>
          </a:xfrm>
          <a:prstGeom prst="rect">
            <a:avLst/>
          </a:prstGeom>
        </p:spPr>
      </p:pic>
      <p:sp>
        <p:nvSpPr>
          <p:cNvPr id="13" name="TextBox 13"/>
          <p:cNvSpPr txBox="1"/>
          <p:nvPr/>
        </p:nvSpPr>
        <p:spPr>
          <a:xfrm>
            <a:off x="1241138" y="246010"/>
            <a:ext cx="9779246" cy="1308307"/>
          </a:xfrm>
          <a:prstGeom prst="rect">
            <a:avLst/>
          </a:prstGeom>
        </p:spPr>
        <p:txBody>
          <a:bodyPr wrap="square" lIns="0" tIns="0" rIns="0" bIns="0" rtlCol="0" anchor="t">
            <a:spAutoFit/>
          </a:bodyPr>
          <a:lstStyle/>
          <a:p>
            <a:pPr algn="ctr" defTabSz="609630">
              <a:lnSpc>
                <a:spcPct val="125000"/>
              </a:lnSpc>
            </a:pPr>
            <a:r>
              <a:rPr lang="en-US" sz="3600" spc="239">
                <a:solidFill>
                  <a:srgbClr val="646B3C"/>
                </a:solidFill>
                <a:latin typeface="#9Slide07 Koni" pitchFamily="2" charset="0"/>
              </a:rPr>
              <a:t>Giờ phút thiêng liêng khi </a:t>
            </a:r>
            <a:br>
              <a:rPr lang="en-US" sz="3600" spc="239">
                <a:solidFill>
                  <a:srgbClr val="646B3C"/>
                </a:solidFill>
                <a:latin typeface="#9Slide07 Koni" pitchFamily="2" charset="0"/>
              </a:rPr>
            </a:br>
            <a:r>
              <a:rPr lang="en-US" sz="3600" spc="239">
                <a:solidFill>
                  <a:srgbClr val="646B3C"/>
                </a:solidFill>
                <a:latin typeface="#9Slide07 Koni" pitchFamily="2" charset="0"/>
              </a:rPr>
              <a:t>quân ta chiến thắng là lúc nào?</a:t>
            </a:r>
          </a:p>
        </p:txBody>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79322">
            <a:off x="-792581" y="-278103"/>
            <a:ext cx="2833367" cy="96334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0117925" y="-304126"/>
            <a:ext cx="3311969" cy="1126069"/>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59169">
            <a:off x="11356782" y="4213051"/>
            <a:ext cx="834253" cy="459597"/>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1487" y="2014456"/>
            <a:ext cx="987084" cy="543794"/>
          </a:xfrm>
          <a:prstGeom prst="rect">
            <a:avLst/>
          </a:prstGeom>
        </p:spPr>
      </p:pic>
      <p:pic>
        <p:nvPicPr>
          <p:cNvPr id="22" name="Picture 2" descr="C:\Users\Thu Tam\Documents\30-04-1975.jpg">
            <a:extLst>
              <a:ext uri="{FF2B5EF4-FFF2-40B4-BE49-F238E27FC236}">
                <a16:creationId xmlns:a16="http://schemas.microsoft.com/office/drawing/2014/main" id="{B8B74B83-98A1-4CA6-BEF7-4CAE74B15BD4}"/>
              </a:ext>
            </a:extLst>
          </p:cNvPr>
          <p:cNvPicPr>
            <a:picLocks noChangeAspect="1" noChangeArrowheads="1"/>
          </p:cNvPicPr>
          <p:nvPr/>
        </p:nvPicPr>
        <p:blipFill>
          <a:blip r:embed="rId13"/>
          <a:srcRect l="5899" r="4141"/>
          <a:stretch>
            <a:fillRect/>
          </a:stretch>
        </p:blipFill>
        <p:spPr bwMode="auto">
          <a:xfrm>
            <a:off x="1719457" y="2260258"/>
            <a:ext cx="3073764" cy="4009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a:extLst>
              <a:ext uri="{FF2B5EF4-FFF2-40B4-BE49-F238E27FC236}">
                <a16:creationId xmlns:a16="http://schemas.microsoft.com/office/drawing/2014/main" id="{B106804A-C604-4CA4-B41B-FE7CB4F1C774}"/>
              </a:ext>
            </a:extLst>
          </p:cNvPr>
          <p:cNvPicPr>
            <a:picLocks noChangeAspect="1"/>
          </p:cNvPicPr>
          <p:nvPr/>
        </p:nvPicPr>
        <p:blipFill rotWithShape="1">
          <a:blip r:embed="rId14">
            <a:extLst>
              <a:ext uri="{28A0092B-C50C-407E-A947-70E740481C1C}">
                <a14:useLocalDpi xmlns:a14="http://schemas.microsoft.com/office/drawing/2010/main" val="0"/>
              </a:ext>
            </a:extLst>
          </a:blip>
          <a:srcRect t="68517" r="-3905"/>
          <a:stretch/>
        </p:blipFill>
        <p:spPr>
          <a:xfrm>
            <a:off x="4814755" y="1988799"/>
            <a:ext cx="7605845" cy="3192801"/>
          </a:xfrm>
          <a:prstGeom prst="rect">
            <a:avLst/>
          </a:prstGeom>
        </p:spPr>
      </p:pic>
      <p:sp>
        <p:nvSpPr>
          <p:cNvPr id="23" name="TextBox 22">
            <a:extLst>
              <a:ext uri="{FF2B5EF4-FFF2-40B4-BE49-F238E27FC236}">
                <a16:creationId xmlns:a16="http://schemas.microsoft.com/office/drawing/2014/main" id="{2E360AB5-10C4-444E-9634-2E680FEFF7C8}"/>
              </a:ext>
            </a:extLst>
          </p:cNvPr>
          <p:cNvSpPr txBox="1"/>
          <p:nvPr/>
        </p:nvSpPr>
        <p:spPr>
          <a:xfrm>
            <a:off x="5030564" y="3366136"/>
            <a:ext cx="678043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Pattaya" panose="00000500000000000000" pitchFamily="2" charset="-34"/>
                <a:cs typeface="Pattaya" panose="00000500000000000000" pitchFamily="2" charset="-34"/>
              </a:rPr>
              <a:t>11</a:t>
            </a:r>
            <a:r>
              <a:rPr kumimoji="0" lang="en-US" sz="3000" b="1" i="0" u="none" strike="noStrike" kern="1200" cap="none" spc="0" normalizeH="0" noProof="0">
                <a:ln>
                  <a:noFill/>
                </a:ln>
                <a:solidFill>
                  <a:srgbClr val="FF0000"/>
                </a:solidFill>
                <a:effectLst/>
                <a:uLnTx/>
                <a:uFillTx/>
                <a:latin typeface="Pattaya" panose="00000500000000000000" pitchFamily="2" charset="-34"/>
                <a:cs typeface="Pattaya" panose="00000500000000000000" pitchFamily="2" charset="-34"/>
              </a:rPr>
              <a:t> giờ 30 phút ngày 30/4/1975, thời khắc quân ta giải phóng Sài Gòn, kết thúc chiến dịch Hồ Chí Minh. </a:t>
            </a:r>
            <a:endParaRPr kumimoji="0" lang="en-US" sz="3000" b="1" i="0" u="none" strike="noStrike" kern="1200" cap="none" spc="0" normalizeH="0" baseline="0" noProof="0">
              <a:ln>
                <a:noFill/>
              </a:ln>
              <a:solidFill>
                <a:srgbClr val="FF0000"/>
              </a:solidFill>
              <a:effectLst/>
              <a:uLnTx/>
              <a:uFillTx/>
              <a:latin typeface="Pattaya" panose="00000500000000000000" pitchFamily="2" charset="-34"/>
              <a:cs typeface="Pattaya" panose="00000500000000000000" pitchFamily="2" charset="-34"/>
            </a:endParaRPr>
          </a:p>
        </p:txBody>
      </p:sp>
      <p:pic>
        <p:nvPicPr>
          <p:cNvPr id="10" name="Picture 1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14635" y="5624953"/>
            <a:ext cx="1858199" cy="12891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53"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flipH="1">
            <a:off x="10157742" y="3245118"/>
            <a:ext cx="1586122" cy="167843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4062531" y="5610814"/>
            <a:ext cx="979994" cy="8713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5114247" y="-894621"/>
            <a:ext cx="1459556" cy="1297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b="31146"/>
          <a:stretch>
            <a:fillRect/>
          </a:stretch>
        </p:blipFill>
        <p:spPr>
          <a:xfrm rot="5400000">
            <a:off x="3857050" y="-374456"/>
            <a:ext cx="4477901" cy="8700294"/>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0731" y="1612198"/>
            <a:ext cx="1522593" cy="389979"/>
          </a:xfrm>
          <a:prstGeom prst="rect">
            <a:avLst/>
          </a:prstGeom>
        </p:spPr>
      </p:pic>
      <p:pic>
        <p:nvPicPr>
          <p:cNvPr id="9" name="Picture 9"/>
          <p:cNvPicPr>
            <a:picLocks noChangeAspect="1"/>
          </p:cNvPicPr>
          <p:nvPr/>
        </p:nvPicPr>
        <p:blipFill rotWithShape="1">
          <a:blip r:embed="rId10" cstate="hqprint">
            <a:extLst>
              <a:ext uri="{28A0092B-C50C-407E-A947-70E740481C1C}">
                <a14:useLocalDpi xmlns:a14="http://schemas.microsoft.com/office/drawing/2010/main" val="0"/>
              </a:ext>
            </a:extLst>
          </a:blip>
          <a:srcRect t="46863" r="68281"/>
          <a:stretch/>
        </p:blipFill>
        <p:spPr>
          <a:xfrm rot="452594">
            <a:off x="1176465" y="5246905"/>
            <a:ext cx="1422467" cy="13404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935844" y="1118096"/>
            <a:ext cx="3108684" cy="17889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392226" y="703076"/>
            <a:ext cx="335817" cy="341404"/>
          </a:xfrm>
          <a:prstGeom prst="rect">
            <a:avLst/>
          </a:prstGeom>
        </p:spPr>
      </p:pic>
      <p:pic>
        <p:nvPicPr>
          <p:cNvPr id="14" name="Picture 14"/>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9470147" y="377420"/>
            <a:ext cx="310862" cy="31603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287552" y="5346144"/>
            <a:ext cx="418166" cy="42512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11945406" y="3436897"/>
            <a:ext cx="335817" cy="34140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012731"/>
            <a:ext cx="1122744" cy="99822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749977" y="2286061"/>
            <a:ext cx="1269964" cy="11291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758794" y="-315778"/>
            <a:ext cx="747406" cy="631558"/>
          </a:xfrm>
          <a:prstGeom prst="rect">
            <a:avLst/>
          </a:prstGeom>
        </p:spPr>
      </p:pic>
      <p:pic>
        <p:nvPicPr>
          <p:cNvPr id="21" name="Picture 2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8074" y="-315778"/>
            <a:ext cx="918210" cy="775887"/>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9244">
            <a:off x="6921134" y="648638"/>
            <a:ext cx="661749" cy="559178"/>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21546" flipV="1">
            <a:off x="11444757" y="6246466"/>
            <a:ext cx="1005025" cy="849247"/>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8216">
            <a:off x="850566" y="6443689"/>
            <a:ext cx="868350" cy="733756"/>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7423130" y="6517544"/>
            <a:ext cx="440138" cy="447460"/>
          </a:xfrm>
          <a:prstGeom prst="rect">
            <a:avLst/>
          </a:prstGeom>
        </p:spPr>
      </p:pic>
      <p:sp>
        <p:nvSpPr>
          <p:cNvPr id="26" name="TextBox 13">
            <a:extLst>
              <a:ext uri="{FF2B5EF4-FFF2-40B4-BE49-F238E27FC236}">
                <a16:creationId xmlns:a16="http://schemas.microsoft.com/office/drawing/2014/main" id="{F08B9027-C8D1-4C11-A92F-AC92F47E3404}"/>
              </a:ext>
            </a:extLst>
          </p:cNvPr>
          <p:cNvSpPr txBox="1"/>
          <p:nvPr/>
        </p:nvSpPr>
        <p:spPr>
          <a:xfrm>
            <a:off x="1776392" y="1883909"/>
            <a:ext cx="8574546" cy="3334695"/>
          </a:xfrm>
          <a:prstGeom prst="rect">
            <a:avLst/>
          </a:prstGeom>
        </p:spPr>
        <p:txBody>
          <a:bodyPr wrap="square" lIns="0" tIns="0" rIns="0" bIns="0" rtlCol="0" anchor="t">
            <a:spAutoFit/>
          </a:bodyPr>
          <a:lstStyle/>
          <a:p>
            <a:pPr marL="0" marR="0" lvl="0" indent="0" algn="ctr" defTabSz="609630" rtl="0" eaLnBrk="1" fontAlgn="auto" latinLnBrk="0" hangingPunct="1">
              <a:lnSpc>
                <a:spcPct val="125000"/>
              </a:lnSpc>
              <a:spcBef>
                <a:spcPts val="0"/>
              </a:spcBef>
              <a:spcAft>
                <a:spcPts val="0"/>
              </a:spcAft>
              <a:buClrTx/>
              <a:buSzTx/>
              <a:buFontTx/>
              <a:buNone/>
              <a:tabLst/>
              <a:defRPr/>
            </a:pPr>
            <a:r>
              <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rPr>
              <a:t>Em hãy</a:t>
            </a: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 nêu ý nghĩa của chiến dịch </a:t>
            </a:r>
            <a:b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b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lịch sử Hồ Chí Minh ?</a:t>
            </a:r>
            <a:endPar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50870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4111403" y="-2438915"/>
            <a:ext cx="4187197" cy="10602395"/>
          </a:xfrm>
          <a:prstGeom prst="rect">
            <a:avLst/>
          </a:prstGeom>
        </p:spPr>
      </p:pic>
      <p:pic>
        <p:nvPicPr>
          <p:cNvPr id="8" name="Picture 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70923" y="573694"/>
            <a:ext cx="1522593" cy="38997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956992" y="2638237"/>
            <a:ext cx="10351082" cy="1200329"/>
          </a:xfrm>
          <a:prstGeom prst="rect">
            <a:avLst/>
          </a:prstGeom>
          <a:noFill/>
        </p:spPr>
        <p:txBody>
          <a:bodyPr wrap="square">
            <a:spAutoFit/>
          </a:bodyPr>
          <a:lstStyle/>
          <a:p>
            <a:pPr eaLnBrk="1" hangingPunct="1"/>
            <a:r>
              <a:rPr lang="en-US" altLang="zh-CN" sz="3600" b="1">
                <a:solidFill>
                  <a:srgbClr val="ED193D"/>
                </a:solidFill>
                <a:latin typeface="Pattaya" panose="00000500000000000000" pitchFamily="2" charset="-34"/>
                <a:ea typeface="SimSun" panose="02010600030101010101" pitchFamily="2" charset="-122"/>
                <a:cs typeface="Pattaya" panose="00000500000000000000" pitchFamily="2" charset="-34"/>
              </a:rPr>
              <a:t>- Từ đây, hai miền Nam- Bắc được thống nhất, </a:t>
            </a:r>
            <a:r>
              <a:rPr kumimoji="0" lang="en-US" sz="3600" b="1" i="0" u="none" strike="noStrike" kern="1200" cap="none" spc="0" normalizeH="0" noProof="0">
                <a:ln>
                  <a:noFill/>
                </a:ln>
                <a:solidFill>
                  <a:srgbClr val="ED193D"/>
                </a:solidFill>
                <a:effectLst/>
                <a:uLnTx/>
                <a:uFillTx/>
                <a:latin typeface="Pattaya" panose="00000500000000000000" pitchFamily="2" charset="-34"/>
                <a:cs typeface="Pattaya" panose="00000500000000000000" pitchFamily="2" charset="-34"/>
              </a:rPr>
              <a:t>đất nước được độc lập, tự do...</a:t>
            </a:r>
            <a:endParaRPr lang="en-US" altLang="zh-CN" sz="3600" b="1">
              <a:solidFill>
                <a:srgbClr val="ED193D"/>
              </a:solidFill>
              <a:latin typeface="Pattaya" panose="00000500000000000000" pitchFamily="2" charset="-34"/>
              <a:ea typeface="SimSun" panose="02010600030101010101" pitchFamily="2" charset="-122"/>
              <a:cs typeface="Pattaya" panose="00000500000000000000" pitchFamily="2" charset="-34"/>
            </a:endParaRPr>
          </a:p>
        </p:txBody>
      </p:sp>
      <p:pic>
        <p:nvPicPr>
          <p:cNvPr id="29" name="Picture 2" descr="Hình ảnh có liên quan">
            <a:extLst>
              <a:ext uri="{FF2B5EF4-FFF2-40B4-BE49-F238E27FC236}">
                <a16:creationId xmlns:a16="http://schemas.microsoft.com/office/drawing/2014/main" id="{1C632E61-AFA3-4653-9CFB-D2A8C258A4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95711" y="3989599"/>
            <a:ext cx="5062734"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Hình ảnh có liên quan">
            <a:extLst>
              <a:ext uri="{FF2B5EF4-FFF2-40B4-BE49-F238E27FC236}">
                <a16:creationId xmlns:a16="http://schemas.microsoft.com/office/drawing/2014/main" id="{328D8020-EBE6-49A0-A1BB-CC0004C737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7633" y="4005285"/>
            <a:ext cx="5198367"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032432D-6665-47CE-B1CA-132247EE5D81}"/>
              </a:ext>
            </a:extLst>
          </p:cNvPr>
          <p:cNvSpPr txBox="1"/>
          <p:nvPr/>
        </p:nvSpPr>
        <p:spPr>
          <a:xfrm>
            <a:off x="1091741" y="940039"/>
            <a:ext cx="10224743"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D193D"/>
                </a:solidFill>
                <a:effectLst/>
                <a:uLnTx/>
                <a:uFillTx/>
                <a:latin typeface="Pattaya" panose="00000500000000000000" pitchFamily="2" charset="-34"/>
                <a:ea typeface="SimSun" panose="02010600030101010101" pitchFamily="2" charset="-122"/>
                <a:cs typeface="Pattaya" panose="00000500000000000000" pitchFamily="2" charset="-34"/>
              </a:rPr>
              <a:t>- Chiến thắng đã đánh tan quân xâm lược Mĩ và quân đội Sài Gòn, giải phóng hoàn toàn miền Nam, chấm dứt 21 năm chiến tranh.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47"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wer7">
            <a:extLst>
              <a:ext uri="{FF2B5EF4-FFF2-40B4-BE49-F238E27FC236}">
                <a16:creationId xmlns:a16="http://schemas.microsoft.com/office/drawing/2014/main" id="{91389433-15AC-CE5D-82FB-EF7EA76388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226635" flipV="1">
            <a:off x="8039101" y="1171576"/>
            <a:ext cx="122396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flower7">
            <a:extLst>
              <a:ext uri="{FF2B5EF4-FFF2-40B4-BE49-F238E27FC236}">
                <a16:creationId xmlns:a16="http://schemas.microsoft.com/office/drawing/2014/main" id="{CE4CA4D3-4FC1-8B9C-ABA2-251C6DEBB6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9150" y="1085851"/>
            <a:ext cx="8969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121">
            <a:extLst>
              <a:ext uri="{FF2B5EF4-FFF2-40B4-BE49-F238E27FC236}">
                <a16:creationId xmlns:a16="http://schemas.microsoft.com/office/drawing/2014/main" id="{871BA04F-C81B-76BE-F443-856AFCCF37A6}"/>
              </a:ext>
            </a:extLst>
          </p:cNvPr>
          <p:cNvSpPr>
            <a:spLocks noChangeArrowheads="1" noChangeShapeType="1" noTextEdit="1"/>
          </p:cNvSpPr>
          <p:nvPr/>
        </p:nvSpPr>
        <p:spPr bwMode="auto">
          <a:xfrm>
            <a:off x="4335780" y="2093595"/>
            <a:ext cx="3803650" cy="629920"/>
          </a:xfrm>
          <a:prstGeom prst="rect">
            <a:avLst/>
          </a:prstGeom>
        </p:spPr>
        <p:txBody>
          <a:bodyPr wrap="none" fromWordArt="1">
            <a:prstTxWarp prst="textPlain">
              <a:avLst>
                <a:gd name="adj" fmla="val 50000"/>
              </a:avLst>
            </a:prstTxWarp>
          </a:bodyPr>
          <a:lstStyle/>
          <a:p>
            <a:pPr algn="ctr">
              <a:defRPr/>
            </a:pPr>
            <a:r>
              <a:rPr lang="en-US" sz="2700" u="sng" kern="10" dirty="0">
                <a:ln w="9525">
                  <a:solidFill>
                    <a:srgbClr val="008000"/>
                  </a:solidFill>
                  <a:round/>
                </a:ln>
                <a:solidFill>
                  <a:srgbClr val="FF0000"/>
                </a:solidFill>
                <a:effectLst>
                  <a:outerShdw dist="45791" dir="2021404" algn="ctr" rotWithShape="0">
                    <a:srgbClr val="B2B2B2">
                      <a:alpha val="79999"/>
                    </a:srgbClr>
                  </a:outerShdw>
                </a:effectLst>
              </a:rPr>
              <a:t>LỊCH SỬ</a:t>
            </a:r>
          </a:p>
        </p:txBody>
      </p:sp>
      <p:sp>
        <p:nvSpPr>
          <p:cNvPr id="3077" name="WordArt 122">
            <a:extLst>
              <a:ext uri="{FF2B5EF4-FFF2-40B4-BE49-F238E27FC236}">
                <a16:creationId xmlns:a16="http://schemas.microsoft.com/office/drawing/2014/main" id="{987B6EBD-74B7-321C-6ED3-68E5E6CF79D2}"/>
              </a:ext>
            </a:extLst>
          </p:cNvPr>
          <p:cNvSpPr>
            <a:spLocks noChangeArrowheads="1" noChangeShapeType="1" noTextEdit="1"/>
          </p:cNvSpPr>
          <p:nvPr/>
        </p:nvSpPr>
        <p:spPr bwMode="auto">
          <a:xfrm>
            <a:off x="1955800" y="3230564"/>
            <a:ext cx="8180388" cy="1203325"/>
          </a:xfrm>
          <a:prstGeom prst="rect">
            <a:avLst/>
          </a:prstGeom>
        </p:spPr>
        <p:txBody>
          <a:bodyPr wrap="none" fromWordArt="1">
            <a:prstTxWarp prst="textPlain">
              <a:avLst>
                <a:gd name="adj" fmla="val 50000"/>
              </a:avLst>
            </a:prstTxWarp>
          </a:bodyPr>
          <a:lstStyle/>
          <a:p>
            <a:pPr algn="ctr"/>
            <a:endParaRPr lang="en-US" sz="2700" kern="10">
              <a:ln w="9525">
                <a:solidFill>
                  <a:srgbClr val="FF0000"/>
                </a:solidFill>
                <a:round/>
                <a:headEnd/>
                <a:tailEnd/>
              </a:ln>
              <a:solidFill>
                <a:srgbClr val="FF0000"/>
              </a:solidFill>
              <a:effectLst>
                <a:outerShdw dist="45791" dir="2021404" algn="ctr" rotWithShape="0">
                  <a:srgbClr val="B2B2B2">
                    <a:alpha val="79999"/>
                  </a:srgbClr>
                </a:outerShdw>
              </a:effectLst>
              <a:cs typeface="Arial" panose="020B0604020202020204" pitchFamily="34" charset="0"/>
            </a:endParaRPr>
          </a:p>
        </p:txBody>
      </p:sp>
      <p:pic>
        <p:nvPicPr>
          <p:cNvPr id="3078" name="Picture 16">
            <a:extLst>
              <a:ext uri="{FF2B5EF4-FFF2-40B4-BE49-F238E27FC236}">
                <a16:creationId xmlns:a16="http://schemas.microsoft.com/office/drawing/2014/main" id="{71941DA9-C058-55CE-8C3C-4701F3E27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49" y="4932792"/>
            <a:ext cx="1479550"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5">
            <a:extLst>
              <a:ext uri="{FF2B5EF4-FFF2-40B4-BE49-F238E27FC236}">
                <a16:creationId xmlns:a16="http://schemas.microsoft.com/office/drawing/2014/main" id="{9D1D2154-C59A-B7E7-4449-C1B9AB024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1032" y="5437411"/>
            <a:ext cx="11763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18" descr="Hinh dong khong nen">
            <a:extLst>
              <a:ext uri="{FF2B5EF4-FFF2-40B4-BE49-F238E27FC236}">
                <a16:creationId xmlns:a16="http://schemas.microsoft.com/office/drawing/2014/main" id="{126ED0FC-D298-5535-93AE-1F6E45D1B7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8474" y="207645"/>
            <a:ext cx="6286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7" descr="Hinh dong khong nen">
            <a:extLst>
              <a:ext uri="{FF2B5EF4-FFF2-40B4-BE49-F238E27FC236}">
                <a16:creationId xmlns:a16="http://schemas.microsoft.com/office/drawing/2014/main" id="{1596BBBB-F9FC-A4EA-6A67-02BC12FB0A3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24876" y="227014"/>
            <a:ext cx="6286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1">
            <a:extLst>
              <a:ext uri="{FF2B5EF4-FFF2-40B4-BE49-F238E27FC236}">
                <a16:creationId xmlns:a16="http://schemas.microsoft.com/office/drawing/2014/main" id="{5C14C4DF-18B8-59B5-D535-4C6B27AD1A9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300">
              <a:latin typeface="Times New Roman" panose="02020603050405020304" pitchFamily="18" charset="0"/>
            </a:endParaRPr>
          </a:p>
        </p:txBody>
      </p:sp>
      <p:sp>
        <p:nvSpPr>
          <p:cNvPr id="17" name="WordArt 5">
            <a:extLst>
              <a:ext uri="{FF2B5EF4-FFF2-40B4-BE49-F238E27FC236}">
                <a16:creationId xmlns:a16="http://schemas.microsoft.com/office/drawing/2014/main" id="{AA538DAF-9E31-1708-D57C-F901B6EE7B8A}"/>
              </a:ext>
            </a:extLst>
          </p:cNvPr>
          <p:cNvSpPr>
            <a:spLocks noChangeArrowheads="1" noChangeShapeType="1" noTextEdit="1"/>
          </p:cNvSpPr>
          <p:nvPr/>
        </p:nvSpPr>
        <p:spPr bwMode="auto">
          <a:xfrm>
            <a:off x="2195513" y="3921125"/>
            <a:ext cx="8001000" cy="1028700"/>
          </a:xfrm>
          <a:prstGeom prst="rect">
            <a:avLst/>
          </a:prstGeom>
        </p:spPr>
        <p:txBody>
          <a:bodyPr wrap="none" fromWordArt="1">
            <a:prstTxWarp prst="textPlain">
              <a:avLst>
                <a:gd name="adj" fmla="val 50000"/>
              </a:avLst>
            </a:prstTxWarp>
          </a:bodyPr>
          <a:lstStyle/>
          <a:p>
            <a:pPr algn="ctr"/>
            <a:endParaRPr lang="en-US" kern="10">
              <a:ln w="12700">
                <a:solidFill>
                  <a:srgbClr val="FF0000"/>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p:txBody>
      </p:sp>
      <p:sp>
        <p:nvSpPr>
          <p:cNvPr id="3084" name="WordArt 7">
            <a:extLst>
              <a:ext uri="{FF2B5EF4-FFF2-40B4-BE49-F238E27FC236}">
                <a16:creationId xmlns:a16="http://schemas.microsoft.com/office/drawing/2014/main" id="{6B2CF4B0-E9A6-2D0F-5203-C4977DF3039D}"/>
              </a:ext>
            </a:extLst>
          </p:cNvPr>
          <p:cNvSpPr>
            <a:spLocks noChangeArrowheads="1" noChangeShapeType="1" noTextEdit="1"/>
          </p:cNvSpPr>
          <p:nvPr/>
        </p:nvSpPr>
        <p:spPr bwMode="auto">
          <a:xfrm>
            <a:off x="2438400" y="3235325"/>
            <a:ext cx="7751764" cy="928688"/>
          </a:xfrm>
          <a:prstGeom prst="rect">
            <a:avLst/>
          </a:prstGeom>
        </p:spPr>
        <p:txBody>
          <a:bodyPr wrap="none" fromWordArt="1">
            <a:prstTxWarp prst="textPlain">
              <a:avLst>
                <a:gd name="adj" fmla="val 50000"/>
              </a:avLst>
            </a:prstTxWarp>
          </a:bodyPr>
          <a:lstStyle/>
          <a:p>
            <a:pPr algn="ctr"/>
            <a:r>
              <a:rPr lang="en-US" sz="3200" b="1" kern="10" dirty="0">
                <a:ln w="19050">
                  <a:solidFill>
                    <a:srgbClr val="000000"/>
                  </a:solidFill>
                  <a:round/>
                  <a:headEnd/>
                  <a:tailEnd/>
                </a:ln>
                <a:solidFill>
                  <a:srgbClr val="00B050"/>
                </a:solidFill>
                <a:effectLst>
                  <a:outerShdw dist="35921" dir="2700000" algn="ctr" rotWithShape="0">
                    <a:srgbClr val="990000"/>
                  </a:outerShdw>
                </a:effectLst>
                <a:cs typeface="Arial" panose="020B0604020202020204" pitchFamily="34" charset="0"/>
              </a:rPr>
              <a:t>TIẾN VÀO DINH ĐỘC LẬP</a:t>
            </a:r>
          </a:p>
        </p:txBody>
      </p:sp>
      <p:pic>
        <p:nvPicPr>
          <p:cNvPr id="3085" name="Picture 18" descr="hình ảnh động powerpoint">
            <a:extLst>
              <a:ext uri="{FF2B5EF4-FFF2-40B4-BE49-F238E27FC236}">
                <a16:creationId xmlns:a16="http://schemas.microsoft.com/office/drawing/2014/main" id="{23EA4772-4CFE-9998-8520-7C5AD027827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03538" y="5437411"/>
            <a:ext cx="7854700" cy="129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hình ảnh động powerpoint">
            <a:extLst>
              <a:ext uri="{FF2B5EF4-FFF2-40B4-BE49-F238E27FC236}">
                <a16:creationId xmlns:a16="http://schemas.microsoft.com/office/drawing/2014/main" id="{24A36CB9-AA60-1F70-27E2-AAC5CD20EFE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27014"/>
            <a:ext cx="8759826"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0" fill="hold"/>
                                        <p:tgtEl>
                                          <p:spTgt spid="17"/>
                                        </p:tgtEl>
                                        <p:attrNameLst>
                                          <p:attrName>ppt_w</p:attrName>
                                        </p:attrNameLst>
                                      </p:cBhvr>
                                      <p:tavLst>
                                        <p:tav tm="0">
                                          <p:val>
                                            <p:fltVal val="0"/>
                                          </p:val>
                                        </p:tav>
                                        <p:tav tm="100000">
                                          <p:val>
                                            <p:strVal val="#ppt_w"/>
                                          </p:val>
                                        </p:tav>
                                      </p:tavLst>
                                    </p:anim>
                                    <p:anim calcmode="lin" valueType="num">
                                      <p:cBhvr>
                                        <p:cTn id="8" dur="30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algn="ctr"/>
            <a:r>
              <a:rPr lang="en-US" sz="3200">
                <a:solidFill>
                  <a:schemeClr val="bg1"/>
                </a:solidFill>
                <a:latin typeface="#9Slide07 IcielKoni" pitchFamily="2" charset="0"/>
              </a:rPr>
              <a:t>CỦNG CỐ</a:t>
            </a:r>
          </a:p>
        </p:txBody>
      </p:sp>
      <p:sp>
        <p:nvSpPr>
          <p:cNvPr id="32" name="TextBox 31">
            <a:extLst>
              <a:ext uri="{FF2B5EF4-FFF2-40B4-BE49-F238E27FC236}">
                <a16:creationId xmlns:a16="http://schemas.microsoft.com/office/drawing/2014/main" id="{D2E87EE2-0A64-4148-88DB-E9B9825C7188}"/>
              </a:ext>
            </a:extLst>
          </p:cNvPr>
          <p:cNvSpPr txBox="1"/>
          <p:nvPr/>
        </p:nvSpPr>
        <p:spPr>
          <a:xfrm>
            <a:off x="1374820" y="1695278"/>
            <a:ext cx="9394952" cy="3170099"/>
          </a:xfrm>
          <a:prstGeom prst="rect">
            <a:avLst/>
          </a:prstGeom>
          <a:noFill/>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5000" b="0" i="0" u="none" strike="noStrike" kern="1200" cap="none" spc="0" normalizeH="0" baseline="0" noProof="0">
                <a:ln>
                  <a:noFill/>
                </a:ln>
                <a:solidFill>
                  <a:srgbClr val="000099"/>
                </a:solidFill>
                <a:effectLst/>
                <a:uLnTx/>
                <a:uFillTx/>
                <a:latin typeface="Pattaya" panose="00000500000000000000" pitchFamily="2" charset="-34"/>
                <a:cs typeface="Pattaya" panose="00000500000000000000" pitchFamily="2" charset="-34"/>
              </a:rPr>
              <a:t>Ngày 30 – 4 – 1975, quân ta giải phóng Sài Gòn, kết thúc chiến dịch Hồ Chí Minh lịch sử. Đất nước được thống nhất và độc lập.</a:t>
            </a:r>
            <a:endParaRPr kumimoji="0" lang="en-US" sz="5000" b="0" i="0" u="none" strike="noStrike" kern="1200" cap="none" spc="0" normalizeH="0" baseline="0" noProof="0" dirty="0">
              <a:ln>
                <a:noFill/>
              </a:ln>
              <a:solidFill>
                <a:srgbClr val="000099"/>
              </a:solidFill>
              <a:effectLst/>
              <a:uLnTx/>
              <a:uFillTx/>
              <a:latin typeface="Pattaya" panose="00000500000000000000" pitchFamily="2" charset="-34"/>
              <a:cs typeface="Pattaya" panose="00000500000000000000" pitchFamily="2" charset="-34"/>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3460331A-B91B-41D1-81DE-0384391171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754" y="6449328"/>
            <a:ext cx="7605845" cy="427829"/>
          </a:xfrm>
          <a:prstGeom prst="rect">
            <a:avLst/>
          </a:prstGeom>
        </p:spPr>
      </p:pic>
      <p:pic>
        <p:nvPicPr>
          <p:cNvPr id="4" name="Picture 28">
            <a:extLst>
              <a:ext uri="{FF2B5EF4-FFF2-40B4-BE49-F238E27FC236}">
                <a16:creationId xmlns:a16="http://schemas.microsoft.com/office/drawing/2014/main" id="{974491AF-582E-488C-9920-27B8AB500D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44615" y="6474942"/>
            <a:ext cx="7605845" cy="427829"/>
          </a:xfrm>
          <a:prstGeom prst="rect">
            <a:avLst/>
          </a:prstGeom>
        </p:spPr>
      </p:pic>
      <p:pic>
        <p:nvPicPr>
          <p:cNvPr id="6" name="Picture 5">
            <a:extLst>
              <a:ext uri="{FF2B5EF4-FFF2-40B4-BE49-F238E27FC236}">
                <a16:creationId xmlns:a16="http://schemas.microsoft.com/office/drawing/2014/main" id="{F963C382-A5F5-4933-8C2D-5C2F6420B3D4}"/>
              </a:ext>
            </a:extLst>
          </p:cNvPr>
          <p:cNvPicPr>
            <a:picLocks noChangeAspect="1"/>
          </p:cNvPicPr>
          <p:nvPr/>
        </p:nvPicPr>
        <p:blipFill rotWithShape="1">
          <a:blip r:embed="rId5">
            <a:extLst>
              <a:ext uri="{28A0092B-C50C-407E-A947-70E740481C1C}">
                <a14:useLocalDpi xmlns:a14="http://schemas.microsoft.com/office/drawing/2010/main" val="0"/>
              </a:ext>
            </a:extLst>
          </a:blip>
          <a:srcRect l="16788" t="15201" r="59135" b="30169"/>
          <a:stretch/>
        </p:blipFill>
        <p:spPr>
          <a:xfrm rot="1149289">
            <a:off x="1029692" y="5118794"/>
            <a:ext cx="1497782" cy="1911609"/>
          </a:xfrm>
          <a:prstGeom prst="rect">
            <a:avLst/>
          </a:prstGeom>
        </p:spPr>
      </p:pic>
    </p:spTree>
    <p:extLst>
      <p:ext uri="{BB962C8B-B14F-4D97-AF65-F5344CB8AC3E}">
        <p14:creationId xmlns:p14="http://schemas.microsoft.com/office/powerpoint/2010/main" val="1647432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1B73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8861">
            <a:off x="-1607828" y="-2395138"/>
            <a:ext cx="7196187" cy="476256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00388">
            <a:off x="1254339" y="4803314"/>
            <a:ext cx="5175812" cy="517581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81219">
            <a:off x="6926637" y="-1695483"/>
            <a:ext cx="7196187" cy="4762567"/>
          </a:xfrm>
          <a:prstGeom prst="rect">
            <a:avLst/>
          </a:prstGeom>
        </p:spPr>
      </p:pic>
      <p:grpSp>
        <p:nvGrpSpPr>
          <p:cNvPr id="9" name="Group 9"/>
          <p:cNvGrpSpPr/>
          <p:nvPr/>
        </p:nvGrpSpPr>
        <p:grpSpPr>
          <a:xfrm>
            <a:off x="1444911" y="434349"/>
            <a:ext cx="9302179" cy="5989302"/>
            <a:chOff x="0" y="0"/>
            <a:chExt cx="3674935" cy="2366144"/>
          </a:xfrm>
        </p:grpSpPr>
        <p:sp>
          <p:nvSpPr>
            <p:cNvPr id="10" name="Freeform 10"/>
            <p:cNvSpPr/>
            <p:nvPr/>
          </p:nvSpPr>
          <p:spPr>
            <a:xfrm>
              <a:off x="0" y="0"/>
              <a:ext cx="3674935" cy="2366144"/>
            </a:xfrm>
            <a:custGeom>
              <a:avLst/>
              <a:gdLst/>
              <a:ahLst/>
              <a:cxnLst/>
              <a:rect l="l" t="t" r="r" b="b"/>
              <a:pathLst>
                <a:path w="3674935" h="2366144">
                  <a:moveTo>
                    <a:pt x="28297" y="0"/>
                  </a:moveTo>
                  <a:lnTo>
                    <a:pt x="3646638" y="0"/>
                  </a:lnTo>
                  <a:cubicBezTo>
                    <a:pt x="3654143" y="0"/>
                    <a:pt x="3661340" y="2981"/>
                    <a:pt x="3666647" y="8288"/>
                  </a:cubicBezTo>
                  <a:cubicBezTo>
                    <a:pt x="3671954" y="13595"/>
                    <a:pt x="3674935" y="20792"/>
                    <a:pt x="3674935" y="28297"/>
                  </a:cubicBezTo>
                  <a:lnTo>
                    <a:pt x="3674935" y="2337847"/>
                  </a:lnTo>
                  <a:cubicBezTo>
                    <a:pt x="3674935" y="2353475"/>
                    <a:pt x="3662266" y="2366144"/>
                    <a:pt x="3646638" y="2366144"/>
                  </a:cubicBezTo>
                  <a:lnTo>
                    <a:pt x="28297" y="2366144"/>
                  </a:lnTo>
                  <a:cubicBezTo>
                    <a:pt x="20792" y="2366144"/>
                    <a:pt x="13595" y="2363163"/>
                    <a:pt x="8288" y="2357856"/>
                  </a:cubicBezTo>
                  <a:cubicBezTo>
                    <a:pt x="2981" y="2352549"/>
                    <a:pt x="0" y="2345352"/>
                    <a:pt x="0" y="2337847"/>
                  </a:cubicBezTo>
                  <a:lnTo>
                    <a:pt x="0" y="28297"/>
                  </a:lnTo>
                  <a:cubicBezTo>
                    <a:pt x="0" y="20792"/>
                    <a:pt x="2981" y="13595"/>
                    <a:pt x="8288" y="8288"/>
                  </a:cubicBezTo>
                  <a:cubicBezTo>
                    <a:pt x="13595" y="2981"/>
                    <a:pt x="20792" y="0"/>
                    <a:pt x="28297" y="0"/>
                  </a:cubicBezTo>
                  <a:close/>
                </a:path>
              </a:pathLst>
            </a:custGeom>
            <a:solidFill>
              <a:srgbClr val="F1F1F1"/>
            </a:solidFill>
          </p:spPr>
        </p:sp>
        <p:sp>
          <p:nvSpPr>
            <p:cNvPr id="11" name="TextBox 11"/>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pic>
        <p:nvPicPr>
          <p:cNvPr id="12" name="Picture 12">
            <a:hlinkClick r:id="rId6" action="ppaction://hlinksldjump"/>
          </p:cNvPr>
          <p:cNvPicPr>
            <a:picLocks noChangeAspect="1"/>
          </p:cNvPicPr>
          <p:nvPr/>
        </p:nvPicPr>
        <p:blipFill>
          <a:blip r:embed="rId7"/>
          <a:srcRect l="20410" t="15734" b="6618"/>
          <a:stretch>
            <a:fillRect/>
          </a:stretch>
        </p:blipFill>
        <p:spPr>
          <a:xfrm>
            <a:off x="1767020" y="906463"/>
            <a:ext cx="8611944" cy="5095153"/>
          </a:xfrm>
          <a:prstGeom prst="rect">
            <a:avLst/>
          </a:prstGeom>
        </p:spPr>
      </p:pic>
      <p:grpSp>
        <p:nvGrpSpPr>
          <p:cNvPr id="45" name="Group 44">
            <a:extLst>
              <a:ext uri="{FF2B5EF4-FFF2-40B4-BE49-F238E27FC236}">
                <a16:creationId xmlns:a16="http://schemas.microsoft.com/office/drawing/2014/main" id="{0E1D9CAE-6931-4D71-A78E-E21A7C731E54}"/>
              </a:ext>
            </a:extLst>
          </p:cNvPr>
          <p:cNvGrpSpPr/>
          <p:nvPr/>
        </p:nvGrpSpPr>
        <p:grpSpPr>
          <a:xfrm>
            <a:off x="1767020" y="906463"/>
            <a:ext cx="2164080" cy="2547577"/>
            <a:chOff x="2650530" y="1359694"/>
            <a:chExt cx="3246120" cy="3821365"/>
          </a:xfrm>
        </p:grpSpPr>
        <p:grpSp>
          <p:nvGrpSpPr>
            <p:cNvPr id="13" name="Group 13"/>
            <p:cNvGrpSpPr/>
            <p:nvPr/>
          </p:nvGrpSpPr>
          <p:grpSpPr>
            <a:xfrm>
              <a:off x="2650530" y="1359694"/>
              <a:ext cx="3246120" cy="3821365"/>
              <a:chOff x="0" y="0"/>
              <a:chExt cx="757118" cy="891287"/>
            </a:xfrm>
          </p:grpSpPr>
          <p:sp>
            <p:nvSpPr>
              <p:cNvPr id="14" name="Freeform 14">
                <a:hlinkClick r:id="rId8"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4C36B"/>
              </a:solidFill>
            </p:spPr>
            <p:txBody>
              <a:bodyPr/>
              <a:lstStyle/>
              <a:p>
                <a:endParaRPr lang="en-US" sz="2800"/>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7" name="TextBox 37"/>
            <p:cNvSpPr txBox="1"/>
            <p:nvPr/>
          </p:nvSpPr>
          <p:spPr>
            <a:xfrm>
              <a:off x="3975116" y="2384551"/>
              <a:ext cx="596951"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1</a:t>
              </a:r>
            </a:p>
          </p:txBody>
        </p:sp>
      </p:grpSp>
      <p:grpSp>
        <p:nvGrpSpPr>
          <p:cNvPr id="48" name="Group 47">
            <a:extLst>
              <a:ext uri="{FF2B5EF4-FFF2-40B4-BE49-F238E27FC236}">
                <a16:creationId xmlns:a16="http://schemas.microsoft.com/office/drawing/2014/main" id="{2B22D252-F9A6-4074-ACA6-D6763FEB0E74}"/>
              </a:ext>
            </a:extLst>
          </p:cNvPr>
          <p:cNvGrpSpPr/>
          <p:nvPr/>
        </p:nvGrpSpPr>
        <p:grpSpPr>
          <a:xfrm>
            <a:off x="3931100" y="3454040"/>
            <a:ext cx="2164080" cy="2547577"/>
            <a:chOff x="5896650" y="5181059"/>
            <a:chExt cx="3246120" cy="3821365"/>
          </a:xfrm>
        </p:grpSpPr>
        <p:grpSp>
          <p:nvGrpSpPr>
            <p:cNvPr id="22" name="Group 22"/>
            <p:cNvGrpSpPr/>
            <p:nvPr/>
          </p:nvGrpSpPr>
          <p:grpSpPr>
            <a:xfrm>
              <a:off x="5896650" y="5181059"/>
              <a:ext cx="3246120" cy="3821365"/>
              <a:chOff x="0" y="0"/>
              <a:chExt cx="757118" cy="891287"/>
            </a:xfrm>
          </p:grpSpPr>
          <p:sp>
            <p:nvSpPr>
              <p:cNvPr id="23" name="Freeform 23">
                <a:hlinkClick r:id="rId9"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FBF1B"/>
              </a:solidFill>
            </p:spPr>
          </p:sp>
          <p:sp>
            <p:nvSpPr>
              <p:cNvPr id="24" name="TextBox 24"/>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8" name="TextBox 38"/>
            <p:cNvSpPr txBox="1"/>
            <p:nvPr/>
          </p:nvSpPr>
          <p:spPr>
            <a:xfrm>
              <a:off x="7133576" y="6132891"/>
              <a:ext cx="772269"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2</a:t>
              </a:r>
            </a:p>
          </p:txBody>
        </p:sp>
      </p:grpSp>
      <p:grpSp>
        <p:nvGrpSpPr>
          <p:cNvPr id="49" name="Group 48">
            <a:extLst>
              <a:ext uri="{FF2B5EF4-FFF2-40B4-BE49-F238E27FC236}">
                <a16:creationId xmlns:a16="http://schemas.microsoft.com/office/drawing/2014/main" id="{F3052531-9A37-4B55-A629-078097CAF0C9}"/>
              </a:ext>
            </a:extLst>
          </p:cNvPr>
          <p:cNvGrpSpPr/>
          <p:nvPr/>
        </p:nvGrpSpPr>
        <p:grpSpPr>
          <a:xfrm>
            <a:off x="6095180" y="906463"/>
            <a:ext cx="2164080" cy="2547577"/>
            <a:chOff x="9142770" y="1359694"/>
            <a:chExt cx="3246120" cy="3821365"/>
          </a:xfrm>
        </p:grpSpPr>
        <p:grpSp>
          <p:nvGrpSpPr>
            <p:cNvPr id="25" name="Group 25"/>
            <p:cNvGrpSpPr/>
            <p:nvPr/>
          </p:nvGrpSpPr>
          <p:grpSpPr>
            <a:xfrm>
              <a:off x="9142770" y="1359694"/>
              <a:ext cx="3246120" cy="3821365"/>
              <a:chOff x="0" y="0"/>
              <a:chExt cx="757118" cy="891287"/>
            </a:xfrm>
          </p:grpSpPr>
          <p:sp>
            <p:nvSpPr>
              <p:cNvPr id="26" name="Freeform 26">
                <a:hlinkClick r:id="rId10"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C6B352"/>
              </a:solidFill>
            </p:spPr>
          </p:sp>
          <p:sp>
            <p:nvSpPr>
              <p:cNvPr id="27" name="TextBox 27"/>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39" name="TextBox 39"/>
            <p:cNvSpPr txBox="1"/>
            <p:nvPr/>
          </p:nvSpPr>
          <p:spPr>
            <a:xfrm>
              <a:off x="10455749" y="2384551"/>
              <a:ext cx="75575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3</a:t>
              </a:r>
            </a:p>
          </p:txBody>
        </p:sp>
      </p:grpSp>
      <p:grpSp>
        <p:nvGrpSpPr>
          <p:cNvPr id="46" name="Group 45">
            <a:extLst>
              <a:ext uri="{FF2B5EF4-FFF2-40B4-BE49-F238E27FC236}">
                <a16:creationId xmlns:a16="http://schemas.microsoft.com/office/drawing/2014/main" id="{84D2317E-97FD-45E1-8FBD-C1F86E98390B}"/>
              </a:ext>
            </a:extLst>
          </p:cNvPr>
          <p:cNvGrpSpPr/>
          <p:nvPr/>
        </p:nvGrpSpPr>
        <p:grpSpPr>
          <a:xfrm>
            <a:off x="1767020" y="3454040"/>
            <a:ext cx="2164080" cy="2547577"/>
            <a:chOff x="2650530" y="5181059"/>
            <a:chExt cx="3246120" cy="3821365"/>
          </a:xfrm>
        </p:grpSpPr>
        <p:grpSp>
          <p:nvGrpSpPr>
            <p:cNvPr id="16" name="Group 16"/>
            <p:cNvGrpSpPr/>
            <p:nvPr/>
          </p:nvGrpSpPr>
          <p:grpSpPr>
            <a:xfrm>
              <a:off x="2650530" y="5181059"/>
              <a:ext cx="3246120" cy="3821365"/>
              <a:chOff x="0" y="0"/>
              <a:chExt cx="757118" cy="891287"/>
            </a:xfrm>
          </p:grpSpPr>
          <p:sp>
            <p:nvSpPr>
              <p:cNvPr id="17" name="Freeform 17">
                <a:hlinkClick r:id="rId11"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F8E272"/>
              </a:solidFill>
            </p:spPr>
          </p:sp>
          <p:sp>
            <p:nvSpPr>
              <p:cNvPr id="18" name="TextBox 18"/>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0" name="TextBox 40"/>
            <p:cNvSpPr txBox="1"/>
            <p:nvPr/>
          </p:nvSpPr>
          <p:spPr>
            <a:xfrm>
              <a:off x="3965591" y="6132891"/>
              <a:ext cx="77480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4</a:t>
              </a:r>
            </a:p>
          </p:txBody>
        </p:sp>
      </p:grpSp>
      <p:grpSp>
        <p:nvGrpSpPr>
          <p:cNvPr id="47" name="Group 46">
            <a:extLst>
              <a:ext uri="{FF2B5EF4-FFF2-40B4-BE49-F238E27FC236}">
                <a16:creationId xmlns:a16="http://schemas.microsoft.com/office/drawing/2014/main" id="{5E3FDCBE-796E-4AC9-9BC8-91E79B0877F8}"/>
              </a:ext>
            </a:extLst>
          </p:cNvPr>
          <p:cNvGrpSpPr/>
          <p:nvPr/>
        </p:nvGrpSpPr>
        <p:grpSpPr>
          <a:xfrm>
            <a:off x="3931100" y="906463"/>
            <a:ext cx="2164080" cy="2547577"/>
            <a:chOff x="5896650" y="1359694"/>
            <a:chExt cx="3246120" cy="3821365"/>
          </a:xfrm>
        </p:grpSpPr>
        <p:grpSp>
          <p:nvGrpSpPr>
            <p:cNvPr id="19" name="Group 19"/>
            <p:cNvGrpSpPr/>
            <p:nvPr/>
          </p:nvGrpSpPr>
          <p:grpSpPr>
            <a:xfrm>
              <a:off x="5896650" y="1359694"/>
              <a:ext cx="3246120" cy="3821365"/>
              <a:chOff x="0" y="0"/>
              <a:chExt cx="757118" cy="891287"/>
            </a:xfrm>
          </p:grpSpPr>
          <p:sp>
            <p:nvSpPr>
              <p:cNvPr id="20" name="Freeform 20">
                <a:hlinkClick r:id="rId12"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AB9A44"/>
              </a:solidFill>
            </p:spPr>
          </p:sp>
          <p:sp>
            <p:nvSpPr>
              <p:cNvPr id="21" name="TextBox 21"/>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1" name="TextBox 41"/>
            <p:cNvSpPr txBox="1"/>
            <p:nvPr/>
          </p:nvSpPr>
          <p:spPr>
            <a:xfrm>
              <a:off x="7127861" y="2384551"/>
              <a:ext cx="759470"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5</a:t>
              </a:r>
            </a:p>
          </p:txBody>
        </p:sp>
      </p:grpSp>
      <p:grpSp>
        <p:nvGrpSpPr>
          <p:cNvPr id="51" name="Group 50">
            <a:extLst>
              <a:ext uri="{FF2B5EF4-FFF2-40B4-BE49-F238E27FC236}">
                <a16:creationId xmlns:a16="http://schemas.microsoft.com/office/drawing/2014/main" id="{9067C5F4-C141-4327-B069-08B3ACB12B0E}"/>
              </a:ext>
            </a:extLst>
          </p:cNvPr>
          <p:cNvGrpSpPr/>
          <p:nvPr/>
        </p:nvGrpSpPr>
        <p:grpSpPr>
          <a:xfrm>
            <a:off x="8259260" y="906463"/>
            <a:ext cx="2164080" cy="2547577"/>
            <a:chOff x="12388890" y="1359694"/>
            <a:chExt cx="3246120" cy="3821365"/>
          </a:xfrm>
        </p:grpSpPr>
        <p:grpSp>
          <p:nvGrpSpPr>
            <p:cNvPr id="31" name="Group 31"/>
            <p:cNvGrpSpPr/>
            <p:nvPr/>
          </p:nvGrpSpPr>
          <p:grpSpPr>
            <a:xfrm>
              <a:off x="12388890" y="1359694"/>
              <a:ext cx="3246120" cy="3821365"/>
              <a:chOff x="0" y="0"/>
              <a:chExt cx="757118" cy="891287"/>
            </a:xfrm>
          </p:grpSpPr>
          <p:sp>
            <p:nvSpPr>
              <p:cNvPr id="32" name="Freeform 32">
                <a:hlinkClick r:id="rId13"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D1B732"/>
              </a:solidFill>
            </p:spPr>
          </p:sp>
          <p:sp>
            <p:nvSpPr>
              <p:cNvPr id="33" name="TextBox 33"/>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2" name="TextBox 42"/>
            <p:cNvSpPr txBox="1"/>
            <p:nvPr/>
          </p:nvSpPr>
          <p:spPr>
            <a:xfrm>
              <a:off x="13712865" y="2384551"/>
              <a:ext cx="751880" cy="1788951"/>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7</a:t>
              </a:r>
            </a:p>
          </p:txBody>
        </p:sp>
      </p:grpSp>
      <p:grpSp>
        <p:nvGrpSpPr>
          <p:cNvPr id="52" name="Group 51">
            <a:extLst>
              <a:ext uri="{FF2B5EF4-FFF2-40B4-BE49-F238E27FC236}">
                <a16:creationId xmlns:a16="http://schemas.microsoft.com/office/drawing/2014/main" id="{B2FCC6EA-2321-44C6-BDF8-A2DE9D1B1717}"/>
              </a:ext>
            </a:extLst>
          </p:cNvPr>
          <p:cNvGrpSpPr/>
          <p:nvPr/>
        </p:nvGrpSpPr>
        <p:grpSpPr>
          <a:xfrm>
            <a:off x="6851080" y="3285560"/>
            <a:ext cx="3568801" cy="2711573"/>
            <a:chOff x="12388890" y="4939309"/>
            <a:chExt cx="5353201" cy="4067359"/>
          </a:xfrm>
        </p:grpSpPr>
        <p:grpSp>
          <p:nvGrpSpPr>
            <p:cNvPr id="34" name="Group 34"/>
            <p:cNvGrpSpPr/>
            <p:nvPr/>
          </p:nvGrpSpPr>
          <p:grpSpPr>
            <a:xfrm>
              <a:off x="12388890" y="4939309"/>
              <a:ext cx="5353201" cy="4067359"/>
              <a:chOff x="0" y="-47625"/>
              <a:chExt cx="1248569" cy="948662"/>
            </a:xfrm>
          </p:grpSpPr>
          <p:sp>
            <p:nvSpPr>
              <p:cNvPr id="35" name="Freeform 35">
                <a:hlinkClick r:id="rId14" action="ppaction://hlinksldjump"/>
              </p:cNvPr>
              <p:cNvSpPr/>
              <p:nvPr/>
            </p:nvSpPr>
            <p:spPr>
              <a:xfrm>
                <a:off x="491451" y="975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CDAB00"/>
              </a:solidFill>
            </p:spPr>
            <p:txBody>
              <a:bodyPr/>
              <a:lstStyle/>
              <a:p>
                <a:endParaRPr lang="en-US" sz="1200"/>
              </a:p>
            </p:txBody>
          </p:sp>
          <p:sp>
            <p:nvSpPr>
              <p:cNvPr id="36" name="TextBox 36"/>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4" name="TextBox 44"/>
            <p:cNvSpPr txBox="1"/>
            <p:nvPr/>
          </p:nvSpPr>
          <p:spPr>
            <a:xfrm>
              <a:off x="15713706" y="6255929"/>
              <a:ext cx="801439"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8</a:t>
              </a:r>
            </a:p>
          </p:txBody>
        </p:sp>
      </p:grpSp>
      <p:grpSp>
        <p:nvGrpSpPr>
          <p:cNvPr id="50" name="Group 49">
            <a:extLst>
              <a:ext uri="{FF2B5EF4-FFF2-40B4-BE49-F238E27FC236}">
                <a16:creationId xmlns:a16="http://schemas.microsoft.com/office/drawing/2014/main" id="{057390F3-F2E5-423C-85E2-2E77BD46AE8E}"/>
              </a:ext>
            </a:extLst>
          </p:cNvPr>
          <p:cNvGrpSpPr/>
          <p:nvPr/>
        </p:nvGrpSpPr>
        <p:grpSpPr>
          <a:xfrm>
            <a:off x="6095180" y="3454040"/>
            <a:ext cx="2164080" cy="2547577"/>
            <a:chOff x="9142770" y="5181059"/>
            <a:chExt cx="3246120" cy="3821365"/>
          </a:xfrm>
        </p:grpSpPr>
        <p:grpSp>
          <p:nvGrpSpPr>
            <p:cNvPr id="28" name="Group 28"/>
            <p:cNvGrpSpPr/>
            <p:nvPr/>
          </p:nvGrpSpPr>
          <p:grpSpPr>
            <a:xfrm>
              <a:off x="9142770" y="5181059"/>
              <a:ext cx="3246120" cy="3821365"/>
              <a:chOff x="0" y="0"/>
              <a:chExt cx="757118" cy="891287"/>
            </a:xfrm>
          </p:grpSpPr>
          <p:sp>
            <p:nvSpPr>
              <p:cNvPr id="29" name="Freeform 29">
                <a:hlinkClick r:id="rId15" action="ppaction://hlinksldjump"/>
              </p:cNvPr>
              <p:cNvSpPr/>
              <p:nvPr/>
            </p:nvSpPr>
            <p:spPr>
              <a:xfrm>
                <a:off x="0" y="0"/>
                <a:ext cx="757118" cy="891287"/>
              </a:xfrm>
              <a:custGeom>
                <a:avLst/>
                <a:gdLst/>
                <a:ahLst/>
                <a:cxnLst/>
                <a:rect l="l" t="t" r="r" b="b"/>
                <a:pathLst>
                  <a:path w="757118" h="891287">
                    <a:moveTo>
                      <a:pt x="0" y="0"/>
                    </a:moveTo>
                    <a:lnTo>
                      <a:pt x="757118" y="0"/>
                    </a:lnTo>
                    <a:lnTo>
                      <a:pt x="757118" y="891287"/>
                    </a:lnTo>
                    <a:lnTo>
                      <a:pt x="0" y="891287"/>
                    </a:lnTo>
                    <a:close/>
                  </a:path>
                </a:pathLst>
              </a:custGeom>
              <a:solidFill>
                <a:srgbClr val="B69E27"/>
              </a:solidFill>
            </p:spPr>
          </p:sp>
          <p:sp>
            <p:nvSpPr>
              <p:cNvPr id="30" name="TextBox 30"/>
              <p:cNvSpPr txBox="1"/>
              <p:nvPr/>
            </p:nvSpPr>
            <p:spPr>
              <a:xfrm>
                <a:off x="0" y="-47625"/>
                <a:ext cx="812800" cy="860425"/>
              </a:xfrm>
              <a:prstGeom prst="rect">
                <a:avLst/>
              </a:prstGeom>
            </p:spPr>
            <p:txBody>
              <a:bodyPr lIns="33867" tIns="33867" rIns="33867" bIns="33867" rtlCol="0" anchor="ctr"/>
              <a:lstStyle/>
              <a:p>
                <a:pPr algn="ctr">
                  <a:lnSpc>
                    <a:spcPts val="1680"/>
                  </a:lnSpc>
                </a:pPr>
                <a:endParaRPr sz="1200"/>
              </a:p>
            </p:txBody>
          </p:sp>
        </p:grpSp>
        <p:sp>
          <p:nvSpPr>
            <p:cNvPr id="43" name="TextBox 43"/>
            <p:cNvSpPr txBox="1"/>
            <p:nvPr/>
          </p:nvSpPr>
          <p:spPr>
            <a:xfrm>
              <a:off x="10368905" y="6132891"/>
              <a:ext cx="793850" cy="1789528"/>
            </a:xfrm>
            <a:prstGeom prst="rect">
              <a:avLst/>
            </a:prstGeom>
          </p:spPr>
          <p:txBody>
            <a:bodyPr lIns="0" tIns="0" rIns="0" bIns="0" rtlCol="0" anchor="t">
              <a:spAutoFit/>
            </a:bodyPr>
            <a:lstStyle/>
            <a:p>
              <a:pPr algn="ctr">
                <a:lnSpc>
                  <a:spcPts val="9333"/>
                </a:lnSpc>
              </a:pPr>
              <a:r>
                <a:rPr lang="en-US" sz="10000" b="1">
                  <a:solidFill>
                    <a:srgbClr val="FFFFFF"/>
                  </a:solidFill>
                  <a:latin typeface="SVN-Revolution" panose="02040603050506020204" pitchFamily="18" charset="0"/>
                </a:rPr>
                <a:t>6</a:t>
              </a:r>
            </a:p>
          </p:txBody>
        </p:sp>
      </p:grpSp>
      <p:pic>
        <p:nvPicPr>
          <p:cNvPr id="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16663" y="5153381"/>
            <a:ext cx="2135147" cy="1696471"/>
          </a:xfrm>
          <a:prstGeom prst="rect">
            <a:avLst/>
          </a:prstGeom>
        </p:spPr>
      </p:pic>
      <p:pic>
        <p:nvPicPr>
          <p:cNvPr id="8" name="Picture 8"/>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6357" y="409310"/>
            <a:ext cx="2928395" cy="110546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5"/>
                                        </p:tgtEl>
                                      </p:cBhvr>
                                    </p:animEffect>
                                    <p:anim calcmode="lin" valueType="num">
                                      <p:cBhvr>
                                        <p:cTn id="7" dur="1000"/>
                                        <p:tgtEl>
                                          <p:spTgt spid="45"/>
                                        </p:tgtEl>
                                        <p:attrNameLst>
                                          <p:attrName>ppt_x</p:attrName>
                                        </p:attrNameLst>
                                      </p:cBhvr>
                                      <p:tavLst>
                                        <p:tav tm="0">
                                          <p:val>
                                            <p:strVal val="ppt_x"/>
                                          </p:val>
                                        </p:tav>
                                        <p:tav tm="100000">
                                          <p:val>
                                            <p:strVal val="ppt_x"/>
                                          </p:val>
                                        </p:tav>
                                      </p:tavLst>
                                    </p:anim>
                                    <p:anim calcmode="lin" valueType="num">
                                      <p:cBhvr>
                                        <p:cTn id="8" dur="1000"/>
                                        <p:tgtEl>
                                          <p:spTgt spid="45"/>
                                        </p:tgtEl>
                                        <p:attrNameLst>
                                          <p:attrName>ppt_y</p:attrName>
                                        </p:attrNameLst>
                                      </p:cBhvr>
                                      <p:tavLst>
                                        <p:tav tm="0">
                                          <p:val>
                                            <p:strVal val="ppt_y"/>
                                          </p:val>
                                        </p:tav>
                                        <p:tav tm="100000">
                                          <p:val>
                                            <p:strVal val="ppt_y+.1"/>
                                          </p:val>
                                        </p:tav>
                                      </p:tavLst>
                                    </p:anim>
                                    <p:set>
                                      <p:cBhvr>
                                        <p:cTn id="9"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 restart="whenNotActive" fill="hold" evtFilter="cancelBubble" nodeType="interactiveSeq">
                <p:stCondLst>
                  <p:cond evt="onClick" delay="0">
                    <p:tgtEl>
                      <p:spTgt spid="47"/>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7"/>
                                        </p:tgtEl>
                                      </p:cBhvr>
                                    </p:animEffect>
                                    <p:anim calcmode="lin" valueType="num">
                                      <p:cBhvr>
                                        <p:cTn id="15" dur="1000"/>
                                        <p:tgtEl>
                                          <p:spTgt spid="47"/>
                                        </p:tgtEl>
                                        <p:attrNameLst>
                                          <p:attrName>ppt_x</p:attrName>
                                        </p:attrNameLst>
                                      </p:cBhvr>
                                      <p:tavLst>
                                        <p:tav tm="0">
                                          <p:val>
                                            <p:strVal val="ppt_x"/>
                                          </p:val>
                                        </p:tav>
                                        <p:tav tm="100000">
                                          <p:val>
                                            <p:strVal val="ppt_x"/>
                                          </p:val>
                                        </p:tav>
                                      </p:tavLst>
                                    </p:anim>
                                    <p:anim calcmode="lin" valueType="num">
                                      <p:cBhvr>
                                        <p:cTn id="16" dur="1000"/>
                                        <p:tgtEl>
                                          <p:spTgt spid="47"/>
                                        </p:tgtEl>
                                        <p:attrNameLst>
                                          <p:attrName>ppt_y</p:attrName>
                                        </p:attrNameLst>
                                      </p:cBhvr>
                                      <p:tavLst>
                                        <p:tav tm="0">
                                          <p:val>
                                            <p:strVal val="ppt_y"/>
                                          </p:val>
                                        </p:tav>
                                        <p:tav tm="100000">
                                          <p:val>
                                            <p:strVal val="ppt_y+.1"/>
                                          </p:val>
                                        </p:tav>
                                      </p:tavLst>
                                    </p:anim>
                                    <p:set>
                                      <p:cBhvr>
                                        <p:cTn id="17"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8" restart="whenNotActive" fill="hold" evtFilter="cancelBubble" nodeType="interactiveSeq">
                <p:stCondLst>
                  <p:cond evt="onClick" delay="0">
                    <p:tgtEl>
                      <p:spTgt spid="49"/>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49"/>
                                        </p:tgtEl>
                                      </p:cBhvr>
                                    </p:animEffect>
                                    <p:anim calcmode="lin" valueType="num">
                                      <p:cBhvr>
                                        <p:cTn id="23" dur="1000"/>
                                        <p:tgtEl>
                                          <p:spTgt spid="49"/>
                                        </p:tgtEl>
                                        <p:attrNameLst>
                                          <p:attrName>ppt_x</p:attrName>
                                        </p:attrNameLst>
                                      </p:cBhvr>
                                      <p:tavLst>
                                        <p:tav tm="0">
                                          <p:val>
                                            <p:strVal val="ppt_x"/>
                                          </p:val>
                                        </p:tav>
                                        <p:tav tm="100000">
                                          <p:val>
                                            <p:strVal val="ppt_x"/>
                                          </p:val>
                                        </p:tav>
                                      </p:tavLst>
                                    </p:anim>
                                    <p:anim calcmode="lin" valueType="num">
                                      <p:cBhvr>
                                        <p:cTn id="24" dur="1000"/>
                                        <p:tgtEl>
                                          <p:spTgt spid="49"/>
                                        </p:tgtEl>
                                        <p:attrNameLst>
                                          <p:attrName>ppt_y</p:attrName>
                                        </p:attrNameLst>
                                      </p:cBhvr>
                                      <p:tavLst>
                                        <p:tav tm="0">
                                          <p:val>
                                            <p:strVal val="ppt_y"/>
                                          </p:val>
                                        </p:tav>
                                        <p:tav tm="100000">
                                          <p:val>
                                            <p:strVal val="ppt_y+.1"/>
                                          </p:val>
                                        </p:tav>
                                      </p:tavLst>
                                    </p:anim>
                                    <p:set>
                                      <p:cBhvr>
                                        <p:cTn id="25"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51"/>
                                        </p:tgtEl>
                                      </p:cBhvr>
                                    </p:animEffect>
                                    <p:anim calcmode="lin" valueType="num">
                                      <p:cBhvr>
                                        <p:cTn id="31" dur="1000"/>
                                        <p:tgtEl>
                                          <p:spTgt spid="51"/>
                                        </p:tgtEl>
                                        <p:attrNameLst>
                                          <p:attrName>ppt_x</p:attrName>
                                        </p:attrNameLst>
                                      </p:cBhvr>
                                      <p:tavLst>
                                        <p:tav tm="0">
                                          <p:val>
                                            <p:strVal val="ppt_x"/>
                                          </p:val>
                                        </p:tav>
                                        <p:tav tm="100000">
                                          <p:val>
                                            <p:strVal val="ppt_x"/>
                                          </p:val>
                                        </p:tav>
                                      </p:tavLst>
                                    </p:anim>
                                    <p:anim calcmode="lin" valueType="num">
                                      <p:cBhvr>
                                        <p:cTn id="32" dur="1000"/>
                                        <p:tgtEl>
                                          <p:spTgt spid="51"/>
                                        </p:tgtEl>
                                        <p:attrNameLst>
                                          <p:attrName>ppt_y</p:attrName>
                                        </p:attrNameLst>
                                      </p:cBhvr>
                                      <p:tavLst>
                                        <p:tav tm="0">
                                          <p:val>
                                            <p:strVal val="ppt_y"/>
                                          </p:val>
                                        </p:tav>
                                        <p:tav tm="100000">
                                          <p:val>
                                            <p:strVal val="ppt_y+.1"/>
                                          </p:val>
                                        </p:tav>
                                      </p:tavLst>
                                    </p:anim>
                                    <p:set>
                                      <p:cBhvr>
                                        <p:cTn id="33"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46"/>
                                        </p:tgtEl>
                                      </p:cBhvr>
                                    </p:animEffect>
                                    <p:anim calcmode="lin" valueType="num">
                                      <p:cBhvr>
                                        <p:cTn id="39" dur="1000"/>
                                        <p:tgtEl>
                                          <p:spTgt spid="46"/>
                                        </p:tgtEl>
                                        <p:attrNameLst>
                                          <p:attrName>ppt_x</p:attrName>
                                        </p:attrNameLst>
                                      </p:cBhvr>
                                      <p:tavLst>
                                        <p:tav tm="0">
                                          <p:val>
                                            <p:strVal val="ppt_x"/>
                                          </p:val>
                                        </p:tav>
                                        <p:tav tm="100000">
                                          <p:val>
                                            <p:strVal val="ppt_x"/>
                                          </p:val>
                                        </p:tav>
                                      </p:tavLst>
                                    </p:anim>
                                    <p:anim calcmode="lin" valueType="num">
                                      <p:cBhvr>
                                        <p:cTn id="40" dur="1000"/>
                                        <p:tgtEl>
                                          <p:spTgt spid="46"/>
                                        </p:tgtEl>
                                        <p:attrNameLst>
                                          <p:attrName>ppt_y</p:attrName>
                                        </p:attrNameLst>
                                      </p:cBhvr>
                                      <p:tavLst>
                                        <p:tav tm="0">
                                          <p:val>
                                            <p:strVal val="ppt_y"/>
                                          </p:val>
                                        </p:tav>
                                        <p:tav tm="100000">
                                          <p:val>
                                            <p:strVal val="ppt_y+.1"/>
                                          </p:val>
                                        </p:tav>
                                      </p:tavLst>
                                    </p:anim>
                                    <p:set>
                                      <p:cBhvr>
                                        <p:cTn id="4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48"/>
                                        </p:tgtEl>
                                      </p:cBhvr>
                                    </p:animEffect>
                                    <p:anim calcmode="lin" valueType="num">
                                      <p:cBhvr>
                                        <p:cTn id="47" dur="1000"/>
                                        <p:tgtEl>
                                          <p:spTgt spid="48"/>
                                        </p:tgtEl>
                                        <p:attrNameLst>
                                          <p:attrName>ppt_x</p:attrName>
                                        </p:attrNameLst>
                                      </p:cBhvr>
                                      <p:tavLst>
                                        <p:tav tm="0">
                                          <p:val>
                                            <p:strVal val="ppt_x"/>
                                          </p:val>
                                        </p:tav>
                                        <p:tav tm="100000">
                                          <p:val>
                                            <p:strVal val="ppt_x"/>
                                          </p:val>
                                        </p:tav>
                                      </p:tavLst>
                                    </p:anim>
                                    <p:anim calcmode="lin" valueType="num">
                                      <p:cBhvr>
                                        <p:cTn id="48" dur="1000"/>
                                        <p:tgtEl>
                                          <p:spTgt spid="48"/>
                                        </p:tgtEl>
                                        <p:attrNameLst>
                                          <p:attrName>ppt_y</p:attrName>
                                        </p:attrNameLst>
                                      </p:cBhvr>
                                      <p:tavLst>
                                        <p:tav tm="0">
                                          <p:val>
                                            <p:strVal val="ppt_y"/>
                                          </p:val>
                                        </p:tav>
                                        <p:tav tm="100000">
                                          <p:val>
                                            <p:strVal val="ppt_y+.1"/>
                                          </p:val>
                                        </p:tav>
                                      </p:tavLst>
                                    </p:anim>
                                    <p:set>
                                      <p:cBhvr>
                                        <p:cTn id="49"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50"/>
                                        </p:tgtEl>
                                      </p:cBhvr>
                                    </p:animEffect>
                                    <p:anim calcmode="lin" valueType="num">
                                      <p:cBhvr>
                                        <p:cTn id="55" dur="1000"/>
                                        <p:tgtEl>
                                          <p:spTgt spid="50"/>
                                        </p:tgtEl>
                                        <p:attrNameLst>
                                          <p:attrName>ppt_x</p:attrName>
                                        </p:attrNameLst>
                                      </p:cBhvr>
                                      <p:tavLst>
                                        <p:tav tm="0">
                                          <p:val>
                                            <p:strVal val="ppt_x"/>
                                          </p:val>
                                        </p:tav>
                                        <p:tav tm="100000">
                                          <p:val>
                                            <p:strVal val="ppt_x"/>
                                          </p:val>
                                        </p:tav>
                                      </p:tavLst>
                                    </p:anim>
                                    <p:anim calcmode="lin" valueType="num">
                                      <p:cBhvr>
                                        <p:cTn id="56" dur="1000"/>
                                        <p:tgtEl>
                                          <p:spTgt spid="50"/>
                                        </p:tgtEl>
                                        <p:attrNameLst>
                                          <p:attrName>ppt_y</p:attrName>
                                        </p:attrNameLst>
                                      </p:cBhvr>
                                      <p:tavLst>
                                        <p:tav tm="0">
                                          <p:val>
                                            <p:strVal val="ppt_y"/>
                                          </p:val>
                                        </p:tav>
                                        <p:tav tm="100000">
                                          <p:val>
                                            <p:strVal val="ppt_y+.1"/>
                                          </p:val>
                                        </p:tav>
                                      </p:tavLst>
                                    </p:anim>
                                    <p:set>
                                      <p:cBhvr>
                                        <p:cTn id="57"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8" restart="whenNotActive" fill="hold" evtFilter="cancelBubble" nodeType="interactiveSeq">
                <p:stCondLst>
                  <p:cond evt="onClick" delay="0">
                    <p:tgtEl>
                      <p:spTgt spid="52"/>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52"/>
                                        </p:tgtEl>
                                      </p:cBhvr>
                                    </p:animEffect>
                                    <p:anim calcmode="lin" valueType="num">
                                      <p:cBhvr>
                                        <p:cTn id="63" dur="1000"/>
                                        <p:tgtEl>
                                          <p:spTgt spid="52"/>
                                        </p:tgtEl>
                                        <p:attrNameLst>
                                          <p:attrName>ppt_x</p:attrName>
                                        </p:attrNameLst>
                                      </p:cBhvr>
                                      <p:tavLst>
                                        <p:tav tm="0">
                                          <p:val>
                                            <p:strVal val="ppt_x"/>
                                          </p:val>
                                        </p:tav>
                                        <p:tav tm="100000">
                                          <p:val>
                                            <p:strVal val="ppt_x"/>
                                          </p:val>
                                        </p:tav>
                                      </p:tavLst>
                                    </p:anim>
                                    <p:anim calcmode="lin" valueType="num">
                                      <p:cBhvr>
                                        <p:cTn id="64" dur="1000"/>
                                        <p:tgtEl>
                                          <p:spTgt spid="52"/>
                                        </p:tgtEl>
                                        <p:attrNameLst>
                                          <p:attrName>ppt_y</p:attrName>
                                        </p:attrNameLst>
                                      </p:cBhvr>
                                      <p:tavLst>
                                        <p:tav tm="0">
                                          <p:val>
                                            <p:strVal val="ppt_y"/>
                                          </p:val>
                                        </p:tav>
                                        <p:tav tm="100000">
                                          <p:val>
                                            <p:strVal val="ppt_y+.1"/>
                                          </p:val>
                                        </p:tav>
                                      </p:tavLst>
                                    </p:anim>
                                    <p:set>
                                      <p:cBhvr>
                                        <p:cTn id="6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sp>
        <p:nvSpPr>
          <p:cNvPr id="6" name="TextBox 6"/>
          <p:cNvSpPr txBox="1"/>
          <p:nvPr/>
        </p:nvSpPr>
        <p:spPr>
          <a:xfrm>
            <a:off x="4158852" y="304800"/>
            <a:ext cx="3874297"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1 </a:t>
            </a:r>
          </a:p>
        </p:txBody>
      </p:sp>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245985" y="311250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27684" y="5389457"/>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Lữ đoàn 309</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632225" y="3142521"/>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7970981" y="3175821"/>
            <a:ext cx="312371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05067" y="3112503"/>
            <a:ext cx="312371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txBody>
          <a:bodyPr/>
          <a:lstStyle/>
          <a:p>
            <a:endParaRPr lang="en-US" sz="1200"/>
          </a:p>
        </p:txBody>
      </p:sp>
      <p:sp>
        <p:nvSpPr>
          <p:cNvPr id="29" name="TextBox 29"/>
          <p:cNvSpPr txBox="1"/>
          <p:nvPr/>
        </p:nvSpPr>
        <p:spPr>
          <a:xfrm>
            <a:off x="8923259" y="3331948"/>
            <a:ext cx="1152220"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4" name="TextBox 34"/>
          <p:cNvSpPr txBox="1"/>
          <p:nvPr/>
        </p:nvSpPr>
        <p:spPr>
          <a:xfrm>
            <a:off x="4908620" y="5354955"/>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Lữ đoàn 843</a:t>
            </a:r>
          </a:p>
        </p:txBody>
      </p:sp>
      <p:sp>
        <p:nvSpPr>
          <p:cNvPr id="35" name="TextBox 35"/>
          <p:cNvSpPr txBox="1"/>
          <p:nvPr/>
        </p:nvSpPr>
        <p:spPr>
          <a:xfrm>
            <a:off x="8382529" y="5354955"/>
            <a:ext cx="2374373" cy="392030"/>
          </a:xfrm>
          <a:prstGeom prst="rect">
            <a:avLst/>
          </a:prstGeom>
        </p:spPr>
        <p:txBody>
          <a:bodyPr lIns="0" tIns="0" rIns="0" bIns="0" rtlCol="0" anchor="t">
            <a:spAutoFit/>
          </a:bodyPr>
          <a:lstStyle/>
          <a:p>
            <a:pPr>
              <a:lnSpc>
                <a:spcPts val="3266"/>
              </a:lnSpc>
              <a:spcBef>
                <a:spcPct val="0"/>
              </a:spcBef>
            </a:pPr>
            <a:r>
              <a:rPr lang="en-US" sz="2500">
                <a:solidFill>
                  <a:srgbClr val="000000"/>
                </a:solidFill>
                <a:latin typeface="SVN-Revolution" panose="02040603050506020204" pitchFamily="18" charset="0"/>
              </a:rPr>
              <a:t>Lữ đoàn 203</a:t>
            </a:r>
          </a:p>
        </p:txBody>
      </p:sp>
      <p:sp>
        <p:nvSpPr>
          <p:cNvPr id="36" name="Oval 35">
            <a:hlinkClick r:id="rId8" action="ppaction://hlinksldjump"/>
            <a:extLst>
              <a:ext uri="{FF2B5EF4-FFF2-40B4-BE49-F238E27FC236}">
                <a16:creationId xmlns:a16="http://schemas.microsoft.com/office/drawing/2014/main" id="{ACCC9EF7-D8C8-4573-9D4D-9DEDB4D8FC5E}"/>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12ADD523-B582-4032-85FB-EA818272BF87}"/>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A6A0D4E5-3F6A-4A0B-9CE4-FDBAAD1192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80830" y="417397"/>
            <a:ext cx="1191448" cy="1416282"/>
          </a:xfrm>
          <a:prstGeom prst="rect">
            <a:avLst/>
          </a:prstGeom>
        </p:spPr>
      </p:pic>
      <p:sp>
        <p:nvSpPr>
          <p:cNvPr id="33" name="TextBox 33"/>
          <p:cNvSpPr txBox="1"/>
          <p:nvPr/>
        </p:nvSpPr>
        <p:spPr>
          <a:xfrm>
            <a:off x="1297959" y="1350358"/>
            <a:ext cx="9596083" cy="1020792"/>
          </a:xfrm>
          <a:prstGeom prst="rect">
            <a:avLst/>
          </a:prstGeom>
        </p:spPr>
        <p:txBody>
          <a:bodyPr wrap="square" lIns="0" tIns="0" rIns="0" bIns="0" rtlCol="0" anchor="t">
            <a:spAutoFit/>
          </a:bodyPr>
          <a:lstStyle/>
          <a:p>
            <a:pPr algn="ctr">
              <a:lnSpc>
                <a:spcPts val="4013"/>
              </a:lnSpc>
              <a:spcBef>
                <a:spcPct val="0"/>
              </a:spcBef>
            </a:pPr>
            <a:r>
              <a:rPr lang="en-US" sz="3000" b="1">
                <a:latin typeface="Pattaya" panose="00000500000000000000" pitchFamily="2" charset="-34"/>
                <a:cs typeface="Pattaya" panose="00000500000000000000" pitchFamily="2" charset="-34"/>
              </a:rPr>
              <a:t>L</a:t>
            </a:r>
            <a:r>
              <a:rPr lang="vi-VN" sz="3000" b="1">
                <a:latin typeface="Pattaya" panose="00000500000000000000" pitchFamily="2" charset="-34"/>
                <a:cs typeface="Pattaya" panose="00000500000000000000" pitchFamily="2" charset="-34"/>
              </a:rPr>
              <a:t>ữ đoàn xe tăng </a:t>
            </a:r>
            <a:r>
              <a:rPr lang="en-US" sz="3000" b="1">
                <a:latin typeface="Pattaya" panose="00000500000000000000" pitchFamily="2" charset="-34"/>
                <a:cs typeface="Pattaya" panose="00000500000000000000" pitchFamily="2" charset="-34"/>
              </a:rPr>
              <a:t>nào</a:t>
            </a:r>
            <a:r>
              <a:rPr lang="vi-VN" sz="3000" b="1">
                <a:latin typeface="Pattaya" panose="00000500000000000000" pitchFamily="2" charset="-34"/>
                <a:cs typeface="Pattaya" panose="00000500000000000000" pitchFamily="2" charset="-34"/>
              </a:rPr>
              <a:t> </a:t>
            </a:r>
            <a:r>
              <a:rPr lang="en-US" sz="3000" b="1">
                <a:latin typeface="Pattaya" panose="00000500000000000000" pitchFamily="2" charset="-34"/>
                <a:cs typeface="Pattaya" panose="00000500000000000000" pitchFamily="2" charset="-34"/>
              </a:rPr>
              <a:t>dẫn đầu </a:t>
            </a:r>
            <a:r>
              <a:rPr lang="vi-VN" sz="3000" b="1">
                <a:latin typeface="Pattaya" panose="00000500000000000000" pitchFamily="2" charset="-34"/>
                <a:cs typeface="Pattaya" panose="00000500000000000000" pitchFamily="2" charset="-34"/>
              </a:rPr>
              <a:t>được giao nhiệm vụ phối hợp với các đơn vị bạn cắm lá cờ cách mạng trên nóc Dinh Độc Lập.</a:t>
            </a:r>
            <a:endParaRPr lang="en-US" sz="3000">
              <a:latin typeface="Josefin Sans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pic>
        <p:nvPicPr>
          <p:cNvPr id="2"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077" y="1282425"/>
            <a:ext cx="3531117" cy="4293151"/>
          </a:xfrm>
          <a:prstGeom prst="rect">
            <a:avLst/>
          </a:prstGeom>
        </p:spPr>
      </p:pic>
      <p:sp>
        <p:nvSpPr>
          <p:cNvPr id="3" name="TextBox 3"/>
          <p:cNvSpPr txBox="1"/>
          <p:nvPr/>
        </p:nvSpPr>
        <p:spPr>
          <a:xfrm>
            <a:off x="5410200" y="3352330"/>
            <a:ext cx="5562600" cy="1145250"/>
          </a:xfrm>
          <a:prstGeom prst="rect">
            <a:avLst/>
          </a:prstGeom>
        </p:spPr>
        <p:txBody>
          <a:bodyPr wrap="square" lIns="0" tIns="0" rIns="0" bIns="0" rtlCol="0" anchor="t">
            <a:spAutoFit/>
          </a:bodyPr>
          <a:lstStyle/>
          <a:p>
            <a:pPr algn="ctr">
              <a:lnSpc>
                <a:spcPts val="4666"/>
              </a:lnSpc>
              <a:spcBef>
                <a:spcPct val="0"/>
              </a:spcBef>
            </a:pPr>
            <a:r>
              <a:rPr lang="en-US" sz="3500" spc="-150">
                <a:solidFill>
                  <a:srgbClr val="000000"/>
                </a:solidFill>
                <a:latin typeface="UTM Alberta Heavy" panose="02040603050506020204" pitchFamily="18" charset="0"/>
              </a:rPr>
              <a:t>Bạn đã giúp nhà sử học tìm ra 1 manh mối lịch sử!</a:t>
            </a:r>
          </a:p>
        </p:txBody>
      </p:sp>
      <p:sp>
        <p:nvSpPr>
          <p:cNvPr id="4" name="TextBox 4"/>
          <p:cNvSpPr txBox="1"/>
          <p:nvPr/>
        </p:nvSpPr>
        <p:spPr>
          <a:xfrm>
            <a:off x="4800600" y="2403619"/>
            <a:ext cx="7543799" cy="972767"/>
          </a:xfrm>
          <a:prstGeom prst="rect">
            <a:avLst/>
          </a:prstGeom>
        </p:spPr>
        <p:txBody>
          <a:bodyPr wrap="square" lIns="0" tIns="0" rIns="0" bIns="0" rtlCol="0" anchor="t">
            <a:spAutoFit/>
          </a:bodyPr>
          <a:lstStyle/>
          <a:p>
            <a:pPr>
              <a:lnSpc>
                <a:spcPts val="7200"/>
              </a:lnSpc>
              <a:spcBef>
                <a:spcPct val="0"/>
              </a:spcBef>
            </a:pPr>
            <a:r>
              <a:rPr lang="en-US" sz="10000" b="1">
                <a:solidFill>
                  <a:srgbClr val="000000"/>
                </a:solidFill>
                <a:latin typeface="UTM Davida" panose="02040603050506020204" pitchFamily="18" charset="0"/>
              </a:rPr>
              <a:t>Chúc mừng</a:t>
            </a:r>
          </a:p>
        </p:txBody>
      </p:sp>
      <p:pic>
        <p:nvPicPr>
          <p:cNvPr id="5" name="Picture 5"/>
          <p:cNvPicPr>
            <a:picLocks noChangeAspect="1"/>
          </p:cNvPicPr>
          <p:nvPr/>
        </p:nvPicPr>
        <p:blipFill>
          <a:blip r:embed="rId5">
            <a:alphaModFix amt="3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2135147" cy="1696471"/>
          </a:xfrm>
          <a:prstGeom prst="rect">
            <a:avLst/>
          </a:prstGeom>
        </p:spPr>
      </p:pic>
      <p:pic>
        <p:nvPicPr>
          <p:cNvPr id="6" name="Picture 6"/>
          <p:cNvPicPr>
            <a:picLocks noChangeAspect="1"/>
          </p:cNvPicPr>
          <p:nvPr/>
        </p:nvPicPr>
        <p:blipFill>
          <a:blip r:embed="rId7"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3605" y="5752531"/>
            <a:ext cx="2928395" cy="1105469"/>
          </a:xfrm>
          <a:prstGeom prst="rect">
            <a:avLst/>
          </a:prstGeom>
        </p:spPr>
      </p:pic>
      <p:sp>
        <p:nvSpPr>
          <p:cNvPr id="7" name="Arrow: Right 6">
            <a:hlinkClick r:id="rId2" action="ppaction://hlinksldjump"/>
            <a:extLst>
              <a:ext uri="{FF2B5EF4-FFF2-40B4-BE49-F238E27FC236}">
                <a16:creationId xmlns:a16="http://schemas.microsoft.com/office/drawing/2014/main" id="{42CA13D4-BCD5-4B88-BC71-0D6ECFACB14C}"/>
              </a:ext>
            </a:extLst>
          </p:cNvPr>
          <p:cNvSpPr/>
          <p:nvPr/>
        </p:nvSpPr>
        <p:spPr>
          <a:xfrm>
            <a:off x="7353300" y="4995608"/>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193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2135147" cy="1696471"/>
          </a:xfrm>
          <a:prstGeom prst="rect">
            <a:avLst/>
          </a:prstGeom>
        </p:spPr>
      </p:pic>
      <p:pic>
        <p:nvPicPr>
          <p:cNvPr id="3" name="Picture 3"/>
          <p:cNvPicPr>
            <a:picLocks noChangeAspect="1"/>
          </p:cNvPicPr>
          <p:nvPr/>
        </p:nvPicPr>
        <p:blipFill>
          <a:blip r:embed="rId4"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3605" y="5752531"/>
            <a:ext cx="2928395" cy="1105469"/>
          </a:xfrm>
          <a:prstGeom prst="rect">
            <a:avLst/>
          </a:prstGeom>
        </p:spPr>
      </p:pic>
      <p:grpSp>
        <p:nvGrpSpPr>
          <p:cNvPr id="9" name="Group 8">
            <a:extLst>
              <a:ext uri="{FF2B5EF4-FFF2-40B4-BE49-F238E27FC236}">
                <a16:creationId xmlns:a16="http://schemas.microsoft.com/office/drawing/2014/main" id="{A7A4F206-CBE6-442B-A79F-B83B1911D015}"/>
              </a:ext>
            </a:extLst>
          </p:cNvPr>
          <p:cNvGrpSpPr/>
          <p:nvPr/>
        </p:nvGrpSpPr>
        <p:grpSpPr>
          <a:xfrm>
            <a:off x="1270000" y="1803400"/>
            <a:ext cx="3131046" cy="3970296"/>
            <a:chOff x="2054059" y="2673352"/>
            <a:chExt cx="4696569" cy="5955444"/>
          </a:xfrm>
        </p:grpSpPr>
        <p:pic>
          <p:nvPicPr>
            <p:cNvPr id="5"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02157" y="2673352"/>
              <a:ext cx="4548471" cy="5955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54059" y="5651074"/>
              <a:ext cx="1787172" cy="2124423"/>
            </a:xfrm>
            <a:prstGeom prst="rect">
              <a:avLst/>
            </a:prstGeom>
          </p:spPr>
        </p:pic>
      </p:grpSp>
      <p:sp>
        <p:nvSpPr>
          <p:cNvPr id="7" name="TextBox 7"/>
          <p:cNvSpPr txBox="1"/>
          <p:nvPr/>
        </p:nvSpPr>
        <p:spPr>
          <a:xfrm>
            <a:off x="5320002" y="3351439"/>
            <a:ext cx="5813414" cy="1145250"/>
          </a:xfrm>
          <a:prstGeom prst="rect">
            <a:avLst/>
          </a:prstGeom>
        </p:spPr>
        <p:txBody>
          <a:bodyPr wrap="square" lIns="0" tIns="0" rIns="0" bIns="0" rtlCol="0" anchor="t">
            <a:spAutoFit/>
          </a:bodyPr>
          <a:lstStyle/>
          <a:p>
            <a:pPr algn="ctr">
              <a:lnSpc>
                <a:spcPts val="4666"/>
              </a:lnSpc>
              <a:spcBef>
                <a:spcPct val="0"/>
              </a:spcBef>
            </a:pPr>
            <a:r>
              <a:rPr lang="en-US" sz="3500">
                <a:solidFill>
                  <a:srgbClr val="000000"/>
                </a:solidFill>
                <a:latin typeface="UTM Alberta Heavy" panose="02040603050506020204" pitchFamily="18" charset="0"/>
                <a:cs typeface="Segoe UI Semibold" panose="020B0702040204020203" pitchFamily="34" charset="0"/>
              </a:rPr>
              <a:t>Nhà sử học không tìm được manh mối lịch sử nào cả!</a:t>
            </a:r>
          </a:p>
        </p:txBody>
      </p:sp>
      <p:sp>
        <p:nvSpPr>
          <p:cNvPr id="8" name="TextBox 8"/>
          <p:cNvSpPr txBox="1"/>
          <p:nvPr/>
        </p:nvSpPr>
        <p:spPr>
          <a:xfrm>
            <a:off x="4191000" y="2403619"/>
            <a:ext cx="8461169" cy="972767"/>
          </a:xfrm>
          <a:prstGeom prst="rect">
            <a:avLst/>
          </a:prstGeom>
        </p:spPr>
        <p:txBody>
          <a:bodyPr wrap="square" lIns="0" tIns="0" rIns="0" bIns="0" rtlCol="0" anchor="t">
            <a:spAutoFit/>
          </a:bodyPr>
          <a:lstStyle/>
          <a:p>
            <a:pPr>
              <a:lnSpc>
                <a:spcPts val="7200"/>
              </a:lnSpc>
              <a:spcBef>
                <a:spcPct val="0"/>
              </a:spcBef>
            </a:pPr>
            <a:r>
              <a:rPr lang="en-US" sz="10000">
                <a:solidFill>
                  <a:srgbClr val="000000"/>
                </a:solidFill>
                <a:latin typeface="UTM Davida" panose="02040603050506020204" pitchFamily="18" charset="0"/>
              </a:rPr>
              <a:t>Hãy cố gắng </a:t>
            </a:r>
          </a:p>
        </p:txBody>
      </p:sp>
      <p:sp>
        <p:nvSpPr>
          <p:cNvPr id="10" name="Arrow: Right 9">
            <a:hlinkClick r:id="rId6" action="ppaction://hlinksldjump"/>
            <a:extLst>
              <a:ext uri="{FF2B5EF4-FFF2-40B4-BE49-F238E27FC236}">
                <a16:creationId xmlns:a16="http://schemas.microsoft.com/office/drawing/2014/main" id="{79D3A649-B979-443F-9868-3D046E2206F3}"/>
              </a:ext>
            </a:extLst>
          </p:cNvPr>
          <p:cNvSpPr/>
          <p:nvPr/>
        </p:nvSpPr>
        <p:spPr>
          <a:xfrm>
            <a:off x="7388509" y="4864541"/>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6324" y="-1828586"/>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68291" y="3977188"/>
            <a:ext cx="9278931" cy="6140965"/>
          </a:xfrm>
          <a:prstGeom prst="rect">
            <a:avLst/>
          </a:prstGeom>
        </p:spPr>
      </p:pic>
      <p:sp>
        <p:nvSpPr>
          <p:cNvPr id="46" name="Freeform 20">
            <a:extLst>
              <a:ext uri="{FF2B5EF4-FFF2-40B4-BE49-F238E27FC236}">
                <a16:creationId xmlns:a16="http://schemas.microsoft.com/office/drawing/2014/main" id="{B2CD8D40-1AA0-4C4A-A1E2-BA2653645B36}"/>
              </a:ext>
            </a:extLst>
          </p:cNvPr>
          <p:cNvSpPr/>
          <p:nvPr/>
        </p:nvSpPr>
        <p:spPr>
          <a:xfrm>
            <a:off x="8067397" y="3099108"/>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47" name="Freeform 21">
            <a:extLst>
              <a:ext uri="{FF2B5EF4-FFF2-40B4-BE49-F238E27FC236}">
                <a16:creationId xmlns:a16="http://schemas.microsoft.com/office/drawing/2014/main" id="{6AA5C3FF-BF2E-413C-A60E-44CD04E58225}"/>
              </a:ext>
            </a:extLst>
          </p:cNvPr>
          <p:cNvSpPr/>
          <p:nvPr/>
        </p:nvSpPr>
        <p:spPr>
          <a:xfrm>
            <a:off x="8004079" y="3035790"/>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txBody>
          <a:bodyPr/>
          <a:lstStyle/>
          <a:p>
            <a:endParaRPr lang="en-US"/>
          </a:p>
        </p:txBody>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19573" y="5216102"/>
            <a:ext cx="2374373" cy="810222"/>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Dương Văn Minh</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31214" y="1148322"/>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268637" y="1578760"/>
            <a:ext cx="9664442" cy="500137"/>
          </a:xfrm>
          <a:prstGeom prst="rect">
            <a:avLst/>
          </a:prstGeom>
        </p:spPr>
        <p:txBody>
          <a:bodyPr wrap="square" lIns="0" tIns="0" rIns="0" bIns="0" rtlCol="0" anchor="t">
            <a:spAutoFit/>
          </a:bodyPr>
          <a:lstStyle/>
          <a:p>
            <a:pPr algn="ctr">
              <a:lnSpc>
                <a:spcPts val="4013"/>
              </a:lnSpc>
              <a:spcBef>
                <a:spcPct val="0"/>
              </a:spcBef>
            </a:pPr>
            <a:r>
              <a:rPr lang="en-US" sz="3000">
                <a:latin typeface="Pattaya" panose="00000500000000000000" pitchFamily="2" charset="-34"/>
                <a:ea typeface="#9Slide02 Noi dung dai" panose="020B0604020202020204" charset="0"/>
                <a:cs typeface="Pattaya" panose="00000500000000000000" pitchFamily="2" charset="-34"/>
              </a:rPr>
              <a:t>Ai là t</a:t>
            </a:r>
            <a:r>
              <a:rPr lang="vi-VN" sz="3000">
                <a:latin typeface="Pattaya" panose="00000500000000000000" pitchFamily="2" charset="-34"/>
                <a:ea typeface="#9Slide02 Noi dung dai" panose="020B0604020202020204" charset="0"/>
                <a:cs typeface="Pattaya" panose="00000500000000000000" pitchFamily="2" charset="-34"/>
              </a:rPr>
              <a:t>ổng thống cuối cùng của </a:t>
            </a:r>
            <a:r>
              <a:rPr lang="en-US" sz="3000">
                <a:latin typeface="Pattaya" panose="00000500000000000000" pitchFamily="2" charset="-34"/>
                <a:ea typeface="#9Slide02 Noi dung dai" panose="020B0604020202020204" charset="0"/>
                <a:cs typeface="Pattaya" panose="00000500000000000000" pitchFamily="2" charset="-34"/>
              </a:rPr>
              <a:t>chính quyền</a:t>
            </a:r>
            <a:r>
              <a:rPr lang="vi-VN" sz="3000">
                <a:latin typeface="Pattaya" panose="00000500000000000000" pitchFamily="2" charset="-34"/>
                <a:ea typeface="#9Slide02 Noi dung dai" panose="020B0604020202020204" charset="0"/>
                <a:cs typeface="Pattaya" panose="00000500000000000000" pitchFamily="2" charset="-34"/>
              </a:rPr>
              <a:t>Việt Nam Cộng hòa</a:t>
            </a:r>
            <a:r>
              <a:rPr lang="en-US" sz="3000">
                <a:latin typeface="Pattaya" panose="00000500000000000000" pitchFamily="2" charset="-34"/>
                <a:ea typeface="#9Slide02 Noi dung dai" panose="020B0604020202020204" charset="0"/>
                <a:cs typeface="Pattaya" panose="00000500000000000000" pitchFamily="2" charset="-34"/>
              </a:rPr>
              <a:t>?</a:t>
            </a:r>
            <a:endParaRPr lang="en-US" sz="3000">
              <a:solidFill>
                <a:srgbClr val="000000"/>
              </a:solidFill>
              <a:latin typeface="Josefin Sans Regular"/>
            </a:endParaRPr>
          </a:p>
        </p:txBody>
      </p:sp>
      <p:sp>
        <p:nvSpPr>
          <p:cNvPr id="34" name="TextBox 34"/>
          <p:cNvSpPr txBox="1"/>
          <p:nvPr/>
        </p:nvSpPr>
        <p:spPr>
          <a:xfrm>
            <a:off x="4754238" y="5181600"/>
            <a:ext cx="2685763" cy="810222"/>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Nguyễn Văn Thiệu</a:t>
            </a:r>
          </a:p>
        </p:txBody>
      </p:sp>
      <p:sp>
        <p:nvSpPr>
          <p:cNvPr id="35" name="TextBox 35"/>
          <p:cNvSpPr txBox="1"/>
          <p:nvPr/>
        </p:nvSpPr>
        <p:spPr>
          <a:xfrm>
            <a:off x="8374418" y="5181600"/>
            <a:ext cx="2374373" cy="810222"/>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Ngô Đình Diệm</a:t>
            </a:r>
          </a:p>
        </p:txBody>
      </p:sp>
      <p:sp>
        <p:nvSpPr>
          <p:cNvPr id="36" name="Oval 35">
            <a:hlinkClick r:id="rId8" action="ppaction://hlinksldjump"/>
            <a:extLst>
              <a:ext uri="{FF2B5EF4-FFF2-40B4-BE49-F238E27FC236}">
                <a16:creationId xmlns:a16="http://schemas.microsoft.com/office/drawing/2014/main" id="{EE31FC9E-463B-4669-9309-374FB67B99DC}"/>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5EE06EB4-65CD-4333-9A5C-A5CBC42F40E6}"/>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C169D0C7-CBF9-4670-A0E8-5F37600DB4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F0B6C07-DC1C-4BFA-913A-DCF12C055571}"/>
              </a:ext>
            </a:extLst>
          </p:cNvPr>
          <p:cNvSpPr txBox="1"/>
          <p:nvPr/>
        </p:nvSpPr>
        <p:spPr>
          <a:xfrm>
            <a:off x="4158852" y="304800"/>
            <a:ext cx="4073396"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C04749D-44C2-47BB-BAD6-10146C19C4C3}"/>
              </a:ext>
            </a:extLst>
          </p:cNvPr>
          <p:cNvSpPr txBox="1"/>
          <p:nvPr/>
        </p:nvSpPr>
        <p:spPr>
          <a:xfrm>
            <a:off x="5410200" y="3352330"/>
            <a:ext cx="5562600" cy="1145250"/>
          </a:xfrm>
          <a:prstGeom prst="rect">
            <a:avLst/>
          </a:prstGeom>
        </p:spPr>
        <p:txBody>
          <a:bodyPr wrap="square" lIns="0" tIns="0" rIns="0" bIns="0" rtlCol="0" anchor="t">
            <a:spAutoFit/>
          </a:bodyPr>
          <a:lstStyle/>
          <a:p>
            <a:pPr algn="ctr">
              <a:lnSpc>
                <a:spcPts val="4666"/>
              </a:lnSpc>
              <a:spcBef>
                <a:spcPct val="0"/>
              </a:spcBef>
            </a:pPr>
            <a:r>
              <a:rPr lang="en-US" sz="3500" spc="-150">
                <a:solidFill>
                  <a:srgbClr val="000000"/>
                </a:solidFill>
                <a:latin typeface="UTM Alberta Heavy" panose="02040603050506020204" pitchFamily="18" charset="0"/>
              </a:rPr>
              <a:t>Bạn đã giúp nhà sử học tìm ra 1 manh mối lịch sử nữa!</a:t>
            </a:r>
          </a:p>
        </p:txBody>
      </p:sp>
      <p:pic>
        <p:nvPicPr>
          <p:cNvPr id="2"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077" y="1282425"/>
            <a:ext cx="3531117" cy="4293151"/>
          </a:xfrm>
          <a:prstGeom prst="rect">
            <a:avLst/>
          </a:prstGeom>
        </p:spPr>
      </p:pic>
      <p:pic>
        <p:nvPicPr>
          <p:cNvPr id="5" name="Picture 5"/>
          <p:cNvPicPr>
            <a:picLocks noChangeAspect="1"/>
          </p:cNvPicPr>
          <p:nvPr/>
        </p:nvPicPr>
        <p:blipFill>
          <a:blip r:embed="rId5">
            <a:alphaModFix amt="3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2135147" cy="1696471"/>
          </a:xfrm>
          <a:prstGeom prst="rect">
            <a:avLst/>
          </a:prstGeom>
        </p:spPr>
      </p:pic>
      <p:pic>
        <p:nvPicPr>
          <p:cNvPr id="6" name="Picture 6"/>
          <p:cNvPicPr>
            <a:picLocks noChangeAspect="1"/>
          </p:cNvPicPr>
          <p:nvPr/>
        </p:nvPicPr>
        <p:blipFill>
          <a:blip r:embed="rId7"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3605" y="5752531"/>
            <a:ext cx="2928395" cy="1105469"/>
          </a:xfrm>
          <a:prstGeom prst="rect">
            <a:avLst/>
          </a:prstGeom>
        </p:spPr>
      </p:pic>
      <p:sp>
        <p:nvSpPr>
          <p:cNvPr id="7" name="Arrow: Right 6">
            <a:hlinkClick r:id="rId2" action="ppaction://hlinksldjump"/>
            <a:extLst>
              <a:ext uri="{FF2B5EF4-FFF2-40B4-BE49-F238E27FC236}">
                <a16:creationId xmlns:a16="http://schemas.microsoft.com/office/drawing/2014/main" id="{5194C94C-2534-46ED-B561-17A48370D961}"/>
              </a:ext>
            </a:extLst>
          </p:cNvPr>
          <p:cNvSpPr/>
          <p:nvPr/>
        </p:nvSpPr>
        <p:spPr>
          <a:xfrm>
            <a:off x="7061200" y="4953000"/>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4">
            <a:extLst>
              <a:ext uri="{FF2B5EF4-FFF2-40B4-BE49-F238E27FC236}">
                <a16:creationId xmlns:a16="http://schemas.microsoft.com/office/drawing/2014/main" id="{3103CDF0-8267-4DE9-95D6-64D89336D7B6}"/>
              </a:ext>
            </a:extLst>
          </p:cNvPr>
          <p:cNvSpPr txBox="1"/>
          <p:nvPr/>
        </p:nvSpPr>
        <p:spPr>
          <a:xfrm>
            <a:off x="4800600" y="2403619"/>
            <a:ext cx="7543799" cy="972767"/>
          </a:xfrm>
          <a:prstGeom prst="rect">
            <a:avLst/>
          </a:prstGeom>
        </p:spPr>
        <p:txBody>
          <a:bodyPr wrap="square" lIns="0" tIns="0" rIns="0" bIns="0" rtlCol="0" anchor="t">
            <a:spAutoFit/>
          </a:bodyPr>
          <a:lstStyle/>
          <a:p>
            <a:pPr>
              <a:lnSpc>
                <a:spcPts val="7200"/>
              </a:lnSpc>
              <a:spcBef>
                <a:spcPct val="0"/>
              </a:spcBef>
            </a:pPr>
            <a:r>
              <a:rPr lang="en-US" sz="10000" b="1">
                <a:solidFill>
                  <a:srgbClr val="000000"/>
                </a:solidFill>
                <a:latin typeface="UTM Davida" panose="02040603050506020204" pitchFamily="18" charset="0"/>
              </a:rPr>
              <a:t>Chúc mừng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193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2135147" cy="1696471"/>
          </a:xfrm>
          <a:prstGeom prst="rect">
            <a:avLst/>
          </a:prstGeom>
        </p:spPr>
      </p:pic>
      <p:pic>
        <p:nvPicPr>
          <p:cNvPr id="3" name="Picture 3"/>
          <p:cNvPicPr>
            <a:picLocks noChangeAspect="1"/>
          </p:cNvPicPr>
          <p:nvPr/>
        </p:nvPicPr>
        <p:blipFill>
          <a:blip r:embed="rId4" cstate="hqprint">
            <a:alphaModFix amt="32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3605" y="5752531"/>
            <a:ext cx="2928395" cy="1105469"/>
          </a:xfrm>
          <a:prstGeom prst="rect">
            <a:avLst/>
          </a:prstGeom>
        </p:spPr>
      </p:pic>
      <p:grpSp>
        <p:nvGrpSpPr>
          <p:cNvPr id="4" name="Group 4"/>
          <p:cNvGrpSpPr/>
          <p:nvPr/>
        </p:nvGrpSpPr>
        <p:grpSpPr>
          <a:xfrm>
            <a:off x="1216973" y="1782235"/>
            <a:ext cx="3283446" cy="3970296"/>
            <a:chOff x="0" y="0"/>
            <a:chExt cx="6566892" cy="7940593"/>
          </a:xfrm>
        </p:grpSpPr>
        <p:pic>
          <p:nvPicPr>
            <p:cNvPr id="5"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264" y="0"/>
              <a:ext cx="6064628" cy="7940593"/>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970296"/>
              <a:ext cx="2382896" cy="2832565"/>
            </a:xfrm>
            <a:prstGeom prst="rect">
              <a:avLst/>
            </a:prstGeom>
          </p:spPr>
        </p:pic>
      </p:grpSp>
      <p:sp>
        <p:nvSpPr>
          <p:cNvPr id="9" name="Arrow: Right 8">
            <a:hlinkClick r:id="rId11" action="ppaction://hlinksldjump"/>
            <a:extLst>
              <a:ext uri="{FF2B5EF4-FFF2-40B4-BE49-F238E27FC236}">
                <a16:creationId xmlns:a16="http://schemas.microsoft.com/office/drawing/2014/main" id="{8EE58C14-A3BB-46BA-866E-4215194E52BC}"/>
              </a:ext>
            </a:extLst>
          </p:cNvPr>
          <p:cNvSpPr/>
          <p:nvPr/>
        </p:nvSpPr>
        <p:spPr>
          <a:xfrm>
            <a:off x="7061200" y="4953000"/>
            <a:ext cx="1676400" cy="1159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8">
            <a:extLst>
              <a:ext uri="{FF2B5EF4-FFF2-40B4-BE49-F238E27FC236}">
                <a16:creationId xmlns:a16="http://schemas.microsoft.com/office/drawing/2014/main" id="{5BE31E01-6342-4801-9818-A12160962B5E}"/>
              </a:ext>
            </a:extLst>
          </p:cNvPr>
          <p:cNvSpPr txBox="1"/>
          <p:nvPr/>
        </p:nvSpPr>
        <p:spPr>
          <a:xfrm>
            <a:off x="4191000" y="2403619"/>
            <a:ext cx="8461169" cy="972767"/>
          </a:xfrm>
          <a:prstGeom prst="rect">
            <a:avLst/>
          </a:prstGeom>
        </p:spPr>
        <p:txBody>
          <a:bodyPr wrap="square" lIns="0" tIns="0" rIns="0" bIns="0" rtlCol="0" anchor="t">
            <a:spAutoFit/>
          </a:bodyPr>
          <a:lstStyle/>
          <a:p>
            <a:pPr>
              <a:lnSpc>
                <a:spcPts val="7200"/>
              </a:lnSpc>
              <a:spcBef>
                <a:spcPct val="0"/>
              </a:spcBef>
            </a:pPr>
            <a:r>
              <a:rPr lang="en-US" sz="10000">
                <a:solidFill>
                  <a:srgbClr val="000000"/>
                </a:solidFill>
                <a:latin typeface="UTM Davida" panose="02040603050506020204" pitchFamily="18" charset="0"/>
              </a:rPr>
              <a:t>Hãy cố gắng </a:t>
            </a:r>
          </a:p>
        </p:txBody>
      </p:sp>
      <p:sp>
        <p:nvSpPr>
          <p:cNvPr id="11" name="TextBox 7">
            <a:extLst>
              <a:ext uri="{FF2B5EF4-FFF2-40B4-BE49-F238E27FC236}">
                <a16:creationId xmlns:a16="http://schemas.microsoft.com/office/drawing/2014/main" id="{FF483BCE-02AF-4E5E-8D4B-2AFC3C9413E8}"/>
              </a:ext>
            </a:extLst>
          </p:cNvPr>
          <p:cNvSpPr txBox="1"/>
          <p:nvPr/>
        </p:nvSpPr>
        <p:spPr>
          <a:xfrm>
            <a:off x="5320002" y="3351439"/>
            <a:ext cx="5813414" cy="1145250"/>
          </a:xfrm>
          <a:prstGeom prst="rect">
            <a:avLst/>
          </a:prstGeom>
        </p:spPr>
        <p:txBody>
          <a:bodyPr wrap="square" lIns="0" tIns="0" rIns="0" bIns="0" rtlCol="0" anchor="t">
            <a:spAutoFit/>
          </a:bodyPr>
          <a:lstStyle/>
          <a:p>
            <a:pPr algn="ctr">
              <a:lnSpc>
                <a:spcPts val="4666"/>
              </a:lnSpc>
              <a:spcBef>
                <a:spcPct val="0"/>
              </a:spcBef>
            </a:pPr>
            <a:r>
              <a:rPr lang="en-US" sz="3500">
                <a:solidFill>
                  <a:srgbClr val="000000"/>
                </a:solidFill>
                <a:latin typeface="UTM Alberta Heavy" panose="02040603050506020204" pitchFamily="18" charset="0"/>
                <a:cs typeface="Segoe UI Semibold" panose="020B0702040204020203" pitchFamily="34" charset="0"/>
              </a:rPr>
              <a:t>Nhà sử học không tìm được manh mối lịch sử nào!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5007055"/>
            <a:ext cx="3064017" cy="1197572"/>
            <a:chOff x="0" y="0"/>
            <a:chExt cx="61202518" cy="23921024"/>
          </a:xfrm>
        </p:grpSpPr>
        <p:sp>
          <p:nvSpPr>
            <p:cNvPr id="8" name="Freeform 8"/>
            <p:cNvSpPr/>
            <p:nvPr/>
          </p:nvSpPr>
          <p:spPr>
            <a:xfrm>
              <a:off x="72390" y="72390"/>
              <a:ext cx="61057739" cy="23776244"/>
            </a:xfrm>
            <a:custGeom>
              <a:avLst/>
              <a:gdLst/>
              <a:ahLst/>
              <a:cxnLst/>
              <a:rect l="l" t="t" r="r" b="b"/>
              <a:pathLst>
                <a:path w="61057739" h="23776244">
                  <a:moveTo>
                    <a:pt x="0" y="0"/>
                  </a:moveTo>
                  <a:lnTo>
                    <a:pt x="61057739" y="0"/>
                  </a:lnTo>
                  <a:lnTo>
                    <a:pt x="61057739" y="23776244"/>
                  </a:lnTo>
                  <a:lnTo>
                    <a:pt x="0" y="23776244"/>
                  </a:lnTo>
                  <a:lnTo>
                    <a:pt x="0" y="0"/>
                  </a:lnTo>
                  <a:close/>
                </a:path>
              </a:pathLst>
            </a:custGeom>
            <a:solidFill>
              <a:srgbClr val="FFFFFF"/>
            </a:solidFill>
          </p:spPr>
        </p:sp>
        <p:sp>
          <p:nvSpPr>
            <p:cNvPr id="9" name="Freeform 9"/>
            <p:cNvSpPr/>
            <p:nvPr/>
          </p:nvSpPr>
          <p:spPr>
            <a:xfrm>
              <a:off x="0" y="0"/>
              <a:ext cx="61202515" cy="23921025"/>
            </a:xfrm>
            <a:custGeom>
              <a:avLst/>
              <a:gdLst/>
              <a:ahLst/>
              <a:cxnLst/>
              <a:rect l="l" t="t" r="r" b="b"/>
              <a:pathLst>
                <a:path w="61202515" h="23921025">
                  <a:moveTo>
                    <a:pt x="61057737" y="23776245"/>
                  </a:moveTo>
                  <a:lnTo>
                    <a:pt x="61202515" y="23776245"/>
                  </a:lnTo>
                  <a:lnTo>
                    <a:pt x="61202515" y="23921025"/>
                  </a:lnTo>
                  <a:lnTo>
                    <a:pt x="61057737" y="23921025"/>
                  </a:lnTo>
                  <a:lnTo>
                    <a:pt x="61057737" y="23776245"/>
                  </a:lnTo>
                  <a:close/>
                  <a:moveTo>
                    <a:pt x="0" y="144780"/>
                  </a:moveTo>
                  <a:lnTo>
                    <a:pt x="144780" y="144780"/>
                  </a:lnTo>
                  <a:lnTo>
                    <a:pt x="144780" y="23776245"/>
                  </a:lnTo>
                  <a:lnTo>
                    <a:pt x="0" y="23776245"/>
                  </a:lnTo>
                  <a:lnTo>
                    <a:pt x="0" y="144780"/>
                  </a:lnTo>
                  <a:close/>
                  <a:moveTo>
                    <a:pt x="0" y="23776245"/>
                  </a:moveTo>
                  <a:lnTo>
                    <a:pt x="144780" y="23776245"/>
                  </a:lnTo>
                  <a:lnTo>
                    <a:pt x="144780" y="23921025"/>
                  </a:lnTo>
                  <a:lnTo>
                    <a:pt x="0" y="23921025"/>
                  </a:lnTo>
                  <a:lnTo>
                    <a:pt x="0" y="23776245"/>
                  </a:lnTo>
                  <a:close/>
                  <a:moveTo>
                    <a:pt x="61057737" y="144780"/>
                  </a:moveTo>
                  <a:lnTo>
                    <a:pt x="61202515" y="144780"/>
                  </a:lnTo>
                  <a:lnTo>
                    <a:pt x="61202515" y="23776245"/>
                  </a:lnTo>
                  <a:lnTo>
                    <a:pt x="61057737" y="23776245"/>
                  </a:lnTo>
                  <a:lnTo>
                    <a:pt x="61057737" y="144780"/>
                  </a:lnTo>
                  <a:close/>
                  <a:moveTo>
                    <a:pt x="144780" y="23776245"/>
                  </a:moveTo>
                  <a:lnTo>
                    <a:pt x="61057737" y="23776245"/>
                  </a:lnTo>
                  <a:lnTo>
                    <a:pt x="61057737" y="23921025"/>
                  </a:lnTo>
                  <a:lnTo>
                    <a:pt x="144780" y="23921025"/>
                  </a:lnTo>
                  <a:lnTo>
                    <a:pt x="144780" y="23776245"/>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5007055"/>
            <a:ext cx="3064017" cy="1165145"/>
            <a:chOff x="0" y="0"/>
            <a:chExt cx="61202518" cy="23273310"/>
          </a:xfrm>
        </p:grpSpPr>
        <p:sp>
          <p:nvSpPr>
            <p:cNvPr id="16" name="Freeform 16"/>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17" name="Freeform 17"/>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526568" y="5454470"/>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 ngày</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5007055"/>
            <a:ext cx="3064017" cy="1165145"/>
            <a:chOff x="0" y="0"/>
            <a:chExt cx="61202518" cy="23273310"/>
          </a:xfrm>
        </p:grpSpPr>
        <p:sp>
          <p:nvSpPr>
            <p:cNvPr id="24" name="Freeform 24"/>
            <p:cNvSpPr/>
            <p:nvPr/>
          </p:nvSpPr>
          <p:spPr>
            <a:xfrm>
              <a:off x="72390" y="72390"/>
              <a:ext cx="61057739" cy="23128530"/>
            </a:xfrm>
            <a:custGeom>
              <a:avLst/>
              <a:gdLst/>
              <a:ahLst/>
              <a:cxnLst/>
              <a:rect l="l" t="t" r="r" b="b"/>
              <a:pathLst>
                <a:path w="61057739" h="23128530">
                  <a:moveTo>
                    <a:pt x="0" y="0"/>
                  </a:moveTo>
                  <a:lnTo>
                    <a:pt x="61057739" y="0"/>
                  </a:lnTo>
                  <a:lnTo>
                    <a:pt x="61057739" y="23128530"/>
                  </a:lnTo>
                  <a:lnTo>
                    <a:pt x="0" y="23128530"/>
                  </a:lnTo>
                  <a:lnTo>
                    <a:pt x="0" y="0"/>
                  </a:lnTo>
                  <a:close/>
                </a:path>
              </a:pathLst>
            </a:custGeom>
            <a:solidFill>
              <a:srgbClr val="FFFFFF"/>
            </a:solidFill>
          </p:spPr>
        </p:sp>
        <p:sp>
          <p:nvSpPr>
            <p:cNvPr id="25" name="Freeform 25"/>
            <p:cNvSpPr/>
            <p:nvPr/>
          </p:nvSpPr>
          <p:spPr>
            <a:xfrm>
              <a:off x="0" y="0"/>
              <a:ext cx="61202515" cy="23273310"/>
            </a:xfrm>
            <a:custGeom>
              <a:avLst/>
              <a:gdLst/>
              <a:ahLst/>
              <a:cxnLst/>
              <a:rect l="l" t="t" r="r" b="b"/>
              <a:pathLst>
                <a:path w="61202515" h="23273310">
                  <a:moveTo>
                    <a:pt x="61057737" y="23128531"/>
                  </a:moveTo>
                  <a:lnTo>
                    <a:pt x="61202515" y="23128531"/>
                  </a:lnTo>
                  <a:lnTo>
                    <a:pt x="61202515" y="23273310"/>
                  </a:lnTo>
                  <a:lnTo>
                    <a:pt x="61057737" y="23273310"/>
                  </a:lnTo>
                  <a:lnTo>
                    <a:pt x="61057737" y="23128531"/>
                  </a:lnTo>
                  <a:close/>
                  <a:moveTo>
                    <a:pt x="0" y="144780"/>
                  </a:moveTo>
                  <a:lnTo>
                    <a:pt x="144780" y="144780"/>
                  </a:lnTo>
                  <a:lnTo>
                    <a:pt x="144780" y="23128531"/>
                  </a:lnTo>
                  <a:lnTo>
                    <a:pt x="0" y="23128531"/>
                  </a:lnTo>
                  <a:lnTo>
                    <a:pt x="0" y="144780"/>
                  </a:lnTo>
                  <a:close/>
                  <a:moveTo>
                    <a:pt x="0" y="23128531"/>
                  </a:moveTo>
                  <a:lnTo>
                    <a:pt x="144780" y="23128531"/>
                  </a:lnTo>
                  <a:lnTo>
                    <a:pt x="144780" y="23273310"/>
                  </a:lnTo>
                  <a:lnTo>
                    <a:pt x="0" y="23273310"/>
                  </a:lnTo>
                  <a:lnTo>
                    <a:pt x="0" y="23128531"/>
                  </a:lnTo>
                  <a:close/>
                  <a:moveTo>
                    <a:pt x="61057737" y="144780"/>
                  </a:moveTo>
                  <a:lnTo>
                    <a:pt x="61202515" y="144780"/>
                  </a:lnTo>
                  <a:lnTo>
                    <a:pt x="61202515" y="23128531"/>
                  </a:lnTo>
                  <a:lnTo>
                    <a:pt x="61057737" y="23128531"/>
                  </a:lnTo>
                  <a:lnTo>
                    <a:pt x="61057737" y="144780"/>
                  </a:lnTo>
                  <a:close/>
                  <a:moveTo>
                    <a:pt x="144780" y="23128531"/>
                  </a:moveTo>
                  <a:lnTo>
                    <a:pt x="61057737" y="23128531"/>
                  </a:lnTo>
                  <a:lnTo>
                    <a:pt x="61057737" y="23273310"/>
                  </a:lnTo>
                  <a:lnTo>
                    <a:pt x="144780" y="23273310"/>
                  </a:lnTo>
                  <a:lnTo>
                    <a:pt x="144780" y="2312853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298" y="1373738"/>
            <a:ext cx="8419016" cy="1013098"/>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nhận chức Tổng thống được bao nhiêu ngày?</a:t>
            </a:r>
          </a:p>
        </p:txBody>
      </p:sp>
      <p:sp>
        <p:nvSpPr>
          <p:cNvPr id="34" name="TextBox 34"/>
          <p:cNvSpPr txBox="1"/>
          <p:nvPr/>
        </p:nvSpPr>
        <p:spPr>
          <a:xfrm>
            <a:off x="4907504" y="5424776"/>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2 ngày</a:t>
            </a:r>
          </a:p>
        </p:txBody>
      </p:sp>
      <p:sp>
        <p:nvSpPr>
          <p:cNvPr id="35" name="TextBox 35"/>
          <p:cNvSpPr txBox="1"/>
          <p:nvPr/>
        </p:nvSpPr>
        <p:spPr>
          <a:xfrm>
            <a:off x="8287293" y="5454470"/>
            <a:ext cx="2374373"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3 ngày</a:t>
            </a:r>
          </a:p>
        </p:txBody>
      </p:sp>
      <p:sp>
        <p:nvSpPr>
          <p:cNvPr id="36" name="Oval 35">
            <a:hlinkClick r:id="rId8" action="ppaction://hlinksldjump"/>
            <a:extLst>
              <a:ext uri="{FF2B5EF4-FFF2-40B4-BE49-F238E27FC236}">
                <a16:creationId xmlns:a16="http://schemas.microsoft.com/office/drawing/2014/main" id="{E1225506-7611-4354-8058-6822645E5200}"/>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65879E0D-1E09-4AF2-8A8B-A2340A376B39}"/>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9170F229-456D-4493-B0F0-82F35EE56F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C445C94-7990-4601-B359-F1E7C99F9C69}"/>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1"/>
                                        </p:tgtEl>
                                        <p:attrNameLst>
                                          <p:attrName>style.color</p:attrName>
                                        </p:attrNameLst>
                                      </p:cBhvr>
                                      <p:to>
                                        <a:srgbClr val="00B050"/>
                                      </p:to>
                                    </p:animClr>
                                    <p:animClr clrSpc="rgb" dir="cw">
                                      <p:cBhvr>
                                        <p:cTn id="7" dur="500" fill="hold"/>
                                        <p:tgtEl>
                                          <p:spTgt spid="21"/>
                                        </p:tgtEl>
                                        <p:attrNameLst>
                                          <p:attrName>fillcolor</p:attrName>
                                        </p:attrNameLst>
                                      </p:cBhvr>
                                      <p:to>
                                        <a:srgbClr val="00B050"/>
                                      </p:to>
                                    </p:animClr>
                                    <p:set>
                                      <p:cBhvr>
                                        <p:cTn id="8" dur="500" fill="hold"/>
                                        <p:tgtEl>
                                          <p:spTgt spid="21"/>
                                        </p:tgtEl>
                                        <p:attrNameLst>
                                          <p:attrName>fill.type</p:attrName>
                                        </p:attrNameLst>
                                      </p:cBhvr>
                                      <p:to>
                                        <p:strVal val="solid"/>
                                      </p:to>
                                    </p:set>
                                    <p:set>
                                      <p:cBhvr>
                                        <p:cTn id="9" dur="5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7"/>
          <a:srcRect/>
          <a:stretch>
            <a:fillRect/>
          </a:stretch>
        </p:blipFill>
        <p:spPr>
          <a:xfrm rot="1674037">
            <a:off x="8846091" y="3411444"/>
            <a:ext cx="1883391" cy="34958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499" b="30850"/>
          <a:stretch>
            <a:fillRect/>
          </a:stretch>
        </p:blipFill>
        <p:spPr>
          <a:xfrm rot="130501">
            <a:off x="2525093" y="168382"/>
            <a:ext cx="7141812" cy="6505739"/>
          </a:xfrm>
          <a:prstGeom prst="rect">
            <a:avLst/>
          </a:prstGeom>
        </p:spPr>
      </p:pic>
      <p:sp>
        <p:nvSpPr>
          <p:cNvPr id="13" name="TextBox 13"/>
          <p:cNvSpPr txBox="1"/>
          <p:nvPr/>
        </p:nvSpPr>
        <p:spPr>
          <a:xfrm rot="-82698">
            <a:off x="3500099" y="2044952"/>
            <a:ext cx="5191802" cy="1692771"/>
          </a:xfrm>
          <a:prstGeom prst="rect">
            <a:avLst/>
          </a:prstGeom>
        </p:spPr>
        <p:txBody>
          <a:bodyPr wrap="square" lIns="0" tIns="0" rIns="0" bIns="0" rtlCol="0" anchor="t">
            <a:spAutoFit/>
          </a:bodyPr>
          <a:lstStyle/>
          <a:p>
            <a:pPr algn="ctr" defTabSz="609630">
              <a:lnSpc>
                <a:spcPct val="150000"/>
              </a:lnSpc>
            </a:pPr>
            <a:r>
              <a:rPr lang="en-US" sz="8000" spc="160" dirty="0">
                <a:solidFill>
                  <a:schemeClr val="tx2">
                    <a:lumMod val="75000"/>
                  </a:schemeClr>
                </a:solidFill>
                <a:latin typeface="#9Slide06 SVNKarlita" pitchFamily="2" charset="-128"/>
                <a:ea typeface="#9Slide06 SVNKarlita" pitchFamily="2" charset="-128"/>
                <a:cs typeface="#9Slide06 SVNKarlita" pitchFamily="2" charset="-128"/>
              </a:rPr>
              <a:t>KHỞI ĐỘNG</a:t>
            </a:r>
            <a:endParaRPr lang="en-US" sz="8000" spc="37" dirty="0">
              <a:solidFill>
                <a:schemeClr val="tx2">
                  <a:lumMod val="75000"/>
                </a:schemeClr>
              </a:solidFill>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0478">
            <a:off x="3018675" y="4933630"/>
            <a:ext cx="2539247" cy="1579094"/>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27631" y="4628978"/>
            <a:ext cx="1505365" cy="21090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196867" y="5310897"/>
            <a:ext cx="3063630"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11 giờ 30 phút</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51221" y="1579365"/>
            <a:ext cx="8703319" cy="500137"/>
          </a:xfrm>
          <a:prstGeom prst="rect">
            <a:avLst/>
          </a:prstGeom>
        </p:spPr>
        <p:txBody>
          <a:bodyPr wrap="square" lIns="0" tIns="0" rIns="0" bIns="0" rtlCol="0" anchor="t">
            <a:spAutoFit/>
          </a:bodyPr>
          <a:lstStyle/>
          <a:p>
            <a:pPr algn="ctr">
              <a:lnSpc>
                <a:spcPts val="4013"/>
              </a:lnSpc>
              <a:spcBef>
                <a:spcPct val="0"/>
              </a:spcBef>
            </a:pPr>
            <a:r>
              <a:rPr lang="en-US" sz="3000">
                <a:latin typeface="Pattaya" panose="00000500000000000000" pitchFamily="2" charset="-34"/>
                <a:cs typeface="Pattaya" panose="00000500000000000000" pitchFamily="2" charset="-34"/>
              </a:rPr>
              <a:t>Giờ phút thiêng liêng khi quân ta chiến thắng là lúc nào?</a:t>
            </a:r>
          </a:p>
        </p:txBody>
      </p:sp>
      <p:sp>
        <p:nvSpPr>
          <p:cNvPr id="34" name="TextBox 34"/>
          <p:cNvSpPr txBox="1"/>
          <p:nvPr/>
        </p:nvSpPr>
        <p:spPr>
          <a:xfrm>
            <a:off x="4436934" y="5280368"/>
            <a:ext cx="3259881"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12 giờ</a:t>
            </a:r>
          </a:p>
        </p:txBody>
      </p:sp>
      <p:sp>
        <p:nvSpPr>
          <p:cNvPr id="35" name="TextBox 35"/>
          <p:cNvSpPr txBox="1"/>
          <p:nvPr/>
        </p:nvSpPr>
        <p:spPr>
          <a:xfrm>
            <a:off x="7941497" y="5305455"/>
            <a:ext cx="3075829" cy="392030"/>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12 giờ 30 phút</a:t>
            </a:r>
          </a:p>
        </p:txBody>
      </p:sp>
      <p:sp>
        <p:nvSpPr>
          <p:cNvPr id="36" name="Oval 35">
            <a:hlinkClick r:id="rId8" action="ppaction://hlinksldjump"/>
            <a:extLst>
              <a:ext uri="{FF2B5EF4-FFF2-40B4-BE49-F238E27FC236}">
                <a16:creationId xmlns:a16="http://schemas.microsoft.com/office/drawing/2014/main" id="{B8E82143-8145-4E0D-9CC0-FE01A64E39BF}"/>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27F484C8-CF9B-4A32-AE25-79095EBABD20}"/>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6E4AC80-B61C-4D2A-A4EB-834E431822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292A631A-2E67-463B-8380-2044C964BD0D}"/>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219313" y="5141385"/>
            <a:ext cx="3054430"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Điện Biên Phủ</a:t>
            </a:r>
          </a:p>
        </p:txBody>
      </p:sp>
      <p:sp>
        <p:nvSpPr>
          <p:cNvPr id="20" name="Freeform 20"/>
          <p:cNvSpPr/>
          <p:nvPr/>
        </p:nvSpPr>
        <p:spPr>
          <a:xfrm>
            <a:off x="4627117" y="3154513"/>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4563799" y="3091195"/>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grpSp>
        <p:nvGrpSpPr>
          <p:cNvPr id="26" name="Group 26"/>
          <p:cNvGrpSpPr/>
          <p:nvPr/>
        </p:nvGrpSpPr>
        <p:grpSpPr>
          <a:xfrm>
            <a:off x="7945122" y="3128874"/>
            <a:ext cx="3064017" cy="1301646"/>
            <a:chOff x="0" y="0"/>
            <a:chExt cx="14749567" cy="6265862"/>
          </a:xfrm>
        </p:grpSpPr>
        <p:sp>
          <p:nvSpPr>
            <p:cNvPr id="27" name="Freeform 27"/>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67474" y="1371600"/>
            <a:ext cx="8849639" cy="1013804"/>
          </a:xfrm>
          <a:prstGeom prst="rect">
            <a:avLst/>
          </a:prstGeom>
        </p:spPr>
        <p:txBody>
          <a:bodyPr wrap="square" lIns="0" tIns="0" rIns="0" bIns="0" rtlCol="0" anchor="t">
            <a:spAutoFit/>
          </a:bodyPr>
          <a:lstStyle/>
          <a:p>
            <a:pPr algn="ctr">
              <a:lnSpc>
                <a:spcPts val="4013"/>
              </a:lnSpc>
              <a:spcBef>
                <a:spcPct val="0"/>
              </a:spcBef>
            </a:pPr>
            <a:r>
              <a:rPr lang="en-US" sz="3000" b="0" i="0">
                <a:effectLst/>
                <a:latin typeface="Pattaya" panose="00000500000000000000" pitchFamily="2" charset="-34"/>
                <a:cs typeface="Pattaya" panose="00000500000000000000" pitchFamily="2" charset="-34"/>
              </a:rPr>
              <a:t>Chiến dịch giải phóng Sài Gòn – Gia Định còn có tên gọi khác là gì?</a:t>
            </a:r>
            <a:endParaRPr lang="en-US" sz="3000">
              <a:solidFill>
                <a:srgbClr val="000000"/>
              </a:solidFill>
              <a:latin typeface="Pattaya" panose="00000500000000000000" pitchFamily="2" charset="-34"/>
              <a:cs typeface="Pattaya" panose="00000500000000000000" pitchFamily="2" charset="-34"/>
            </a:endParaRPr>
          </a:p>
        </p:txBody>
      </p:sp>
      <p:sp>
        <p:nvSpPr>
          <p:cNvPr id="34" name="TextBox 34"/>
          <p:cNvSpPr txBox="1"/>
          <p:nvPr/>
        </p:nvSpPr>
        <p:spPr>
          <a:xfrm>
            <a:off x="4886538" y="5085090"/>
            <a:ext cx="2418536" cy="830356"/>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Hồ Chí Minh</a:t>
            </a:r>
          </a:p>
        </p:txBody>
      </p:sp>
      <p:sp>
        <p:nvSpPr>
          <p:cNvPr id="35" name="TextBox 35"/>
          <p:cNvSpPr txBox="1"/>
          <p:nvPr/>
        </p:nvSpPr>
        <p:spPr>
          <a:xfrm>
            <a:off x="8057872" y="5095534"/>
            <a:ext cx="2847452"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Chiến dịch tết Mậu Thân</a:t>
            </a:r>
          </a:p>
        </p:txBody>
      </p:sp>
      <p:sp>
        <p:nvSpPr>
          <p:cNvPr id="36" name="Oval 35">
            <a:hlinkClick r:id="rId8" action="ppaction://hlinksldjump"/>
            <a:extLst>
              <a:ext uri="{FF2B5EF4-FFF2-40B4-BE49-F238E27FC236}">
                <a16:creationId xmlns:a16="http://schemas.microsoft.com/office/drawing/2014/main" id="{1B1ACF7E-FA59-46E4-8A8C-00E0E62880F7}"/>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EC5B7F79-9A0A-4BFA-B199-C918D7ED15CF}"/>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FDA2552-DCD2-4E5D-B685-521B51B8A7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4866E187-3D5C-45AF-8800-4157FCFB88BD}"/>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1"/>
                                        </p:tgtEl>
                                        <p:attrNameLst>
                                          <p:attrName>style.color</p:attrName>
                                        </p:attrNameLst>
                                      </p:cBhvr>
                                      <p:to>
                                        <a:srgbClr val="00B050"/>
                                      </p:to>
                                    </p:animClr>
                                    <p:animClr clrSpc="rgb" dir="cw">
                                      <p:cBhvr>
                                        <p:cTn id="7" dur="500" fill="hold"/>
                                        <p:tgtEl>
                                          <p:spTgt spid="21"/>
                                        </p:tgtEl>
                                        <p:attrNameLst>
                                          <p:attrName>fillcolor</p:attrName>
                                        </p:attrNameLst>
                                      </p:cBhvr>
                                      <p:to>
                                        <a:srgbClr val="00B050"/>
                                      </p:to>
                                    </p:animClr>
                                    <p:set>
                                      <p:cBhvr>
                                        <p:cTn id="8" dur="500" fill="hold"/>
                                        <p:tgtEl>
                                          <p:spTgt spid="21"/>
                                        </p:tgtEl>
                                        <p:attrNameLst>
                                          <p:attrName>fill.type</p:attrName>
                                        </p:attrNameLst>
                                      </p:cBhvr>
                                      <p:to>
                                        <p:strVal val="solid"/>
                                      </p:to>
                                    </p:set>
                                    <p:set>
                                      <p:cBhvr>
                                        <p:cTn id="9" dur="5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785762"/>
            <a:chOff x="0" y="0"/>
            <a:chExt cx="61202518" cy="35669873"/>
          </a:xfrm>
        </p:grpSpPr>
        <p:sp>
          <p:nvSpPr>
            <p:cNvPr id="8" name="Freeform 8"/>
            <p:cNvSpPr/>
            <p:nvPr/>
          </p:nvSpPr>
          <p:spPr>
            <a:xfrm>
              <a:off x="72390" y="72390"/>
              <a:ext cx="61057739" cy="35525093"/>
            </a:xfrm>
            <a:custGeom>
              <a:avLst/>
              <a:gdLst/>
              <a:ahLst/>
              <a:cxnLst/>
              <a:rect l="l" t="t" r="r" b="b"/>
              <a:pathLst>
                <a:path w="61057739" h="35525093">
                  <a:moveTo>
                    <a:pt x="0" y="0"/>
                  </a:moveTo>
                  <a:lnTo>
                    <a:pt x="61057739" y="0"/>
                  </a:lnTo>
                  <a:lnTo>
                    <a:pt x="61057739" y="35525093"/>
                  </a:lnTo>
                  <a:lnTo>
                    <a:pt x="0" y="35525093"/>
                  </a:lnTo>
                  <a:lnTo>
                    <a:pt x="0" y="0"/>
                  </a:lnTo>
                  <a:close/>
                </a:path>
              </a:pathLst>
            </a:custGeom>
            <a:solidFill>
              <a:srgbClr val="FFFFFF"/>
            </a:solidFill>
          </p:spPr>
        </p:sp>
        <p:sp>
          <p:nvSpPr>
            <p:cNvPr id="9" name="Freeform 9"/>
            <p:cNvSpPr/>
            <p:nvPr/>
          </p:nvSpPr>
          <p:spPr>
            <a:xfrm>
              <a:off x="0" y="0"/>
              <a:ext cx="61202515" cy="35669872"/>
            </a:xfrm>
            <a:custGeom>
              <a:avLst/>
              <a:gdLst/>
              <a:ahLst/>
              <a:cxnLst/>
              <a:rect l="l" t="t" r="r" b="b"/>
              <a:pathLst>
                <a:path w="61202515" h="35669872">
                  <a:moveTo>
                    <a:pt x="61057737" y="35525094"/>
                  </a:moveTo>
                  <a:lnTo>
                    <a:pt x="61202515" y="35525094"/>
                  </a:lnTo>
                  <a:lnTo>
                    <a:pt x="61202515" y="35669872"/>
                  </a:lnTo>
                  <a:lnTo>
                    <a:pt x="61057737" y="35669872"/>
                  </a:lnTo>
                  <a:lnTo>
                    <a:pt x="61057737" y="35525094"/>
                  </a:lnTo>
                  <a:close/>
                  <a:moveTo>
                    <a:pt x="0" y="144780"/>
                  </a:moveTo>
                  <a:lnTo>
                    <a:pt x="144780" y="144780"/>
                  </a:lnTo>
                  <a:lnTo>
                    <a:pt x="144780" y="35525094"/>
                  </a:lnTo>
                  <a:lnTo>
                    <a:pt x="0" y="35525094"/>
                  </a:lnTo>
                  <a:lnTo>
                    <a:pt x="0" y="144780"/>
                  </a:lnTo>
                  <a:close/>
                  <a:moveTo>
                    <a:pt x="0" y="35525094"/>
                  </a:moveTo>
                  <a:lnTo>
                    <a:pt x="144780" y="35525094"/>
                  </a:lnTo>
                  <a:lnTo>
                    <a:pt x="144780" y="35669872"/>
                  </a:lnTo>
                  <a:lnTo>
                    <a:pt x="0" y="35669872"/>
                  </a:lnTo>
                  <a:lnTo>
                    <a:pt x="0" y="35525094"/>
                  </a:lnTo>
                  <a:close/>
                  <a:moveTo>
                    <a:pt x="61057737" y="144780"/>
                  </a:moveTo>
                  <a:lnTo>
                    <a:pt x="61202515" y="144780"/>
                  </a:lnTo>
                  <a:lnTo>
                    <a:pt x="61202515" y="35525094"/>
                  </a:lnTo>
                  <a:lnTo>
                    <a:pt x="61057737" y="35525094"/>
                  </a:lnTo>
                  <a:lnTo>
                    <a:pt x="61057737" y="144780"/>
                  </a:lnTo>
                  <a:close/>
                  <a:moveTo>
                    <a:pt x="144780" y="35525094"/>
                  </a:moveTo>
                  <a:lnTo>
                    <a:pt x="61057737" y="35525094"/>
                  </a:lnTo>
                  <a:lnTo>
                    <a:pt x="61057737" y="35669872"/>
                  </a:lnTo>
                  <a:lnTo>
                    <a:pt x="144780" y="35669872"/>
                  </a:lnTo>
                  <a:lnTo>
                    <a:pt x="144780" y="3552509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sp>
        <p:nvSpPr>
          <p:cNvPr id="12" name="Freeform 12"/>
          <p:cNvSpPr/>
          <p:nvPr/>
        </p:nvSpPr>
        <p:spPr>
          <a:xfrm>
            <a:off x="1246179" y="308768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1182861" y="302436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750680"/>
            <a:chOff x="0" y="0"/>
            <a:chExt cx="61202518" cy="34969130"/>
          </a:xfrm>
        </p:grpSpPr>
        <p:sp>
          <p:nvSpPr>
            <p:cNvPr id="16" name="Freeform 16"/>
            <p:cNvSpPr/>
            <p:nvPr/>
          </p:nvSpPr>
          <p:spPr>
            <a:xfrm>
              <a:off x="72390" y="72390"/>
              <a:ext cx="61057739" cy="34824351"/>
            </a:xfrm>
            <a:custGeom>
              <a:avLst/>
              <a:gdLst/>
              <a:ahLst/>
              <a:cxnLst/>
              <a:rect l="l" t="t" r="r" b="b"/>
              <a:pathLst>
                <a:path w="61057739" h="34824351">
                  <a:moveTo>
                    <a:pt x="0" y="0"/>
                  </a:moveTo>
                  <a:lnTo>
                    <a:pt x="61057739" y="0"/>
                  </a:lnTo>
                  <a:lnTo>
                    <a:pt x="61057739" y="34824351"/>
                  </a:lnTo>
                  <a:lnTo>
                    <a:pt x="0" y="34824351"/>
                  </a:lnTo>
                  <a:lnTo>
                    <a:pt x="0" y="0"/>
                  </a:lnTo>
                  <a:close/>
                </a:path>
              </a:pathLst>
            </a:custGeom>
            <a:solidFill>
              <a:srgbClr val="FFFFFF"/>
            </a:solidFill>
          </p:spPr>
        </p:sp>
        <p:sp>
          <p:nvSpPr>
            <p:cNvPr id="17" name="Freeform 17"/>
            <p:cNvSpPr/>
            <p:nvPr/>
          </p:nvSpPr>
          <p:spPr>
            <a:xfrm>
              <a:off x="0" y="0"/>
              <a:ext cx="61202515" cy="34969131"/>
            </a:xfrm>
            <a:custGeom>
              <a:avLst/>
              <a:gdLst/>
              <a:ahLst/>
              <a:cxnLst/>
              <a:rect l="l" t="t" r="r" b="b"/>
              <a:pathLst>
                <a:path w="61202515" h="34969131">
                  <a:moveTo>
                    <a:pt x="61057737" y="34824349"/>
                  </a:moveTo>
                  <a:lnTo>
                    <a:pt x="61202515" y="34824349"/>
                  </a:lnTo>
                  <a:lnTo>
                    <a:pt x="61202515" y="34969131"/>
                  </a:lnTo>
                  <a:lnTo>
                    <a:pt x="61057737" y="34969131"/>
                  </a:lnTo>
                  <a:lnTo>
                    <a:pt x="61057737" y="34824349"/>
                  </a:lnTo>
                  <a:close/>
                  <a:moveTo>
                    <a:pt x="0" y="144780"/>
                  </a:moveTo>
                  <a:lnTo>
                    <a:pt x="144780" y="144780"/>
                  </a:lnTo>
                  <a:lnTo>
                    <a:pt x="144780" y="34824352"/>
                  </a:lnTo>
                  <a:lnTo>
                    <a:pt x="0" y="34824352"/>
                  </a:lnTo>
                  <a:lnTo>
                    <a:pt x="0" y="144780"/>
                  </a:lnTo>
                  <a:close/>
                  <a:moveTo>
                    <a:pt x="0" y="34824352"/>
                  </a:moveTo>
                  <a:lnTo>
                    <a:pt x="144780" y="34824352"/>
                  </a:lnTo>
                  <a:lnTo>
                    <a:pt x="144780" y="34969131"/>
                  </a:lnTo>
                  <a:lnTo>
                    <a:pt x="0" y="34969131"/>
                  </a:lnTo>
                  <a:lnTo>
                    <a:pt x="0" y="34824349"/>
                  </a:lnTo>
                  <a:close/>
                  <a:moveTo>
                    <a:pt x="61057737" y="144780"/>
                  </a:moveTo>
                  <a:lnTo>
                    <a:pt x="61202515" y="144780"/>
                  </a:lnTo>
                  <a:lnTo>
                    <a:pt x="61202515" y="34824352"/>
                  </a:lnTo>
                  <a:lnTo>
                    <a:pt x="61057737" y="34824352"/>
                  </a:lnTo>
                  <a:lnTo>
                    <a:pt x="61057737" y="144780"/>
                  </a:lnTo>
                  <a:close/>
                  <a:moveTo>
                    <a:pt x="144780" y="34824349"/>
                  </a:moveTo>
                  <a:lnTo>
                    <a:pt x="61057737" y="34824349"/>
                  </a:lnTo>
                  <a:lnTo>
                    <a:pt x="61057737" y="34969131"/>
                  </a:lnTo>
                  <a:lnTo>
                    <a:pt x="144780" y="34969131"/>
                  </a:lnTo>
                  <a:lnTo>
                    <a:pt x="144780" y="34824349"/>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364125" y="5492775"/>
            <a:ext cx="2700713" cy="392030"/>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Tây Nguyên</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750680"/>
            <a:chOff x="0" y="0"/>
            <a:chExt cx="61202518" cy="34969130"/>
          </a:xfrm>
        </p:grpSpPr>
        <p:sp>
          <p:nvSpPr>
            <p:cNvPr id="24" name="Freeform 24"/>
            <p:cNvSpPr/>
            <p:nvPr/>
          </p:nvSpPr>
          <p:spPr>
            <a:xfrm>
              <a:off x="72390" y="72390"/>
              <a:ext cx="61057739" cy="34824351"/>
            </a:xfrm>
            <a:custGeom>
              <a:avLst/>
              <a:gdLst/>
              <a:ahLst/>
              <a:cxnLst/>
              <a:rect l="l" t="t" r="r" b="b"/>
              <a:pathLst>
                <a:path w="61057739" h="34824351">
                  <a:moveTo>
                    <a:pt x="0" y="0"/>
                  </a:moveTo>
                  <a:lnTo>
                    <a:pt x="61057739" y="0"/>
                  </a:lnTo>
                  <a:lnTo>
                    <a:pt x="61057739" y="34824351"/>
                  </a:lnTo>
                  <a:lnTo>
                    <a:pt x="0" y="34824351"/>
                  </a:lnTo>
                  <a:lnTo>
                    <a:pt x="0" y="0"/>
                  </a:lnTo>
                  <a:close/>
                </a:path>
              </a:pathLst>
            </a:custGeom>
            <a:solidFill>
              <a:srgbClr val="FFFFFF"/>
            </a:solidFill>
          </p:spPr>
        </p:sp>
        <p:sp>
          <p:nvSpPr>
            <p:cNvPr id="25" name="Freeform 25"/>
            <p:cNvSpPr/>
            <p:nvPr/>
          </p:nvSpPr>
          <p:spPr>
            <a:xfrm>
              <a:off x="0" y="0"/>
              <a:ext cx="61202515" cy="34969131"/>
            </a:xfrm>
            <a:custGeom>
              <a:avLst/>
              <a:gdLst/>
              <a:ahLst/>
              <a:cxnLst/>
              <a:rect l="l" t="t" r="r" b="b"/>
              <a:pathLst>
                <a:path w="61202515" h="34969131">
                  <a:moveTo>
                    <a:pt x="61057737" y="34824349"/>
                  </a:moveTo>
                  <a:lnTo>
                    <a:pt x="61202515" y="34824349"/>
                  </a:lnTo>
                  <a:lnTo>
                    <a:pt x="61202515" y="34969131"/>
                  </a:lnTo>
                  <a:lnTo>
                    <a:pt x="61057737" y="34969131"/>
                  </a:lnTo>
                  <a:lnTo>
                    <a:pt x="61057737" y="34824349"/>
                  </a:lnTo>
                  <a:close/>
                  <a:moveTo>
                    <a:pt x="0" y="144780"/>
                  </a:moveTo>
                  <a:lnTo>
                    <a:pt x="144780" y="144780"/>
                  </a:lnTo>
                  <a:lnTo>
                    <a:pt x="144780" y="34824352"/>
                  </a:lnTo>
                  <a:lnTo>
                    <a:pt x="0" y="34824352"/>
                  </a:lnTo>
                  <a:lnTo>
                    <a:pt x="0" y="144780"/>
                  </a:lnTo>
                  <a:close/>
                  <a:moveTo>
                    <a:pt x="0" y="34824352"/>
                  </a:moveTo>
                  <a:lnTo>
                    <a:pt x="144780" y="34824352"/>
                  </a:lnTo>
                  <a:lnTo>
                    <a:pt x="144780" y="34969131"/>
                  </a:lnTo>
                  <a:lnTo>
                    <a:pt x="0" y="34969131"/>
                  </a:lnTo>
                  <a:lnTo>
                    <a:pt x="0" y="34824349"/>
                  </a:lnTo>
                  <a:close/>
                  <a:moveTo>
                    <a:pt x="61057737" y="144780"/>
                  </a:moveTo>
                  <a:lnTo>
                    <a:pt x="61202515" y="144780"/>
                  </a:lnTo>
                  <a:lnTo>
                    <a:pt x="61202515" y="34824352"/>
                  </a:lnTo>
                  <a:lnTo>
                    <a:pt x="61057737" y="34824352"/>
                  </a:lnTo>
                  <a:lnTo>
                    <a:pt x="61057737" y="144780"/>
                  </a:lnTo>
                  <a:close/>
                  <a:moveTo>
                    <a:pt x="144780" y="34824349"/>
                  </a:moveTo>
                  <a:lnTo>
                    <a:pt x="61057737" y="34824349"/>
                  </a:lnTo>
                  <a:lnTo>
                    <a:pt x="61057737" y="34969131"/>
                  </a:lnTo>
                  <a:lnTo>
                    <a:pt x="144780" y="34969131"/>
                  </a:lnTo>
                  <a:lnTo>
                    <a:pt x="144780" y="34824349"/>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grpSp>
        <p:nvGrpSpPr>
          <p:cNvPr id="26" name="Group 26"/>
          <p:cNvGrpSpPr/>
          <p:nvPr/>
        </p:nvGrpSpPr>
        <p:grpSpPr>
          <a:xfrm>
            <a:off x="7945122" y="3128874"/>
            <a:ext cx="3064017" cy="1301646"/>
            <a:chOff x="0" y="0"/>
            <a:chExt cx="14749567" cy="6265862"/>
          </a:xfrm>
        </p:grpSpPr>
        <p:sp>
          <p:nvSpPr>
            <p:cNvPr id="27" name="Freeform 27"/>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749593" y="1331367"/>
            <a:ext cx="8629108" cy="1007905"/>
          </a:xfrm>
          <a:prstGeom prst="rect">
            <a:avLst/>
          </a:prstGeom>
        </p:spPr>
        <p:txBody>
          <a:bodyPr wrap="square"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Sau một tháng Tổng tiến công và nổi dậy, quân ta đã giải phóng toàn bộ nơi nào?</a:t>
            </a:r>
          </a:p>
        </p:txBody>
      </p:sp>
      <p:sp>
        <p:nvSpPr>
          <p:cNvPr id="34" name="TextBox 34"/>
          <p:cNvSpPr txBox="1"/>
          <p:nvPr/>
        </p:nvSpPr>
        <p:spPr>
          <a:xfrm>
            <a:off x="4780376" y="5492775"/>
            <a:ext cx="2567542" cy="392030"/>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Phước Long</a:t>
            </a:r>
          </a:p>
        </p:txBody>
      </p:sp>
      <p:sp>
        <p:nvSpPr>
          <p:cNvPr id="35" name="TextBox 35"/>
          <p:cNvSpPr txBox="1"/>
          <p:nvPr/>
        </p:nvSpPr>
        <p:spPr>
          <a:xfrm>
            <a:off x="8298299" y="5465058"/>
            <a:ext cx="2509031" cy="392030"/>
          </a:xfrm>
          <a:prstGeom prst="rect">
            <a:avLst/>
          </a:prstGeom>
        </p:spPr>
        <p:txBody>
          <a:bodyPr wrap="square" lIns="0" tIns="0" rIns="0" bIns="0" rtlCol="0" anchor="t">
            <a:spAutoFit/>
          </a:bodyPr>
          <a:lstStyle/>
          <a:p>
            <a:pPr algn="ctr">
              <a:lnSpc>
                <a:spcPts val="3266"/>
              </a:lnSpc>
            </a:pPr>
            <a:r>
              <a:rPr lang="en-US" sz="2500">
                <a:solidFill>
                  <a:srgbClr val="000000"/>
                </a:solidFill>
                <a:latin typeface="SVN-Revolution" panose="02040603050506020204" pitchFamily="18" charset="0"/>
              </a:rPr>
              <a:t>Quảng Trị</a:t>
            </a:r>
          </a:p>
        </p:txBody>
      </p:sp>
      <p:sp>
        <p:nvSpPr>
          <p:cNvPr id="36" name="Oval 35">
            <a:hlinkClick r:id="rId8" action="ppaction://hlinksldjump"/>
            <a:extLst>
              <a:ext uri="{FF2B5EF4-FFF2-40B4-BE49-F238E27FC236}">
                <a16:creationId xmlns:a16="http://schemas.microsoft.com/office/drawing/2014/main" id="{5B291BB4-88E8-4B8F-8F77-9483DA65074E}"/>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8E0C3D1A-AC09-4805-899B-5038A119B872}"/>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37F8A491-97D8-4A2F-80B2-72CD54D8DC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3F0BAEE2-3828-459B-A50F-F58BFD2E84F7}"/>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gtEl>
                                        <p:attrNameLst>
                                          <p:attrName>style.color</p:attrName>
                                        </p:attrNameLst>
                                      </p:cBhvr>
                                      <p:to>
                                        <a:srgbClr val="00B050"/>
                                      </p:to>
                                    </p:animClr>
                                    <p:animClr clrSpc="rgb" dir="cw">
                                      <p:cBhvr>
                                        <p:cTn id="7" dur="500" fill="hold"/>
                                        <p:tgtEl>
                                          <p:spTgt spid="13"/>
                                        </p:tgtEl>
                                        <p:attrNameLst>
                                          <p:attrName>fillcolor</p:attrName>
                                        </p:attrNameLst>
                                      </p:cBhvr>
                                      <p:to>
                                        <a:srgbClr val="00B050"/>
                                      </p:to>
                                    </p:animClr>
                                    <p:set>
                                      <p:cBhvr>
                                        <p:cTn id="8" dur="500" fill="hold"/>
                                        <p:tgtEl>
                                          <p:spTgt spid="13"/>
                                        </p:tgtEl>
                                        <p:attrNameLst>
                                          <p:attrName>fill.type</p:attrName>
                                        </p:attrNameLst>
                                      </p:cBhvr>
                                      <p:to>
                                        <p:strVal val="solid"/>
                                      </p:to>
                                    </p:set>
                                    <p:set>
                                      <p:cBhvr>
                                        <p:cTn id="9"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401565" y="5074028"/>
            <a:ext cx="2626611"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40 người</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492" y="1293776"/>
            <a:ext cx="8419016" cy="1007905"/>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ngồi cùng khoảng bao nhiêu thành viên Chính phủ và viên chức cấp cao?</a:t>
            </a:r>
          </a:p>
        </p:txBody>
      </p:sp>
      <p:sp>
        <p:nvSpPr>
          <p:cNvPr id="34" name="TextBox 34"/>
          <p:cNvSpPr txBox="1"/>
          <p:nvPr/>
        </p:nvSpPr>
        <p:spPr>
          <a:xfrm>
            <a:off x="4886732" y="5074028"/>
            <a:ext cx="2418536"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45 người</a:t>
            </a:r>
          </a:p>
        </p:txBody>
      </p:sp>
      <p:sp>
        <p:nvSpPr>
          <p:cNvPr id="35" name="TextBox 35"/>
          <p:cNvSpPr txBox="1"/>
          <p:nvPr/>
        </p:nvSpPr>
        <p:spPr>
          <a:xfrm>
            <a:off x="8295951" y="5076983"/>
            <a:ext cx="2372197" cy="810222"/>
          </a:xfrm>
          <a:prstGeom prst="rect">
            <a:avLst/>
          </a:prstGeom>
        </p:spPr>
        <p:txBody>
          <a:bodyPr lIns="0" tIns="0" rIns="0" bIns="0" rtlCol="0" anchor="t">
            <a:spAutoFit/>
          </a:bodyPr>
          <a:lstStyle/>
          <a:p>
            <a:pPr algn="ctr">
              <a:lnSpc>
                <a:spcPts val="3266"/>
              </a:lnSpc>
              <a:spcBef>
                <a:spcPct val="0"/>
              </a:spcBef>
            </a:pPr>
            <a:r>
              <a:rPr lang="en-US" sz="2333">
                <a:solidFill>
                  <a:srgbClr val="000000"/>
                </a:solidFill>
                <a:latin typeface="SVN-Revolution" panose="02040603050506020204" pitchFamily="18" charset="0"/>
              </a:rPr>
              <a:t>Khoảng 50 người</a:t>
            </a:r>
          </a:p>
        </p:txBody>
      </p:sp>
      <p:sp>
        <p:nvSpPr>
          <p:cNvPr id="36" name="Oval 35">
            <a:hlinkClick r:id="rId8" action="ppaction://hlinksldjump"/>
            <a:extLst>
              <a:ext uri="{FF2B5EF4-FFF2-40B4-BE49-F238E27FC236}">
                <a16:creationId xmlns:a16="http://schemas.microsoft.com/office/drawing/2014/main" id="{25A94D17-9DAE-4777-9CDC-E8B185434B3D}"/>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4CF28D47-3D68-4088-ADD3-6902CB90D695}"/>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51302F8D-1324-4218-8212-FED296F78A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0EB77C8E-5698-418B-9F3F-F2D657EDCE8A}"/>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769" y="-609115"/>
            <a:ext cx="7409185" cy="740061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0775" y="-609115"/>
            <a:ext cx="7409185" cy="7400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05657" y="3511188"/>
            <a:ext cx="9278931" cy="614096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798135" y="-2405989"/>
            <a:ext cx="6183577" cy="6183577"/>
          </a:xfrm>
          <a:prstGeom prst="rect">
            <a:avLst/>
          </a:prstGeom>
        </p:spPr>
      </p:pic>
      <p:grpSp>
        <p:nvGrpSpPr>
          <p:cNvPr id="7" name="Group 7"/>
          <p:cNvGrpSpPr/>
          <p:nvPr/>
        </p:nvGrpSpPr>
        <p:grpSpPr>
          <a:xfrm>
            <a:off x="1182474" y="4795909"/>
            <a:ext cx="3064017" cy="1408718"/>
            <a:chOff x="0" y="0"/>
            <a:chExt cx="61202518" cy="28138581"/>
          </a:xfrm>
        </p:grpSpPr>
        <p:sp>
          <p:nvSpPr>
            <p:cNvPr id="8" name="Freeform 8"/>
            <p:cNvSpPr/>
            <p:nvPr/>
          </p:nvSpPr>
          <p:spPr>
            <a:xfrm>
              <a:off x="72390" y="72390"/>
              <a:ext cx="61057739" cy="27993801"/>
            </a:xfrm>
            <a:custGeom>
              <a:avLst/>
              <a:gdLst/>
              <a:ahLst/>
              <a:cxnLst/>
              <a:rect l="l" t="t" r="r" b="b"/>
              <a:pathLst>
                <a:path w="61057739" h="27993801">
                  <a:moveTo>
                    <a:pt x="0" y="0"/>
                  </a:moveTo>
                  <a:lnTo>
                    <a:pt x="61057739" y="0"/>
                  </a:lnTo>
                  <a:lnTo>
                    <a:pt x="61057739" y="27993801"/>
                  </a:lnTo>
                  <a:lnTo>
                    <a:pt x="0" y="27993801"/>
                  </a:lnTo>
                  <a:lnTo>
                    <a:pt x="0" y="0"/>
                  </a:lnTo>
                  <a:close/>
                </a:path>
              </a:pathLst>
            </a:custGeom>
            <a:solidFill>
              <a:srgbClr val="FFFFFF"/>
            </a:solidFill>
          </p:spPr>
        </p:sp>
        <p:sp>
          <p:nvSpPr>
            <p:cNvPr id="9" name="Freeform 9"/>
            <p:cNvSpPr/>
            <p:nvPr/>
          </p:nvSpPr>
          <p:spPr>
            <a:xfrm>
              <a:off x="0" y="0"/>
              <a:ext cx="61202515" cy="28138580"/>
            </a:xfrm>
            <a:custGeom>
              <a:avLst/>
              <a:gdLst/>
              <a:ahLst/>
              <a:cxnLst/>
              <a:rect l="l" t="t" r="r" b="b"/>
              <a:pathLst>
                <a:path w="61202515" h="28138580">
                  <a:moveTo>
                    <a:pt x="61057737" y="27993801"/>
                  </a:moveTo>
                  <a:lnTo>
                    <a:pt x="61202515" y="27993801"/>
                  </a:lnTo>
                  <a:lnTo>
                    <a:pt x="61202515" y="28138580"/>
                  </a:lnTo>
                  <a:lnTo>
                    <a:pt x="61057737" y="28138580"/>
                  </a:lnTo>
                  <a:lnTo>
                    <a:pt x="61057737" y="27993801"/>
                  </a:lnTo>
                  <a:close/>
                  <a:moveTo>
                    <a:pt x="0" y="144780"/>
                  </a:moveTo>
                  <a:lnTo>
                    <a:pt x="144780" y="144780"/>
                  </a:lnTo>
                  <a:lnTo>
                    <a:pt x="144780" y="27993801"/>
                  </a:lnTo>
                  <a:lnTo>
                    <a:pt x="0" y="27993801"/>
                  </a:lnTo>
                  <a:lnTo>
                    <a:pt x="0" y="144780"/>
                  </a:lnTo>
                  <a:close/>
                  <a:moveTo>
                    <a:pt x="0" y="27993801"/>
                  </a:moveTo>
                  <a:lnTo>
                    <a:pt x="144780" y="27993801"/>
                  </a:lnTo>
                  <a:lnTo>
                    <a:pt x="144780" y="28138580"/>
                  </a:lnTo>
                  <a:lnTo>
                    <a:pt x="0" y="28138580"/>
                  </a:lnTo>
                  <a:lnTo>
                    <a:pt x="0" y="27993801"/>
                  </a:lnTo>
                  <a:close/>
                  <a:moveTo>
                    <a:pt x="61057737" y="144780"/>
                  </a:moveTo>
                  <a:lnTo>
                    <a:pt x="61202515" y="144780"/>
                  </a:lnTo>
                  <a:lnTo>
                    <a:pt x="61202515" y="27993801"/>
                  </a:lnTo>
                  <a:lnTo>
                    <a:pt x="61057737" y="27993801"/>
                  </a:lnTo>
                  <a:lnTo>
                    <a:pt x="61057737" y="144780"/>
                  </a:lnTo>
                  <a:close/>
                  <a:moveTo>
                    <a:pt x="144780" y="27993801"/>
                  </a:moveTo>
                  <a:lnTo>
                    <a:pt x="61057737" y="27993801"/>
                  </a:lnTo>
                  <a:lnTo>
                    <a:pt x="61057737" y="28138580"/>
                  </a:lnTo>
                  <a:lnTo>
                    <a:pt x="144780" y="28138580"/>
                  </a:lnTo>
                  <a:lnTo>
                    <a:pt x="144780" y="27993801"/>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0" name="TextBox 10"/>
          <p:cNvSpPr txBox="1"/>
          <p:nvPr/>
        </p:nvSpPr>
        <p:spPr>
          <a:xfrm>
            <a:off x="8697920" y="5544397"/>
            <a:ext cx="2374373" cy="634597"/>
          </a:xfrm>
          <a:prstGeom prst="rect">
            <a:avLst/>
          </a:prstGeom>
        </p:spPr>
        <p:txBody>
          <a:bodyPr lIns="0" tIns="0" rIns="0" bIns="0" rtlCol="0" anchor="t">
            <a:spAutoFit/>
          </a:bodyPr>
          <a:lstStyle/>
          <a:p>
            <a:pPr>
              <a:lnSpc>
                <a:spcPts val="1680"/>
              </a:lnSpc>
              <a:spcBef>
                <a:spcPct val="0"/>
              </a:spcBef>
            </a:pPr>
            <a:r>
              <a:rPr lang="en-US" sz="1200">
                <a:solidFill>
                  <a:srgbClr val="000000"/>
                </a:solidFill>
                <a:latin typeface="Josefin Sans Regular"/>
              </a:rPr>
              <a:t>Hãy viết câu hỏi mà bạn muốn hỏi học sinh của mình và phân bổ chỗ trống bên dưới cho câu trả lời.</a:t>
            </a:r>
          </a:p>
        </p:txBody>
      </p:sp>
      <p:grpSp>
        <p:nvGrpSpPr>
          <p:cNvPr id="11" name="Group 11"/>
          <p:cNvGrpSpPr/>
          <p:nvPr/>
        </p:nvGrpSpPr>
        <p:grpSpPr>
          <a:xfrm>
            <a:off x="1182861" y="3024363"/>
            <a:ext cx="3064017" cy="1301646"/>
            <a:chOff x="0" y="0"/>
            <a:chExt cx="14749567" cy="6265862"/>
          </a:xfrm>
        </p:grpSpPr>
        <p:sp>
          <p:nvSpPr>
            <p:cNvPr id="12" name="Freeform 12"/>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13" name="Freeform 13"/>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14" name="TextBox 14"/>
          <p:cNvSpPr txBox="1"/>
          <p:nvPr/>
        </p:nvSpPr>
        <p:spPr>
          <a:xfrm>
            <a:off x="2161448" y="3312522"/>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1</a:t>
            </a:r>
          </a:p>
        </p:txBody>
      </p:sp>
      <p:grpSp>
        <p:nvGrpSpPr>
          <p:cNvPr id="15" name="Group 15"/>
          <p:cNvGrpSpPr/>
          <p:nvPr/>
        </p:nvGrpSpPr>
        <p:grpSpPr>
          <a:xfrm>
            <a:off x="4563992" y="4830991"/>
            <a:ext cx="3064017" cy="1341209"/>
            <a:chOff x="0" y="0"/>
            <a:chExt cx="61202518" cy="26790124"/>
          </a:xfrm>
        </p:grpSpPr>
        <p:sp>
          <p:nvSpPr>
            <p:cNvPr id="16" name="Freeform 16"/>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17" name="Freeform 17"/>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18" name="TextBox 18"/>
          <p:cNvSpPr txBox="1"/>
          <p:nvPr/>
        </p:nvSpPr>
        <p:spPr>
          <a:xfrm>
            <a:off x="1401565" y="5074028"/>
            <a:ext cx="2626611" cy="830356"/>
          </a:xfrm>
          <a:prstGeom prst="rect">
            <a:avLst/>
          </a:prstGeom>
        </p:spPr>
        <p:txBody>
          <a:bodyPr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họp lớn</a:t>
            </a:r>
          </a:p>
        </p:txBody>
      </p:sp>
      <p:grpSp>
        <p:nvGrpSpPr>
          <p:cNvPr id="19" name="Group 19"/>
          <p:cNvGrpSpPr/>
          <p:nvPr/>
        </p:nvGrpSpPr>
        <p:grpSpPr>
          <a:xfrm>
            <a:off x="4563798" y="3091195"/>
            <a:ext cx="3064017" cy="1301646"/>
            <a:chOff x="0" y="0"/>
            <a:chExt cx="14749567" cy="6265862"/>
          </a:xfrm>
        </p:grpSpPr>
        <p:sp>
          <p:nvSpPr>
            <p:cNvPr id="20" name="Freeform 20"/>
            <p:cNvSpPr/>
            <p:nvPr/>
          </p:nvSpPr>
          <p:spPr>
            <a:xfrm>
              <a:off x="304800" y="304800"/>
              <a:ext cx="14444766" cy="5961062"/>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1" name="Freeform 21"/>
            <p:cNvSpPr/>
            <p:nvPr/>
          </p:nvSpPr>
          <p:spPr>
            <a:xfrm>
              <a:off x="0" y="0"/>
              <a:ext cx="14444766" cy="5961062"/>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grpSp>
      <p:sp>
        <p:nvSpPr>
          <p:cNvPr id="22" name="TextBox 22"/>
          <p:cNvSpPr txBox="1"/>
          <p:nvPr/>
        </p:nvSpPr>
        <p:spPr>
          <a:xfrm>
            <a:off x="554238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2</a:t>
            </a:r>
          </a:p>
        </p:txBody>
      </p:sp>
      <p:grpSp>
        <p:nvGrpSpPr>
          <p:cNvPr id="23" name="Group 23"/>
          <p:cNvGrpSpPr/>
          <p:nvPr/>
        </p:nvGrpSpPr>
        <p:grpSpPr>
          <a:xfrm>
            <a:off x="7945122" y="4830991"/>
            <a:ext cx="3064017" cy="1341209"/>
            <a:chOff x="0" y="0"/>
            <a:chExt cx="61202518" cy="26790124"/>
          </a:xfrm>
        </p:grpSpPr>
        <p:sp>
          <p:nvSpPr>
            <p:cNvPr id="24" name="Freeform 24"/>
            <p:cNvSpPr/>
            <p:nvPr/>
          </p:nvSpPr>
          <p:spPr>
            <a:xfrm>
              <a:off x="72390" y="72390"/>
              <a:ext cx="61057739" cy="26645344"/>
            </a:xfrm>
            <a:custGeom>
              <a:avLst/>
              <a:gdLst/>
              <a:ahLst/>
              <a:cxnLst/>
              <a:rect l="l" t="t" r="r" b="b"/>
              <a:pathLst>
                <a:path w="61057739" h="26645344">
                  <a:moveTo>
                    <a:pt x="0" y="0"/>
                  </a:moveTo>
                  <a:lnTo>
                    <a:pt x="61057739" y="0"/>
                  </a:lnTo>
                  <a:lnTo>
                    <a:pt x="61057739" y="26645344"/>
                  </a:lnTo>
                  <a:lnTo>
                    <a:pt x="0" y="26645344"/>
                  </a:lnTo>
                  <a:lnTo>
                    <a:pt x="0" y="0"/>
                  </a:lnTo>
                  <a:close/>
                </a:path>
              </a:pathLst>
            </a:custGeom>
            <a:solidFill>
              <a:srgbClr val="FFFFFF"/>
            </a:solidFill>
          </p:spPr>
        </p:sp>
        <p:sp>
          <p:nvSpPr>
            <p:cNvPr id="25" name="Freeform 25"/>
            <p:cNvSpPr/>
            <p:nvPr/>
          </p:nvSpPr>
          <p:spPr>
            <a:xfrm>
              <a:off x="0" y="0"/>
              <a:ext cx="61202515" cy="26790123"/>
            </a:xfrm>
            <a:custGeom>
              <a:avLst/>
              <a:gdLst/>
              <a:ahLst/>
              <a:cxnLst/>
              <a:rect l="l" t="t" r="r" b="b"/>
              <a:pathLst>
                <a:path w="61202515" h="26790123">
                  <a:moveTo>
                    <a:pt x="61057737" y="26645344"/>
                  </a:moveTo>
                  <a:lnTo>
                    <a:pt x="61202515" y="26645344"/>
                  </a:lnTo>
                  <a:lnTo>
                    <a:pt x="61202515" y="26790123"/>
                  </a:lnTo>
                  <a:lnTo>
                    <a:pt x="61057737" y="26790123"/>
                  </a:lnTo>
                  <a:lnTo>
                    <a:pt x="61057737" y="26645344"/>
                  </a:lnTo>
                  <a:close/>
                  <a:moveTo>
                    <a:pt x="0" y="144780"/>
                  </a:moveTo>
                  <a:lnTo>
                    <a:pt x="144780" y="144780"/>
                  </a:lnTo>
                  <a:lnTo>
                    <a:pt x="144780" y="26645344"/>
                  </a:lnTo>
                  <a:lnTo>
                    <a:pt x="0" y="26645344"/>
                  </a:lnTo>
                  <a:lnTo>
                    <a:pt x="0" y="144780"/>
                  </a:lnTo>
                  <a:close/>
                  <a:moveTo>
                    <a:pt x="0" y="26645344"/>
                  </a:moveTo>
                  <a:lnTo>
                    <a:pt x="144780" y="26645344"/>
                  </a:lnTo>
                  <a:lnTo>
                    <a:pt x="144780" y="26790123"/>
                  </a:lnTo>
                  <a:lnTo>
                    <a:pt x="0" y="26790123"/>
                  </a:lnTo>
                  <a:lnTo>
                    <a:pt x="0" y="26645344"/>
                  </a:lnTo>
                  <a:close/>
                  <a:moveTo>
                    <a:pt x="61057737" y="144780"/>
                  </a:moveTo>
                  <a:lnTo>
                    <a:pt x="61202515" y="144780"/>
                  </a:lnTo>
                  <a:lnTo>
                    <a:pt x="61202515" y="26645344"/>
                  </a:lnTo>
                  <a:lnTo>
                    <a:pt x="61057737" y="26645344"/>
                  </a:lnTo>
                  <a:lnTo>
                    <a:pt x="61057737" y="144780"/>
                  </a:lnTo>
                  <a:close/>
                  <a:moveTo>
                    <a:pt x="144780" y="26645344"/>
                  </a:moveTo>
                  <a:lnTo>
                    <a:pt x="61057737" y="26645344"/>
                  </a:lnTo>
                  <a:lnTo>
                    <a:pt x="61057737" y="26790123"/>
                  </a:lnTo>
                  <a:lnTo>
                    <a:pt x="144780" y="26790123"/>
                  </a:lnTo>
                  <a:lnTo>
                    <a:pt x="144780" y="26645344"/>
                  </a:lnTo>
                  <a:close/>
                  <a:moveTo>
                    <a:pt x="61057737" y="0"/>
                  </a:moveTo>
                  <a:lnTo>
                    <a:pt x="61202515" y="0"/>
                  </a:lnTo>
                  <a:lnTo>
                    <a:pt x="61202515" y="144780"/>
                  </a:lnTo>
                  <a:lnTo>
                    <a:pt x="61057737" y="144780"/>
                  </a:lnTo>
                  <a:lnTo>
                    <a:pt x="61057737" y="0"/>
                  </a:lnTo>
                  <a:close/>
                  <a:moveTo>
                    <a:pt x="0" y="0"/>
                  </a:moveTo>
                  <a:lnTo>
                    <a:pt x="144780" y="0"/>
                  </a:lnTo>
                  <a:lnTo>
                    <a:pt x="144780" y="144780"/>
                  </a:lnTo>
                  <a:lnTo>
                    <a:pt x="0" y="144780"/>
                  </a:lnTo>
                  <a:lnTo>
                    <a:pt x="0" y="0"/>
                  </a:lnTo>
                  <a:close/>
                  <a:moveTo>
                    <a:pt x="144780" y="0"/>
                  </a:moveTo>
                  <a:lnTo>
                    <a:pt x="61057737" y="0"/>
                  </a:lnTo>
                  <a:lnTo>
                    <a:pt x="61057737" y="144780"/>
                  </a:lnTo>
                  <a:lnTo>
                    <a:pt x="144780" y="144780"/>
                  </a:lnTo>
                  <a:lnTo>
                    <a:pt x="144780" y="0"/>
                  </a:lnTo>
                  <a:close/>
                </a:path>
              </a:pathLst>
            </a:custGeom>
            <a:solidFill>
              <a:srgbClr val="000000"/>
            </a:solidFill>
          </p:spPr>
        </p:sp>
      </p:grpSp>
      <p:sp>
        <p:nvSpPr>
          <p:cNvPr id="27" name="Freeform 27"/>
          <p:cNvSpPr/>
          <p:nvPr/>
        </p:nvSpPr>
        <p:spPr>
          <a:xfrm>
            <a:off x="8008440" y="3192191"/>
            <a:ext cx="3000699" cy="1238328"/>
          </a:xfrm>
          <a:custGeom>
            <a:avLst/>
            <a:gdLst/>
            <a:ahLst/>
            <a:cxnLst/>
            <a:rect l="l" t="t" r="r" b="b"/>
            <a:pathLst>
              <a:path w="14444766" h="5961062">
                <a:moveTo>
                  <a:pt x="14444766" y="0"/>
                </a:moveTo>
                <a:lnTo>
                  <a:pt x="14444766" y="5961062"/>
                </a:lnTo>
                <a:lnTo>
                  <a:pt x="0" y="5961062"/>
                </a:lnTo>
                <a:lnTo>
                  <a:pt x="0" y="5656262"/>
                </a:lnTo>
                <a:lnTo>
                  <a:pt x="14139966" y="5656262"/>
                </a:lnTo>
                <a:lnTo>
                  <a:pt x="14139966" y="0"/>
                </a:lnTo>
                <a:close/>
              </a:path>
            </a:pathLst>
          </a:custGeom>
          <a:solidFill>
            <a:srgbClr val="D1B732"/>
          </a:solidFill>
        </p:spPr>
      </p:sp>
      <p:sp>
        <p:nvSpPr>
          <p:cNvPr id="28" name="Freeform 28"/>
          <p:cNvSpPr/>
          <p:nvPr/>
        </p:nvSpPr>
        <p:spPr>
          <a:xfrm>
            <a:off x="7945122" y="3128873"/>
            <a:ext cx="3000699" cy="1238328"/>
          </a:xfrm>
          <a:custGeom>
            <a:avLst/>
            <a:gdLst/>
            <a:ahLst/>
            <a:cxnLst/>
            <a:rect l="l" t="t" r="r" b="b"/>
            <a:pathLst>
              <a:path w="14444766" h="5961062">
                <a:moveTo>
                  <a:pt x="0" y="0"/>
                </a:moveTo>
                <a:lnTo>
                  <a:pt x="14444766" y="0"/>
                </a:lnTo>
                <a:lnTo>
                  <a:pt x="14444766" y="5961062"/>
                </a:lnTo>
                <a:lnTo>
                  <a:pt x="0" y="5961062"/>
                </a:lnTo>
                <a:close/>
              </a:path>
            </a:pathLst>
          </a:custGeom>
          <a:solidFill>
            <a:srgbClr val="CDAB00"/>
          </a:solidFill>
        </p:spPr>
      </p:sp>
      <p:sp>
        <p:nvSpPr>
          <p:cNvPr id="29" name="TextBox 29"/>
          <p:cNvSpPr txBox="1"/>
          <p:nvPr/>
        </p:nvSpPr>
        <p:spPr>
          <a:xfrm>
            <a:off x="8923215" y="3348318"/>
            <a:ext cx="1106843" cy="846386"/>
          </a:xfrm>
          <a:prstGeom prst="rect">
            <a:avLst/>
          </a:prstGeom>
        </p:spPr>
        <p:txBody>
          <a:bodyPr lIns="0" tIns="0" rIns="0" bIns="0" rtlCol="0" anchor="t">
            <a:spAutoFit/>
          </a:bodyPr>
          <a:lstStyle/>
          <a:p>
            <a:pPr algn="ctr">
              <a:lnSpc>
                <a:spcPts val="6600"/>
              </a:lnSpc>
            </a:pPr>
            <a:r>
              <a:rPr lang="en-US" sz="6000">
                <a:solidFill>
                  <a:srgbClr val="FFFFFF"/>
                </a:solidFill>
                <a:latin typeface="Paytone One"/>
              </a:rPr>
              <a:t>3</a:t>
            </a:r>
          </a:p>
        </p:txBody>
      </p:sp>
      <p:grpSp>
        <p:nvGrpSpPr>
          <p:cNvPr id="30" name="Group 30"/>
          <p:cNvGrpSpPr/>
          <p:nvPr/>
        </p:nvGrpSpPr>
        <p:grpSpPr>
          <a:xfrm>
            <a:off x="1182861" y="1191109"/>
            <a:ext cx="9826278" cy="1361229"/>
            <a:chOff x="0" y="0"/>
            <a:chExt cx="122260774" cy="16936720"/>
          </a:xfrm>
        </p:grpSpPr>
        <p:sp>
          <p:nvSpPr>
            <p:cNvPr id="31" name="Freeform 31"/>
            <p:cNvSpPr/>
            <p:nvPr/>
          </p:nvSpPr>
          <p:spPr>
            <a:xfrm>
              <a:off x="72390" y="72390"/>
              <a:ext cx="122115997" cy="16791940"/>
            </a:xfrm>
            <a:custGeom>
              <a:avLst/>
              <a:gdLst/>
              <a:ahLst/>
              <a:cxnLst/>
              <a:rect l="l" t="t" r="r" b="b"/>
              <a:pathLst>
                <a:path w="122115997" h="16791940">
                  <a:moveTo>
                    <a:pt x="0" y="0"/>
                  </a:moveTo>
                  <a:lnTo>
                    <a:pt x="122115997" y="0"/>
                  </a:lnTo>
                  <a:lnTo>
                    <a:pt x="122115997" y="16791940"/>
                  </a:lnTo>
                  <a:lnTo>
                    <a:pt x="0" y="16791940"/>
                  </a:lnTo>
                  <a:lnTo>
                    <a:pt x="0" y="0"/>
                  </a:lnTo>
                  <a:close/>
                </a:path>
              </a:pathLst>
            </a:custGeom>
            <a:solidFill>
              <a:srgbClr val="FFFFFF"/>
            </a:solidFill>
          </p:spPr>
        </p:sp>
        <p:sp>
          <p:nvSpPr>
            <p:cNvPr id="32" name="Freeform 32"/>
            <p:cNvSpPr/>
            <p:nvPr/>
          </p:nvSpPr>
          <p:spPr>
            <a:xfrm>
              <a:off x="0" y="0"/>
              <a:ext cx="122260779" cy="16936721"/>
            </a:xfrm>
            <a:custGeom>
              <a:avLst/>
              <a:gdLst/>
              <a:ahLst/>
              <a:cxnLst/>
              <a:rect l="l" t="t" r="r" b="b"/>
              <a:pathLst>
                <a:path w="122260779" h="16936721">
                  <a:moveTo>
                    <a:pt x="122115994" y="16791941"/>
                  </a:moveTo>
                  <a:lnTo>
                    <a:pt x="122260779" y="16791941"/>
                  </a:lnTo>
                  <a:lnTo>
                    <a:pt x="122260779" y="16936721"/>
                  </a:lnTo>
                  <a:lnTo>
                    <a:pt x="122115994" y="16936721"/>
                  </a:lnTo>
                  <a:lnTo>
                    <a:pt x="122115994" y="16791941"/>
                  </a:lnTo>
                  <a:close/>
                  <a:moveTo>
                    <a:pt x="0" y="144780"/>
                  </a:moveTo>
                  <a:lnTo>
                    <a:pt x="144780" y="144780"/>
                  </a:lnTo>
                  <a:lnTo>
                    <a:pt x="144780" y="16791941"/>
                  </a:lnTo>
                  <a:lnTo>
                    <a:pt x="0" y="16791941"/>
                  </a:lnTo>
                  <a:lnTo>
                    <a:pt x="0" y="144780"/>
                  </a:lnTo>
                  <a:close/>
                  <a:moveTo>
                    <a:pt x="0" y="16791941"/>
                  </a:moveTo>
                  <a:lnTo>
                    <a:pt x="144780" y="16791941"/>
                  </a:lnTo>
                  <a:lnTo>
                    <a:pt x="144780" y="16936721"/>
                  </a:lnTo>
                  <a:lnTo>
                    <a:pt x="0" y="16936721"/>
                  </a:lnTo>
                  <a:lnTo>
                    <a:pt x="0" y="16791941"/>
                  </a:lnTo>
                  <a:close/>
                  <a:moveTo>
                    <a:pt x="122115994" y="144780"/>
                  </a:moveTo>
                  <a:lnTo>
                    <a:pt x="122260779" y="144780"/>
                  </a:lnTo>
                  <a:lnTo>
                    <a:pt x="122260779" y="16791941"/>
                  </a:lnTo>
                  <a:lnTo>
                    <a:pt x="122115994" y="16791941"/>
                  </a:lnTo>
                  <a:lnTo>
                    <a:pt x="122115994" y="144780"/>
                  </a:lnTo>
                  <a:close/>
                  <a:moveTo>
                    <a:pt x="144780" y="16791941"/>
                  </a:moveTo>
                  <a:lnTo>
                    <a:pt x="122115994" y="16791941"/>
                  </a:lnTo>
                  <a:lnTo>
                    <a:pt x="122115994" y="16936721"/>
                  </a:lnTo>
                  <a:lnTo>
                    <a:pt x="144780" y="16936721"/>
                  </a:lnTo>
                  <a:lnTo>
                    <a:pt x="144780" y="16791941"/>
                  </a:lnTo>
                  <a:close/>
                  <a:moveTo>
                    <a:pt x="122115994" y="0"/>
                  </a:moveTo>
                  <a:lnTo>
                    <a:pt x="122260779" y="0"/>
                  </a:lnTo>
                  <a:lnTo>
                    <a:pt x="122260779" y="144780"/>
                  </a:lnTo>
                  <a:lnTo>
                    <a:pt x="122115994" y="144780"/>
                  </a:lnTo>
                  <a:lnTo>
                    <a:pt x="122115994" y="0"/>
                  </a:lnTo>
                  <a:close/>
                  <a:moveTo>
                    <a:pt x="0" y="0"/>
                  </a:moveTo>
                  <a:lnTo>
                    <a:pt x="144780" y="0"/>
                  </a:lnTo>
                  <a:lnTo>
                    <a:pt x="144780" y="144780"/>
                  </a:lnTo>
                  <a:lnTo>
                    <a:pt x="0" y="144780"/>
                  </a:lnTo>
                  <a:lnTo>
                    <a:pt x="0" y="0"/>
                  </a:lnTo>
                  <a:close/>
                  <a:moveTo>
                    <a:pt x="144780" y="0"/>
                  </a:moveTo>
                  <a:lnTo>
                    <a:pt x="122115994" y="0"/>
                  </a:lnTo>
                  <a:lnTo>
                    <a:pt x="122115994" y="144780"/>
                  </a:lnTo>
                  <a:lnTo>
                    <a:pt x="144780" y="144780"/>
                  </a:lnTo>
                  <a:lnTo>
                    <a:pt x="144780" y="0"/>
                  </a:lnTo>
                  <a:close/>
                </a:path>
              </a:pathLst>
            </a:custGeom>
            <a:solidFill>
              <a:srgbClr val="000000"/>
            </a:solidFill>
          </p:spPr>
        </p:sp>
      </p:grpSp>
      <p:sp>
        <p:nvSpPr>
          <p:cNvPr id="33" name="TextBox 33"/>
          <p:cNvSpPr txBox="1"/>
          <p:nvPr/>
        </p:nvSpPr>
        <p:spPr>
          <a:xfrm>
            <a:off x="1886299" y="1573176"/>
            <a:ext cx="8419016" cy="500137"/>
          </a:xfrm>
          <a:prstGeom prst="rect">
            <a:avLst/>
          </a:prstGeom>
        </p:spPr>
        <p:txBody>
          <a:bodyPr lIns="0" tIns="0" rIns="0" bIns="0" rtlCol="0" anchor="t">
            <a:spAutoFit/>
          </a:bodyPr>
          <a:lstStyle/>
          <a:p>
            <a:pPr algn="ctr">
              <a:lnSpc>
                <a:spcPts val="4013"/>
              </a:lnSpc>
              <a:spcBef>
                <a:spcPct val="0"/>
              </a:spcBef>
            </a:pPr>
            <a:r>
              <a:rPr lang="en-US" sz="3000">
                <a:solidFill>
                  <a:srgbClr val="000000"/>
                </a:solidFill>
                <a:latin typeface="Pattaya" panose="00000500000000000000" pitchFamily="2" charset="-34"/>
                <a:cs typeface="Pattaya" panose="00000500000000000000" pitchFamily="2" charset="-34"/>
              </a:rPr>
              <a:t>Dương Văn Minh ngồi ở đâu trong Dinh?</a:t>
            </a:r>
          </a:p>
        </p:txBody>
      </p:sp>
      <p:sp>
        <p:nvSpPr>
          <p:cNvPr id="34" name="TextBox 34"/>
          <p:cNvSpPr txBox="1"/>
          <p:nvPr/>
        </p:nvSpPr>
        <p:spPr>
          <a:xfrm>
            <a:off x="4408750" y="5151782"/>
            <a:ext cx="3305696"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làm việc tổng thống</a:t>
            </a:r>
          </a:p>
        </p:txBody>
      </p:sp>
      <p:sp>
        <p:nvSpPr>
          <p:cNvPr id="35" name="TextBox 35"/>
          <p:cNvSpPr txBox="1"/>
          <p:nvPr/>
        </p:nvSpPr>
        <p:spPr>
          <a:xfrm>
            <a:off x="7920233" y="5076983"/>
            <a:ext cx="3110171" cy="815223"/>
          </a:xfrm>
          <a:prstGeom prst="rect">
            <a:avLst/>
          </a:prstGeom>
        </p:spPr>
        <p:txBody>
          <a:bodyPr wrap="square" lIns="0" tIns="0" rIns="0" bIns="0" rtlCol="0" anchor="t">
            <a:spAutoFit/>
          </a:bodyPr>
          <a:lstStyle/>
          <a:p>
            <a:pPr algn="ctr">
              <a:lnSpc>
                <a:spcPts val="3266"/>
              </a:lnSpc>
              <a:spcBef>
                <a:spcPct val="0"/>
              </a:spcBef>
            </a:pPr>
            <a:r>
              <a:rPr lang="en-US" sz="2500">
                <a:solidFill>
                  <a:srgbClr val="000000"/>
                </a:solidFill>
                <a:latin typeface="SVN-Revolution" panose="02040603050506020204" pitchFamily="18" charset="0"/>
              </a:rPr>
              <a:t>Phòng tham mưu tác chiến</a:t>
            </a:r>
          </a:p>
        </p:txBody>
      </p:sp>
      <p:sp>
        <p:nvSpPr>
          <p:cNvPr id="36" name="Oval 35">
            <a:hlinkClick r:id="rId8" action="ppaction://hlinksldjump"/>
            <a:extLst>
              <a:ext uri="{FF2B5EF4-FFF2-40B4-BE49-F238E27FC236}">
                <a16:creationId xmlns:a16="http://schemas.microsoft.com/office/drawing/2014/main" id="{E3046B00-FBE6-43FB-81B0-ACC3B2F19299}"/>
              </a:ext>
            </a:extLst>
          </p:cNvPr>
          <p:cNvSpPr/>
          <p:nvPr/>
        </p:nvSpPr>
        <p:spPr>
          <a:xfrm>
            <a:off x="11326251" y="4470736"/>
            <a:ext cx="558800" cy="68104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 name="Oval 36">
            <a:hlinkClick r:id="rId9" action="ppaction://hlinksldjump"/>
            <a:extLst>
              <a:ext uri="{FF2B5EF4-FFF2-40B4-BE49-F238E27FC236}">
                <a16:creationId xmlns:a16="http://schemas.microsoft.com/office/drawing/2014/main" id="{F6AEB352-3450-4155-9648-94A4D92E8C8E}"/>
              </a:ext>
            </a:extLst>
          </p:cNvPr>
          <p:cNvSpPr/>
          <p:nvPr/>
        </p:nvSpPr>
        <p:spPr>
          <a:xfrm>
            <a:off x="11326251" y="5367458"/>
            <a:ext cx="558800" cy="68104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8" name="Picture 6">
            <a:hlinkClick r:id="rId10" action="ppaction://hlinksldjump"/>
            <a:extLst>
              <a:ext uri="{FF2B5EF4-FFF2-40B4-BE49-F238E27FC236}">
                <a16:creationId xmlns:a16="http://schemas.microsoft.com/office/drawing/2014/main" id="{34F92AD8-52E6-4466-921F-8F7FAB272A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22932" y="419650"/>
            <a:ext cx="1191448" cy="1416282"/>
          </a:xfrm>
          <a:prstGeom prst="rect">
            <a:avLst/>
          </a:prstGeom>
        </p:spPr>
      </p:pic>
      <p:sp>
        <p:nvSpPr>
          <p:cNvPr id="39" name="TextBox 6">
            <a:extLst>
              <a:ext uri="{FF2B5EF4-FFF2-40B4-BE49-F238E27FC236}">
                <a16:creationId xmlns:a16="http://schemas.microsoft.com/office/drawing/2014/main" id="{D5F55983-AD0C-41F1-B64B-18D08BC2F275}"/>
              </a:ext>
            </a:extLst>
          </p:cNvPr>
          <p:cNvSpPr txBox="1"/>
          <p:nvPr/>
        </p:nvSpPr>
        <p:spPr>
          <a:xfrm>
            <a:off x="4158852" y="304800"/>
            <a:ext cx="3994548" cy="820738"/>
          </a:xfrm>
          <a:prstGeom prst="rect">
            <a:avLst/>
          </a:prstGeom>
        </p:spPr>
        <p:txBody>
          <a:bodyPr wrap="square" lIns="0" tIns="0" rIns="0" bIns="0" rtlCol="0" anchor="t">
            <a:spAutoFit/>
          </a:bodyPr>
          <a:lstStyle/>
          <a:p>
            <a:pPr>
              <a:lnSpc>
                <a:spcPts val="6400"/>
              </a:lnSpc>
              <a:spcBef>
                <a:spcPct val="0"/>
              </a:spcBef>
            </a:pPr>
            <a:r>
              <a:rPr lang="en-US" sz="5334" b="1">
                <a:solidFill>
                  <a:srgbClr val="F1F1F1"/>
                </a:solidFill>
                <a:latin typeface="iCiel Cadena" panose="02000503000000020004" pitchFamily="2" charset="0"/>
              </a:rPr>
              <a:t>CÂU HỎI SỐ 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8"/>
                                        </p:tgtEl>
                                        <p:attrNameLst>
                                          <p:attrName>style.color</p:attrName>
                                        </p:attrNameLst>
                                      </p:cBhvr>
                                      <p:to>
                                        <a:srgbClr val="00B050"/>
                                      </p:to>
                                    </p:animClr>
                                    <p:animClr clrSpc="rgb" dir="cw">
                                      <p:cBhvr>
                                        <p:cTn id="7" dur="500" fill="hold"/>
                                        <p:tgtEl>
                                          <p:spTgt spid="28"/>
                                        </p:tgtEl>
                                        <p:attrNameLst>
                                          <p:attrName>fillcolor</p:attrName>
                                        </p:attrNameLst>
                                      </p:cBhvr>
                                      <p:to>
                                        <a:srgbClr val="00B050"/>
                                      </p:to>
                                    </p:animClr>
                                    <p:set>
                                      <p:cBhvr>
                                        <p:cTn id="8" dur="500" fill="hold"/>
                                        <p:tgtEl>
                                          <p:spTgt spid="28"/>
                                        </p:tgtEl>
                                        <p:attrNameLst>
                                          <p:attrName>fill.type</p:attrName>
                                        </p:attrNameLst>
                                      </p:cBhvr>
                                      <p:to>
                                        <p:strVal val="solid"/>
                                      </p:to>
                                    </p:set>
                                    <p:set>
                                      <p:cBhvr>
                                        <p:cTn id="9" dur="5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8" name="Google Shape;2234;p45"/>
          <p:cNvSpPr/>
          <p:nvPr/>
        </p:nvSpPr>
        <p:spPr>
          <a:xfrm>
            <a:off x="5061951" y="495440"/>
            <a:ext cx="2550719" cy="746864"/>
          </a:xfrm>
          <a:custGeom>
            <a:avLst/>
            <a:gdLst/>
            <a:ahLst/>
            <a:cxnLst/>
            <a:rect l="l" t="t" r="r" b="b"/>
            <a:pathLst>
              <a:path w="32194" h="6987" extrusionOk="0">
                <a:moveTo>
                  <a:pt x="720" y="0"/>
                </a:moveTo>
                <a:lnTo>
                  <a:pt x="1450" y="643"/>
                </a:lnTo>
                <a:lnTo>
                  <a:pt x="1" y="2191"/>
                </a:lnTo>
                <a:lnTo>
                  <a:pt x="1995" y="3368"/>
                </a:lnTo>
                <a:lnTo>
                  <a:pt x="1265" y="4501"/>
                </a:lnTo>
                <a:lnTo>
                  <a:pt x="1537" y="5406"/>
                </a:lnTo>
                <a:lnTo>
                  <a:pt x="447" y="6986"/>
                </a:lnTo>
                <a:lnTo>
                  <a:pt x="30832" y="6986"/>
                </a:lnTo>
                <a:lnTo>
                  <a:pt x="32194" y="5362"/>
                </a:lnTo>
                <a:lnTo>
                  <a:pt x="30243" y="3488"/>
                </a:lnTo>
                <a:lnTo>
                  <a:pt x="30919" y="2594"/>
                </a:lnTo>
                <a:lnTo>
                  <a:pt x="29426" y="1592"/>
                </a:lnTo>
                <a:lnTo>
                  <a:pt x="30690" y="0"/>
                </a:lnTo>
                <a:close/>
              </a:path>
            </a:pathLst>
          </a:custGeom>
          <a:solidFill>
            <a:schemeClr val="accent2">
              <a:lumMod val="90000"/>
            </a:schemeClr>
          </a:solidFill>
          <a:ln>
            <a:noFill/>
          </a:ln>
        </p:spPr>
        <p:txBody>
          <a:bodyPr spcFirstLastPara="1" wrap="square" lIns="121900" tIns="121900" rIns="121900" bIns="121900" anchor="ctr" anchorCtr="0">
            <a:noAutofit/>
          </a:bodyPr>
          <a:lstStyle/>
          <a:p>
            <a:endParaRPr sz="2400" dirty="0">
              <a:solidFill>
                <a:srgbClr val="FC1037"/>
              </a:solidFill>
            </a:endParaRPr>
          </a:p>
        </p:txBody>
      </p:sp>
      <p:sp>
        <p:nvSpPr>
          <p:cNvPr id="29" name="Google Shape;4349;p63"/>
          <p:cNvSpPr txBox="1">
            <a:spLocks noGrp="1"/>
          </p:cNvSpPr>
          <p:nvPr>
            <p:ph type="title"/>
          </p:nvPr>
        </p:nvSpPr>
        <p:spPr>
          <a:xfrm>
            <a:off x="4967803" y="639235"/>
            <a:ext cx="2724384" cy="487600"/>
          </a:xfrm>
          <a:prstGeom prst="rect">
            <a:avLst/>
          </a:prstGeom>
        </p:spPr>
        <p:txBody>
          <a:bodyPr spcFirstLastPara="1" vert="horz" wrap="square" lIns="121900" tIns="121900" rIns="121900" bIns="121900" rtlCol="0" anchor="ctr" anchorCtr="0">
            <a:noAutofit/>
          </a:bodyPr>
          <a:lstStyle/>
          <a:p>
            <a:r>
              <a:rPr lang="vi-VN" sz="4800" dirty="0">
                <a:solidFill>
                  <a:schemeClr val="bg2"/>
                </a:solidFill>
                <a:latin typeface="Pattaya" panose="00000500000000000000" pitchFamily="2" charset="-34"/>
                <a:cs typeface="Pattaya" panose="00000500000000000000" pitchFamily="2" charset="-34"/>
              </a:rPr>
              <a:t>Dặn dò</a:t>
            </a:r>
            <a:endParaRPr sz="4800" dirty="0">
              <a:solidFill>
                <a:schemeClr val="bg2"/>
              </a:solidFill>
              <a:latin typeface="Pattaya" panose="00000500000000000000" pitchFamily="2" charset="-34"/>
              <a:cs typeface="Pattaya" panose="00000500000000000000" pitchFamily="2" charset="-34"/>
            </a:endParaRPr>
          </a:p>
        </p:txBody>
      </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endParaRPr sz="2400"/>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9" name="Group 68"/>
          <p:cNvGrpSpPr/>
          <p:nvPr/>
        </p:nvGrpSpPr>
        <p:grpSpPr>
          <a:xfrm>
            <a:off x="1030268" y="1298372"/>
            <a:ext cx="10504319" cy="4940581"/>
            <a:chOff x="339046" y="287676"/>
            <a:chExt cx="8674918"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6266156"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137" name="圆角矩形 7"/>
          <p:cNvSpPr/>
          <p:nvPr/>
        </p:nvSpPr>
        <p:spPr>
          <a:xfrm>
            <a:off x="4571670" y="3245836"/>
            <a:ext cx="7126598" cy="1675048"/>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altLang="zh-CN" sz="3733" b="1"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Chuẩn bị cho tiết lịch sử </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tuần 2</a:t>
            </a:r>
            <a:r>
              <a:rPr lang="en-US"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9</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 “</a:t>
            </a:r>
            <a:r>
              <a:rPr lang="en-US"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Hoàn thành thống nhất đất nước</a:t>
            </a:r>
            <a:r>
              <a:rPr lang="vi-VN" altLang="zh-CN" sz="3733" b="1">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rPr>
              <a:t>”.</a:t>
            </a:r>
            <a:endParaRPr lang="zh-CN" altLang="en-US" sz="3733" b="1" dirty="0">
              <a:solidFill>
                <a:schemeClr val="accent1">
                  <a:lumMod val="50000"/>
                </a:schemeClr>
              </a:solidFill>
              <a:latin typeface="Pattaya" panose="00000500000000000000" pitchFamily="2" charset="-34"/>
              <a:ea typeface="黑体" panose="02010609060101010101" pitchFamily="49" charset="-122"/>
              <a:cs typeface="Pattaya" panose="00000500000000000000" pitchFamily="2" charset="-34"/>
            </a:endParaRPr>
          </a:p>
        </p:txBody>
      </p:sp>
    </p:spTree>
    <p:extLst>
      <p:ext uri="{BB962C8B-B14F-4D97-AF65-F5344CB8AC3E}">
        <p14:creationId xmlns:p14="http://schemas.microsoft.com/office/powerpoint/2010/main" val="132922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p:cTn id="15" dur="1000" fill="hold"/>
                                        <p:tgtEl>
                                          <p:spTgt spid="69"/>
                                        </p:tgtEl>
                                        <p:attrNameLst>
                                          <p:attrName>ppt_w</p:attrName>
                                        </p:attrNameLst>
                                      </p:cBhvr>
                                      <p:tavLst>
                                        <p:tav tm="0">
                                          <p:val>
                                            <p:fltVal val="0"/>
                                          </p:val>
                                        </p:tav>
                                        <p:tav tm="100000">
                                          <p:val>
                                            <p:strVal val="#ppt_w"/>
                                          </p:val>
                                        </p:tav>
                                      </p:tavLst>
                                    </p:anim>
                                    <p:anim calcmode="lin" valueType="num">
                                      <p:cBhvr>
                                        <p:cTn id="16" dur="1000" fill="hold"/>
                                        <p:tgtEl>
                                          <p:spTgt spid="69"/>
                                        </p:tgtEl>
                                        <p:attrNameLst>
                                          <p:attrName>ppt_h</p:attrName>
                                        </p:attrNameLst>
                                      </p:cBhvr>
                                      <p:tavLst>
                                        <p:tav tm="0">
                                          <p:val>
                                            <p:fltVal val="0"/>
                                          </p:val>
                                        </p:tav>
                                        <p:tav tm="100000">
                                          <p:val>
                                            <p:strVal val="#ppt_h"/>
                                          </p:val>
                                        </p:tav>
                                      </p:tavLst>
                                    </p:anim>
                                    <p:anim calcmode="lin" valueType="num">
                                      <p:cBhvr>
                                        <p:cTn id="17" dur="1000" fill="hold"/>
                                        <p:tgtEl>
                                          <p:spTgt spid="69"/>
                                        </p:tgtEl>
                                        <p:attrNameLst>
                                          <p:attrName>style.rotation</p:attrName>
                                        </p:attrNameLst>
                                      </p:cBhvr>
                                      <p:tavLst>
                                        <p:tav tm="0">
                                          <p:val>
                                            <p:fltVal val="90"/>
                                          </p:val>
                                        </p:tav>
                                        <p:tav tm="100000">
                                          <p:val>
                                            <p:fltVal val="0"/>
                                          </p:val>
                                        </p:tav>
                                      </p:tavLst>
                                    </p:anim>
                                    <p:animEffect transition="in" filter="fade">
                                      <p:cBhvr>
                                        <p:cTn id="18" dur="1000"/>
                                        <p:tgtEl>
                                          <p:spTgt spid="6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1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inh nen La 2">
            <a:extLst>
              <a:ext uri="{FF2B5EF4-FFF2-40B4-BE49-F238E27FC236}">
                <a16:creationId xmlns:a16="http://schemas.microsoft.com/office/drawing/2014/main" id="{8D2BD4BB-AD23-F34D-9B41-3194FDA9E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388"/>
            <a:ext cx="12039600"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WordArt 6">
            <a:extLst>
              <a:ext uri="{FF2B5EF4-FFF2-40B4-BE49-F238E27FC236}">
                <a16:creationId xmlns:a16="http://schemas.microsoft.com/office/drawing/2014/main" id="{CE25E847-45C2-85A5-5340-EEE9F80E2FBA}"/>
              </a:ext>
            </a:extLst>
          </p:cNvPr>
          <p:cNvSpPr>
            <a:spLocks noChangeArrowheads="1" noChangeShapeType="1" noTextEdit="1"/>
          </p:cNvSpPr>
          <p:nvPr/>
        </p:nvSpPr>
        <p:spPr bwMode="auto">
          <a:xfrm>
            <a:off x="3581400" y="2900363"/>
            <a:ext cx="6858000" cy="3313112"/>
          </a:xfrm>
          <a:prstGeom prst="rect">
            <a:avLst/>
          </a:prstGeom>
        </p:spPr>
        <p:txBody>
          <a:bodyPr wrap="none" fromWordArt="1">
            <a:prstTxWarp prst="textCanDown">
              <a:avLst>
                <a:gd name="adj" fmla="val 33333"/>
              </a:avLst>
            </a:prstTxWarp>
          </a:bodyPr>
          <a:lstStyle/>
          <a:p>
            <a:pPr algn="ctr"/>
            <a:r>
              <a:rPr lang="en-US" sz="2025" kern="10" dirty="0">
                <a:ln w="9525">
                  <a:solidFill>
                    <a:srgbClr val="00FF00"/>
                  </a:solidFill>
                  <a:round/>
                  <a:headEnd/>
                  <a:tailEnd/>
                </a:ln>
                <a:solidFill>
                  <a:srgbClr val="3333FF"/>
                </a:solidFill>
              </a:rPr>
              <a:t>CHÀO CÁC EM !</a:t>
            </a:r>
          </a:p>
        </p:txBody>
      </p:sp>
      <p:grpSp>
        <p:nvGrpSpPr>
          <p:cNvPr id="102404" name="Group 6">
            <a:extLst>
              <a:ext uri="{FF2B5EF4-FFF2-40B4-BE49-F238E27FC236}">
                <a16:creationId xmlns:a16="http://schemas.microsoft.com/office/drawing/2014/main" id="{37CF6694-587C-01B3-1634-C1AEBCE6D59B}"/>
              </a:ext>
            </a:extLst>
          </p:cNvPr>
          <p:cNvGrpSpPr>
            <a:grpSpLocks/>
          </p:cNvGrpSpPr>
          <p:nvPr/>
        </p:nvGrpSpPr>
        <p:grpSpPr bwMode="auto">
          <a:xfrm>
            <a:off x="0" y="0"/>
            <a:ext cx="12192000" cy="7010400"/>
            <a:chOff x="0" y="-10"/>
            <a:chExt cx="5760" cy="4330"/>
          </a:xfrm>
        </p:grpSpPr>
        <p:pic>
          <p:nvPicPr>
            <p:cNvPr id="102405" name="Picture 7" descr="Animate">
              <a:extLst>
                <a:ext uri="{FF2B5EF4-FFF2-40B4-BE49-F238E27FC236}">
                  <a16:creationId xmlns:a16="http://schemas.microsoft.com/office/drawing/2014/main" id="{C3E86819-D638-B8C8-C95E-B7268B066F0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8" descr="Animate">
              <a:extLst>
                <a:ext uri="{FF2B5EF4-FFF2-40B4-BE49-F238E27FC236}">
                  <a16:creationId xmlns:a16="http://schemas.microsoft.com/office/drawing/2014/main" id="{B025686C-0B79-8DEF-19E4-82D74CB630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9" descr="Animate">
              <a:extLst>
                <a:ext uri="{FF2B5EF4-FFF2-40B4-BE49-F238E27FC236}">
                  <a16:creationId xmlns:a16="http://schemas.microsoft.com/office/drawing/2014/main" id="{5C541343-549E-BA2C-877A-3A3918A5491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10" descr="Animate">
              <a:extLst>
                <a:ext uri="{FF2B5EF4-FFF2-40B4-BE49-F238E27FC236}">
                  <a16:creationId xmlns:a16="http://schemas.microsoft.com/office/drawing/2014/main" id="{243C1A93-28AE-DD8C-1D5E-9FF55AC92B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p:cTn id="7" dur="1000" fill="hold"/>
                                        <p:tgtEl>
                                          <p:spTgt spid="32774"/>
                                        </p:tgtEl>
                                        <p:attrNameLst>
                                          <p:attrName>ppt_x</p:attrName>
                                        </p:attrNameLst>
                                      </p:cBhvr>
                                      <p:tavLst>
                                        <p:tav tm="0">
                                          <p:val>
                                            <p:strVal val="#ppt_x-.2"/>
                                          </p:val>
                                        </p:tav>
                                        <p:tav tm="100000">
                                          <p:val>
                                            <p:strVal val="#ppt_x"/>
                                          </p:val>
                                        </p:tav>
                                      </p:tavLst>
                                    </p:anim>
                                    <p:anim calcmode="lin" valueType="num">
                                      <p:cBhvr>
                                        <p:cTn id="8" dur="1000" fill="hold"/>
                                        <p:tgtEl>
                                          <p:spTgt spid="327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7929" t="14522" r="8438" b="14913"/>
          <a:stretch>
            <a:fillRect/>
          </a:stretch>
        </p:blipFill>
        <p:spPr>
          <a:xfrm>
            <a:off x="-54406" y="0"/>
            <a:ext cx="12246405" cy="6858000"/>
          </a:xfrm>
          <a:prstGeom prst="rect">
            <a:avLst/>
          </a:prstGeom>
        </p:spPr>
      </p:pic>
      <p:grpSp>
        <p:nvGrpSpPr>
          <p:cNvPr id="3" name="Group 3"/>
          <p:cNvGrpSpPr/>
          <p:nvPr/>
        </p:nvGrpSpPr>
        <p:grpSpPr>
          <a:xfrm>
            <a:off x="1326182" y="993707"/>
            <a:ext cx="9888657"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sp>
        <p:nvSpPr>
          <p:cNvPr id="6" name="Freeform 6"/>
          <p:cNvSpPr/>
          <p:nvPr/>
        </p:nvSpPr>
        <p:spPr>
          <a:xfrm>
            <a:off x="2129540" y="2469608"/>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29" name="Freeform 6">
            <a:extLst>
              <a:ext uri="{FF2B5EF4-FFF2-40B4-BE49-F238E27FC236}">
                <a16:creationId xmlns:a16="http://schemas.microsoft.com/office/drawing/2014/main" id="{56C1F112-40BA-4209-ADD3-60C5410429B6}"/>
              </a:ext>
            </a:extLst>
          </p:cNvPr>
          <p:cNvSpPr/>
          <p:nvPr/>
        </p:nvSpPr>
        <p:spPr>
          <a:xfrm>
            <a:off x="7180328" y="2432615"/>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sp>
      <p:sp>
        <p:nvSpPr>
          <p:cNvPr id="30" name="Freeform 6">
            <a:extLst>
              <a:ext uri="{FF2B5EF4-FFF2-40B4-BE49-F238E27FC236}">
                <a16:creationId xmlns:a16="http://schemas.microsoft.com/office/drawing/2014/main" id="{FE08CBF0-44CB-400E-9BFB-CFDD78B046B2}"/>
              </a:ext>
            </a:extLst>
          </p:cNvPr>
          <p:cNvSpPr/>
          <p:nvPr/>
        </p:nvSpPr>
        <p:spPr>
          <a:xfrm>
            <a:off x="2147737" y="4065984"/>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31" name="Freeform 6">
            <a:extLst>
              <a:ext uri="{FF2B5EF4-FFF2-40B4-BE49-F238E27FC236}">
                <a16:creationId xmlns:a16="http://schemas.microsoft.com/office/drawing/2014/main" id="{088C765F-5001-4EA3-B88E-9D8CA9D92B70}"/>
              </a:ext>
            </a:extLst>
          </p:cNvPr>
          <p:cNvSpPr/>
          <p:nvPr/>
        </p:nvSpPr>
        <p:spPr>
          <a:xfrm>
            <a:off x="7152002" y="4040051"/>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639" y="1241848"/>
            <a:ext cx="768205" cy="70482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87234" y="1168882"/>
            <a:ext cx="704716" cy="646576"/>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58" y="3252857"/>
            <a:ext cx="236649" cy="219008"/>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7459" y="1806723"/>
            <a:ext cx="236649" cy="219008"/>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14881" y="3020708"/>
            <a:ext cx="227239" cy="210300"/>
          </a:xfrm>
          <a:prstGeom prst="rect">
            <a:avLst/>
          </a:prstGeom>
        </p:spPr>
      </p:pic>
      <p:pic>
        <p:nvPicPr>
          <p:cNvPr id="13" name="Picture 1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8337" y="5201816"/>
            <a:ext cx="195749" cy="18115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120">
            <a:off x="10874654" y="128677"/>
            <a:ext cx="1111977" cy="1120379"/>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24251" y="3670456"/>
            <a:ext cx="195749" cy="181157"/>
          </a:xfrm>
          <a:prstGeom prst="rect">
            <a:avLst/>
          </a:prstGeom>
        </p:spPr>
      </p:pic>
      <p:pic>
        <p:nvPicPr>
          <p:cNvPr id="20" name="Picture 2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6057962" y="5945057"/>
            <a:ext cx="179560" cy="372145"/>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800000" flipH="1">
            <a:off x="10109261" y="-270122"/>
            <a:ext cx="3311969" cy="1126069"/>
          </a:xfrm>
          <a:prstGeom prst="rect">
            <a:avLst/>
          </a:prstGeom>
        </p:spPr>
      </p:pic>
      <p:sp>
        <p:nvSpPr>
          <p:cNvPr id="24" name="TextBox 24"/>
          <p:cNvSpPr txBox="1"/>
          <p:nvPr/>
        </p:nvSpPr>
        <p:spPr>
          <a:xfrm>
            <a:off x="2349844" y="1225543"/>
            <a:ext cx="8126009" cy="984885"/>
          </a:xfrm>
          <a:prstGeom prst="rect">
            <a:avLst/>
          </a:prstGeom>
        </p:spPr>
        <p:txBody>
          <a:bodyPr wrap="square" lIns="0" tIns="0" rIns="0" bIns="0" rtlCol="0" anchor="t">
            <a:spAutoFit/>
          </a:bodyPr>
          <a:lstStyle/>
          <a:p>
            <a:pPr algn="ctr" eaLnBrk="0" hangingPunct="0">
              <a:spcBef>
                <a:spcPct val="50000"/>
              </a:spcBef>
              <a:defRPr/>
            </a:pPr>
            <a:r>
              <a:rPr lang="en-US" sz="3200">
                <a:solidFill>
                  <a:srgbClr val="FF6600"/>
                </a:solidFill>
                <a:latin typeface="#9Slide07 Koni" pitchFamily="2" charset="0"/>
                <a:cs typeface="Arial" panose="020B0604020202020204" pitchFamily="34" charset="0"/>
              </a:rPr>
              <a:t>Hiệp định Pa – ri về Việt Nam được kí</a:t>
            </a:r>
            <a:br>
              <a:rPr lang="en-US" sz="3200">
                <a:solidFill>
                  <a:srgbClr val="FF6600"/>
                </a:solidFill>
                <a:latin typeface="#9Slide07 Koni" pitchFamily="2" charset="0"/>
                <a:cs typeface="Arial" panose="020B0604020202020204" pitchFamily="34" charset="0"/>
              </a:rPr>
            </a:br>
            <a:r>
              <a:rPr lang="en-US" sz="3200">
                <a:solidFill>
                  <a:srgbClr val="FF6600"/>
                </a:solidFill>
                <a:latin typeface="#9Slide07 Koni" pitchFamily="2" charset="0"/>
                <a:cs typeface="Arial" panose="020B0604020202020204" pitchFamily="34" charset="0"/>
              </a:rPr>
              <a:t> vào thời gian nào?</a:t>
            </a:r>
            <a:endParaRPr lang="en-US" sz="3200" dirty="0">
              <a:solidFill>
                <a:srgbClr val="FF6600"/>
              </a:solidFill>
              <a:latin typeface="#9Slide07 Koni" pitchFamily="2" charset="0"/>
              <a:cs typeface="Arial" panose="020B0604020202020204" pitchFamily="34" charset="0"/>
            </a:endParaRPr>
          </a:p>
        </p:txBody>
      </p:sp>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12301" y="6294737"/>
            <a:ext cx="7605845" cy="628757"/>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858000" y="6232867"/>
            <a:ext cx="7605845" cy="628757"/>
          </a:xfrm>
          <a:prstGeom prst="rect">
            <a:avLst/>
          </a:prstGeom>
        </p:spPr>
      </p:pic>
      <p:sp>
        <p:nvSpPr>
          <p:cNvPr id="32" name="Text Box 12">
            <a:extLst>
              <a:ext uri="{FF2B5EF4-FFF2-40B4-BE49-F238E27FC236}">
                <a16:creationId xmlns:a16="http://schemas.microsoft.com/office/drawing/2014/main" id="{C119BD7D-A221-41D9-AE31-8B0BD3B769D4}"/>
              </a:ext>
            </a:extLst>
          </p:cNvPr>
          <p:cNvSpPr txBox="1">
            <a:spLocks noChangeArrowheads="1"/>
          </p:cNvSpPr>
          <p:nvPr/>
        </p:nvSpPr>
        <p:spPr bwMode="auto">
          <a:xfrm>
            <a:off x="2013226" y="2752433"/>
            <a:ext cx="3666839"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21/7/1954</a:t>
            </a:r>
            <a:endParaRPr lang="en-US" sz="4000" b="1" dirty="0">
              <a:solidFill>
                <a:srgbClr val="003300"/>
              </a:solidFill>
              <a:latin typeface="#9Slide07 Koni" pitchFamily="2" charset="0"/>
            </a:endParaRPr>
          </a:p>
        </p:txBody>
      </p:sp>
      <p:sp>
        <p:nvSpPr>
          <p:cNvPr id="33" name="Text Box 12">
            <a:extLst>
              <a:ext uri="{FF2B5EF4-FFF2-40B4-BE49-F238E27FC236}">
                <a16:creationId xmlns:a16="http://schemas.microsoft.com/office/drawing/2014/main" id="{BF29EB34-FF69-4C2A-A6E1-6CD342F871E2}"/>
              </a:ext>
            </a:extLst>
          </p:cNvPr>
          <p:cNvSpPr txBox="1">
            <a:spLocks noChangeArrowheads="1"/>
          </p:cNvSpPr>
          <p:nvPr/>
        </p:nvSpPr>
        <p:spPr bwMode="auto">
          <a:xfrm>
            <a:off x="2088317" y="4383475"/>
            <a:ext cx="3491742"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19/5/1959</a:t>
            </a:r>
            <a:endParaRPr lang="en-US" sz="4000" b="1" dirty="0">
              <a:solidFill>
                <a:srgbClr val="003300"/>
              </a:solidFill>
              <a:latin typeface="#9Slide07 Koni" pitchFamily="2" charset="0"/>
            </a:endParaRPr>
          </a:p>
        </p:txBody>
      </p:sp>
      <p:sp>
        <p:nvSpPr>
          <p:cNvPr id="34" name="Text Box 12">
            <a:extLst>
              <a:ext uri="{FF2B5EF4-FFF2-40B4-BE49-F238E27FC236}">
                <a16:creationId xmlns:a16="http://schemas.microsoft.com/office/drawing/2014/main" id="{07E1416F-3355-4C03-B9DA-4A9B88FB46DA}"/>
              </a:ext>
            </a:extLst>
          </p:cNvPr>
          <p:cNvSpPr txBox="1">
            <a:spLocks noChangeArrowheads="1"/>
          </p:cNvSpPr>
          <p:nvPr/>
        </p:nvSpPr>
        <p:spPr bwMode="auto">
          <a:xfrm>
            <a:off x="7080962" y="2666765"/>
            <a:ext cx="3579960"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30/12/1972</a:t>
            </a:r>
            <a:endParaRPr lang="en-US" sz="4000" b="1" dirty="0">
              <a:solidFill>
                <a:srgbClr val="003300"/>
              </a:solidFill>
              <a:latin typeface="#9Slide07 Koni" pitchFamily="2" charset="0"/>
            </a:endParaRPr>
          </a:p>
        </p:txBody>
      </p:sp>
      <p:sp>
        <p:nvSpPr>
          <p:cNvPr id="35" name="Text Box 12">
            <a:extLst>
              <a:ext uri="{FF2B5EF4-FFF2-40B4-BE49-F238E27FC236}">
                <a16:creationId xmlns:a16="http://schemas.microsoft.com/office/drawing/2014/main" id="{E1C75330-ADD9-49E8-AC42-E1AB87CC0EEB}"/>
              </a:ext>
            </a:extLst>
          </p:cNvPr>
          <p:cNvSpPr txBox="1">
            <a:spLocks noChangeArrowheads="1"/>
          </p:cNvSpPr>
          <p:nvPr/>
        </p:nvSpPr>
        <p:spPr bwMode="auto">
          <a:xfrm>
            <a:off x="7510094" y="4326634"/>
            <a:ext cx="2721695"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27/1/1973</a:t>
            </a:r>
            <a:endParaRPr lang="en-US" sz="4000" b="1" dirty="0">
              <a:solidFill>
                <a:srgbClr val="003300"/>
              </a:solidFill>
              <a:latin typeface="#9Slide07 Koni" pitchFamily="2" charset="0"/>
            </a:endParaRPr>
          </a:p>
        </p:txBody>
      </p:sp>
      <p:pic>
        <p:nvPicPr>
          <p:cNvPr id="36" name="win lấy huy hieu sao">
            <a:hlinkClick r:id="" action="ppaction://media"/>
            <a:extLst>
              <a:ext uri="{FF2B5EF4-FFF2-40B4-BE49-F238E27FC236}">
                <a16:creationId xmlns:a16="http://schemas.microsoft.com/office/drawing/2014/main" id="{A2052E24-2CCF-489C-8F17-AC17E5F0CED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853937" y="3558786"/>
            <a:ext cx="487363" cy="487363"/>
          </a:xfrm>
          <a:prstGeom prst="rect">
            <a:avLst/>
          </a:prstGeom>
        </p:spPr>
      </p:pic>
      <p:pic>
        <p:nvPicPr>
          <p:cNvPr id="37" name="Picture 15">
            <a:extLst>
              <a:ext uri="{FF2B5EF4-FFF2-40B4-BE49-F238E27FC236}">
                <a16:creationId xmlns:a16="http://schemas.microsoft.com/office/drawing/2014/main" id="{6000CCEC-08CB-45A4-B16C-B991DE231B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90328">
            <a:off x="5601323" y="263183"/>
            <a:ext cx="660207" cy="671190"/>
          </a:xfrm>
          <a:prstGeom prst="rect">
            <a:avLst/>
          </a:prstGeom>
        </p:spPr>
      </p:pic>
      <p:pic>
        <p:nvPicPr>
          <p:cNvPr id="38" name="Picture 17">
            <a:extLst>
              <a:ext uri="{FF2B5EF4-FFF2-40B4-BE49-F238E27FC236}">
                <a16:creationId xmlns:a16="http://schemas.microsoft.com/office/drawing/2014/main" id="{5823487E-7FEF-4B21-9996-653CA484ACC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11444664" y="5609043"/>
            <a:ext cx="585866" cy="595613"/>
          </a:xfrm>
          <a:prstGeom prst="rect">
            <a:avLst/>
          </a:prstGeom>
        </p:spPr>
      </p:pic>
      <p:pic>
        <p:nvPicPr>
          <p:cNvPr id="39" name="Picture 18">
            <a:extLst>
              <a:ext uri="{FF2B5EF4-FFF2-40B4-BE49-F238E27FC236}">
                <a16:creationId xmlns:a16="http://schemas.microsoft.com/office/drawing/2014/main" id="{F45DE997-48A3-46E2-A2E0-8EB625F9238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790328">
            <a:off x="441000" y="3471253"/>
            <a:ext cx="636186" cy="646769"/>
          </a:xfrm>
          <a:prstGeom prst="rect">
            <a:avLst/>
          </a:prstGeom>
        </p:spPr>
      </p:pic>
      <p:pic>
        <p:nvPicPr>
          <p:cNvPr id="40" name="Picture 19">
            <a:extLst>
              <a:ext uri="{FF2B5EF4-FFF2-40B4-BE49-F238E27FC236}">
                <a16:creationId xmlns:a16="http://schemas.microsoft.com/office/drawing/2014/main" id="{23B4BBA0-32A8-4D97-AE70-18A892DAEC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5547669" y="5984641"/>
            <a:ext cx="400070" cy="4067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29"/>
                                        </p:tgtEl>
                                      </p:cBhvr>
                                    </p:animEffect>
                                    <p:anim calcmode="lin" valueType="num">
                                      <p:cBhvr>
                                        <p:cTn id="82" dur="1000"/>
                                        <p:tgtEl>
                                          <p:spTgt spid="29"/>
                                        </p:tgtEl>
                                        <p:attrNameLst>
                                          <p:attrName>ppt_x</p:attrName>
                                        </p:attrNameLst>
                                      </p:cBhvr>
                                      <p:tavLst>
                                        <p:tav tm="0">
                                          <p:val>
                                            <p:strVal val="ppt_x"/>
                                          </p:val>
                                        </p:tav>
                                        <p:tav tm="100000">
                                          <p:val>
                                            <p:strVal val="ppt_x"/>
                                          </p:val>
                                        </p:tav>
                                      </p:tavLst>
                                    </p:anim>
                                    <p:anim calcmode="lin" valueType="num">
                                      <p:cBhvr>
                                        <p:cTn id="83" dur="1000"/>
                                        <p:tgtEl>
                                          <p:spTgt spid="29"/>
                                        </p:tgtEl>
                                        <p:attrNameLst>
                                          <p:attrName>ppt_y</p:attrName>
                                        </p:attrNameLst>
                                      </p:cBhvr>
                                      <p:tavLst>
                                        <p:tav tm="0">
                                          <p:val>
                                            <p:strVal val="ppt_y"/>
                                          </p:val>
                                        </p:tav>
                                        <p:tav tm="100000">
                                          <p:val>
                                            <p:strVal val="ppt_y+.1"/>
                                          </p:val>
                                        </p:tav>
                                      </p:tavLst>
                                    </p:anim>
                                    <p:set>
                                      <p:cBhvr>
                                        <p:cTn id="84" dur="1" fill="hold">
                                          <p:stCondLst>
                                            <p:cond delay="999"/>
                                          </p:stCondLst>
                                        </p:cTn>
                                        <p:tgtEl>
                                          <p:spTgt spid="29"/>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30"/>
                                        </p:tgtEl>
                                      </p:cBhvr>
                                    </p:animEffect>
                                    <p:anim calcmode="lin" valueType="num">
                                      <p:cBhvr>
                                        <p:cTn id="87" dur="1000"/>
                                        <p:tgtEl>
                                          <p:spTgt spid="30"/>
                                        </p:tgtEl>
                                        <p:attrNameLst>
                                          <p:attrName>ppt_x</p:attrName>
                                        </p:attrNameLst>
                                      </p:cBhvr>
                                      <p:tavLst>
                                        <p:tav tm="0">
                                          <p:val>
                                            <p:strVal val="ppt_x"/>
                                          </p:val>
                                        </p:tav>
                                        <p:tav tm="100000">
                                          <p:val>
                                            <p:strVal val="ppt_x"/>
                                          </p:val>
                                        </p:tav>
                                      </p:tavLst>
                                    </p:anim>
                                    <p:anim calcmode="lin" valueType="num">
                                      <p:cBhvr>
                                        <p:cTn id="88" dur="1000"/>
                                        <p:tgtEl>
                                          <p:spTgt spid="30"/>
                                        </p:tgtEl>
                                        <p:attrNameLst>
                                          <p:attrName>ppt_y</p:attrName>
                                        </p:attrNameLst>
                                      </p:cBhvr>
                                      <p:tavLst>
                                        <p:tav tm="0">
                                          <p:val>
                                            <p:strVal val="ppt_y"/>
                                          </p:val>
                                        </p:tav>
                                        <p:tav tm="100000">
                                          <p:val>
                                            <p:strVal val="ppt_y+.1"/>
                                          </p:val>
                                        </p:tav>
                                      </p:tavLst>
                                    </p:anim>
                                    <p:set>
                                      <p:cBhvr>
                                        <p:cTn id="89" dur="1" fill="hold">
                                          <p:stCondLst>
                                            <p:cond delay="999"/>
                                          </p:stCondLst>
                                        </p:cTn>
                                        <p:tgtEl>
                                          <p:spTgt spid="30"/>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32"/>
                                        </p:tgtEl>
                                      </p:cBhvr>
                                    </p:animEffect>
                                    <p:anim calcmode="lin" valueType="num">
                                      <p:cBhvr>
                                        <p:cTn id="92" dur="1000"/>
                                        <p:tgtEl>
                                          <p:spTgt spid="32"/>
                                        </p:tgtEl>
                                        <p:attrNameLst>
                                          <p:attrName>ppt_x</p:attrName>
                                        </p:attrNameLst>
                                      </p:cBhvr>
                                      <p:tavLst>
                                        <p:tav tm="0">
                                          <p:val>
                                            <p:strVal val="ppt_x"/>
                                          </p:val>
                                        </p:tav>
                                        <p:tav tm="100000">
                                          <p:val>
                                            <p:strVal val="ppt_x"/>
                                          </p:val>
                                        </p:tav>
                                      </p:tavLst>
                                    </p:anim>
                                    <p:anim calcmode="lin" valueType="num">
                                      <p:cBhvr>
                                        <p:cTn id="93" dur="1000"/>
                                        <p:tgtEl>
                                          <p:spTgt spid="32"/>
                                        </p:tgtEl>
                                        <p:attrNameLst>
                                          <p:attrName>ppt_y</p:attrName>
                                        </p:attrNameLst>
                                      </p:cBhvr>
                                      <p:tavLst>
                                        <p:tav tm="0">
                                          <p:val>
                                            <p:strVal val="ppt_y"/>
                                          </p:val>
                                        </p:tav>
                                        <p:tav tm="100000">
                                          <p:val>
                                            <p:strVal val="ppt_y+.1"/>
                                          </p:val>
                                        </p:tav>
                                      </p:tavLst>
                                    </p:anim>
                                    <p:set>
                                      <p:cBhvr>
                                        <p:cTn id="94" dur="1" fill="hold">
                                          <p:stCondLst>
                                            <p:cond delay="999"/>
                                          </p:stCondLst>
                                        </p:cTn>
                                        <p:tgtEl>
                                          <p:spTgt spid="32"/>
                                        </p:tgtEl>
                                        <p:attrNameLst>
                                          <p:attrName>style.visibility</p:attrName>
                                        </p:attrNameLst>
                                      </p:cBhvr>
                                      <p:to>
                                        <p:strVal val="hidden"/>
                                      </p:to>
                                    </p:set>
                                  </p:childTnLst>
                                </p:cTn>
                              </p:par>
                              <p:par>
                                <p:cTn id="95" presetID="42" presetClass="exit" presetSubtype="0" fill="hold" grpId="1" nodeType="withEffect">
                                  <p:stCondLst>
                                    <p:cond delay="0"/>
                                  </p:stCondLst>
                                  <p:childTnLst>
                                    <p:animEffect transition="out" filter="fade">
                                      <p:cBhvr>
                                        <p:cTn id="96" dur="1000"/>
                                        <p:tgtEl>
                                          <p:spTgt spid="33"/>
                                        </p:tgtEl>
                                      </p:cBhvr>
                                    </p:animEffect>
                                    <p:anim calcmode="lin" valueType="num">
                                      <p:cBhvr>
                                        <p:cTn id="97" dur="1000"/>
                                        <p:tgtEl>
                                          <p:spTgt spid="33"/>
                                        </p:tgtEl>
                                        <p:attrNameLst>
                                          <p:attrName>ppt_x</p:attrName>
                                        </p:attrNameLst>
                                      </p:cBhvr>
                                      <p:tavLst>
                                        <p:tav tm="0">
                                          <p:val>
                                            <p:strVal val="ppt_x"/>
                                          </p:val>
                                        </p:tav>
                                        <p:tav tm="100000">
                                          <p:val>
                                            <p:strVal val="ppt_x"/>
                                          </p:val>
                                        </p:tav>
                                      </p:tavLst>
                                    </p:anim>
                                    <p:anim calcmode="lin" valueType="num">
                                      <p:cBhvr>
                                        <p:cTn id="98" dur="1000"/>
                                        <p:tgtEl>
                                          <p:spTgt spid="33"/>
                                        </p:tgtEl>
                                        <p:attrNameLst>
                                          <p:attrName>ppt_y</p:attrName>
                                        </p:attrNameLst>
                                      </p:cBhvr>
                                      <p:tavLst>
                                        <p:tav tm="0">
                                          <p:val>
                                            <p:strVal val="ppt_y"/>
                                          </p:val>
                                        </p:tav>
                                        <p:tav tm="100000">
                                          <p:val>
                                            <p:strVal val="ppt_y+.1"/>
                                          </p:val>
                                        </p:tav>
                                      </p:tavLst>
                                    </p:anim>
                                    <p:set>
                                      <p:cBhvr>
                                        <p:cTn id="99" dur="1" fill="hold">
                                          <p:stCondLst>
                                            <p:cond delay="999"/>
                                          </p:stCondLst>
                                        </p:cTn>
                                        <p:tgtEl>
                                          <p:spTgt spid="33"/>
                                        </p:tgtEl>
                                        <p:attrNameLst>
                                          <p:attrName>style.visibility</p:attrName>
                                        </p:attrNameLst>
                                      </p:cBhvr>
                                      <p:to>
                                        <p:strVal val="hidden"/>
                                      </p:to>
                                    </p:set>
                                  </p:childTnLst>
                                </p:cTn>
                              </p:par>
                              <p:par>
                                <p:cTn id="100" presetID="42"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0"/>
                                        <p:tgtEl>
                                          <p:spTgt spid="34"/>
                                        </p:tgtEl>
                                        <p:attrNameLst>
                                          <p:attrName>ppt_y</p:attrName>
                                        </p:attrNameLst>
                                      </p:cBhvr>
                                      <p:tavLst>
                                        <p:tav tm="0">
                                          <p:val>
                                            <p:strVal val="ppt_y"/>
                                          </p:val>
                                        </p:tav>
                                        <p:tav tm="100000">
                                          <p:val>
                                            <p:strVal val="ppt_y+.1"/>
                                          </p:val>
                                        </p:tav>
                                      </p:tavLst>
                                    </p:anim>
                                    <p:set>
                                      <p:cBhvr>
                                        <p:cTn id="104" dur="1" fill="hold">
                                          <p:stCondLst>
                                            <p:cond delay="999"/>
                                          </p:stCondLst>
                                        </p:cTn>
                                        <p:tgtEl>
                                          <p:spTgt spid="34"/>
                                        </p:tgtEl>
                                        <p:attrNameLst>
                                          <p:attrName>style.visibility</p:attrName>
                                        </p:attrNameLst>
                                      </p:cBhvr>
                                      <p:to>
                                        <p:strVal val="hidden"/>
                                      </p:to>
                                    </p:set>
                                  </p:childTnLst>
                                </p:cTn>
                              </p:par>
                              <p:par>
                                <p:cTn id="105" presetID="6" presetClass="emph" presetSubtype="0" fill="hold" grpId="0" nodeType="withEffect">
                                  <p:stCondLst>
                                    <p:cond delay="0"/>
                                  </p:stCondLst>
                                  <p:childTnLst>
                                    <p:animScale>
                                      <p:cBhvr>
                                        <p:cTn id="106" dur="2000" fill="hold"/>
                                        <p:tgtEl>
                                          <p:spTgt spid="31"/>
                                        </p:tgtEl>
                                      </p:cBhvr>
                                      <p:by x="150000" y="150000"/>
                                    </p:animScale>
                                  </p:childTnLst>
                                </p:cTn>
                              </p:par>
                              <p:par>
                                <p:cTn id="107" presetID="6" presetClass="emph" presetSubtype="0" fill="hold" grpId="2" nodeType="withEffect">
                                  <p:stCondLst>
                                    <p:cond delay="0"/>
                                  </p:stCondLst>
                                  <p:childTnLst>
                                    <p:animScale>
                                      <p:cBhvr>
                                        <p:cTn id="108" dur="2000" fill="hold"/>
                                        <p:tgtEl>
                                          <p:spTgt spid="35"/>
                                        </p:tgtEl>
                                      </p:cBhvr>
                                      <p:by x="150000" y="150000"/>
                                    </p:animScale>
                                  </p:childTnLst>
                                </p:cTn>
                              </p:par>
                              <p:par>
                                <p:cTn id="109" presetID="3" presetClass="emph" presetSubtype="2" fill="hold" grpId="1" nodeType="withEffect">
                                  <p:stCondLst>
                                    <p:cond delay="0"/>
                                  </p:stCondLst>
                                  <p:childTnLst>
                                    <p:animClr clrSpc="rgb" dir="cw">
                                      <p:cBhvr override="childStyle">
                                        <p:cTn id="110" dur="500" fill="hold"/>
                                        <p:tgtEl>
                                          <p:spTgt spid="35"/>
                                        </p:tgtEl>
                                        <p:attrNameLst>
                                          <p:attrName>style.color</p:attrName>
                                        </p:attrNameLst>
                                      </p:cBhvr>
                                      <p:to>
                                        <a:srgbClr val="FF0000"/>
                                      </p:to>
                                    </p:animClr>
                                  </p:childTnLst>
                                </p:cTn>
                              </p:par>
                              <p:par>
                                <p:cTn id="111" presetID="1" presetClass="mediacall" presetSubtype="0" fill="hold" nodeType="withEffect">
                                  <p:stCondLst>
                                    <p:cond delay="0"/>
                                  </p:stCondLst>
                                  <p:childTnLst>
                                    <p:cmd type="call" cmd="playFrom(0.0)">
                                      <p:cBhvr>
                                        <p:cTn id="112" dur="243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6" grpId="0" animBg="1"/>
      <p:bldP spid="30" grpId="0" animBg="1"/>
      <p:bldP spid="30" grpId="1" animBg="1"/>
      <p:bldP spid="31" grpId="0" animBg="1"/>
      <p:bldP spid="24" grpId="0"/>
      <p:bldP spid="32" grpId="0"/>
      <p:bldP spid="32" grpId="1"/>
      <p:bldP spid="33" grpId="0"/>
      <p:bldP spid="33" grpId="1"/>
      <p:bldP spid="34" grpId="0"/>
      <p:bldP spid="34" grpId="1"/>
      <p:bldP spid="35" grpId="0"/>
      <p:bldP spid="35" grpId="1"/>
      <p:bldP spid="3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260" y="5651361"/>
            <a:ext cx="252879" cy="234027"/>
          </a:xfrm>
          <a:prstGeom prst="rect">
            <a:avLst/>
          </a:prstGeom>
        </p:spPr>
      </p:pic>
      <p:grpSp>
        <p:nvGrpSpPr>
          <p:cNvPr id="4" name="Group 4"/>
          <p:cNvGrpSpPr/>
          <p:nvPr/>
        </p:nvGrpSpPr>
        <p:grpSpPr>
          <a:xfrm>
            <a:off x="947239" y="2535187"/>
            <a:ext cx="10689510" cy="3729108"/>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120">
            <a:off x="10874654" y="-36327"/>
            <a:ext cx="1111977" cy="112037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79322">
            <a:off x="-792581" y="-278103"/>
            <a:ext cx="2833367" cy="963345"/>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30642" y="2169706"/>
            <a:ext cx="234481" cy="217001"/>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7097" y="-82671"/>
            <a:ext cx="243163" cy="225036"/>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13372">
            <a:off x="460179" y="1623104"/>
            <a:ext cx="525042" cy="316994"/>
          </a:xfrm>
          <a:prstGeom prst="rect">
            <a:avLst/>
          </a:prstGeom>
        </p:spPr>
      </p:pic>
      <p:sp>
        <p:nvSpPr>
          <p:cNvPr id="19" name="TextBox 19"/>
          <p:cNvSpPr txBox="1"/>
          <p:nvPr/>
        </p:nvSpPr>
        <p:spPr>
          <a:xfrm>
            <a:off x="1084398" y="2917253"/>
            <a:ext cx="10689511" cy="2998898"/>
          </a:xfrm>
          <a:prstGeom prst="rect">
            <a:avLst/>
          </a:prstGeom>
        </p:spPr>
        <p:txBody>
          <a:bodyPr wrap="square" lIns="0" tIns="0" rIns="0" bIns="0" rtlCol="0" anchor="t">
            <a:spAutoFit/>
          </a:bodyPr>
          <a:lstStyle/>
          <a:p>
            <a:pPr defTabSz="609630">
              <a:lnSpc>
                <a:spcPts val="4800"/>
              </a:lnSpc>
            </a:pPr>
            <a:r>
              <a:rPr lang="en-US" sz="2800" spc="239">
                <a:solidFill>
                  <a:srgbClr val="006600"/>
                </a:solidFill>
                <a:latin typeface="#9Slide07 IcielKoni" panose="020B0604020202020204" charset="0"/>
                <a:cs typeface="Arial" panose="020B0604020202020204" pitchFamily="34" charset="0"/>
              </a:rPr>
              <a:t>	Hiệp định Pa - ri đánh dấu bước phát triển của cách mạng Việt Nam, buộc Đế quốc Mĩ phải rút quân khỏi nước ta. Đây là thuận lợi để nhân dân ta đẩy mạnh đấu tranh, tiến tới giành thắng lợi hoàn toàn,  giải phóng miền Nam, thống nhất đất nước.</a:t>
            </a:r>
          </a:p>
        </p:txBody>
      </p:sp>
      <p:grpSp>
        <p:nvGrpSpPr>
          <p:cNvPr id="23" name="Group 22">
            <a:extLst>
              <a:ext uri="{FF2B5EF4-FFF2-40B4-BE49-F238E27FC236}">
                <a16:creationId xmlns:a16="http://schemas.microsoft.com/office/drawing/2014/main" id="{A304DBBA-AFA0-4980-A299-A58C01509539}"/>
              </a:ext>
            </a:extLst>
          </p:cNvPr>
          <p:cNvGrpSpPr/>
          <p:nvPr/>
        </p:nvGrpSpPr>
        <p:grpSpPr>
          <a:xfrm>
            <a:off x="786654" y="1096591"/>
            <a:ext cx="11031920" cy="1379818"/>
            <a:chOff x="1418376" y="1063718"/>
            <a:chExt cx="10156541" cy="1366581"/>
          </a:xfrm>
        </p:grpSpPr>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18376" y="1063718"/>
              <a:ext cx="10156541" cy="1366581"/>
            </a:xfrm>
            <a:prstGeom prst="rect">
              <a:avLst/>
            </a:prstGeom>
          </p:spPr>
        </p:pic>
        <p:sp>
          <p:nvSpPr>
            <p:cNvPr id="20" name="TextBox 20"/>
            <p:cNvSpPr txBox="1"/>
            <p:nvPr/>
          </p:nvSpPr>
          <p:spPr>
            <a:xfrm>
              <a:off x="1563546" y="1356042"/>
              <a:ext cx="9589818" cy="513565"/>
            </a:xfrm>
            <a:prstGeom prst="rect">
              <a:avLst/>
            </a:prstGeom>
          </p:spPr>
          <p:txBody>
            <a:bodyPr wrap="square" lIns="0" tIns="0" rIns="0" bIns="0" rtlCol="0" anchor="t">
              <a:spAutoFit/>
            </a:bodyPr>
            <a:lstStyle/>
            <a:p>
              <a:pPr algn="ctr" defTabSz="609630">
                <a:lnSpc>
                  <a:spcPts val="4480"/>
                </a:lnSpc>
              </a:pPr>
              <a:r>
                <a:rPr lang="en-US" sz="3200" spc="255">
                  <a:solidFill>
                    <a:srgbClr val="FF0000"/>
                  </a:solidFill>
                  <a:latin typeface="#9Slide07 IcielKoni" pitchFamily="2" charset="0"/>
                  <a:ea typeface="#9Slide06 SVNKarlita" pitchFamily="2" charset="-128"/>
                  <a:cs typeface="#9Slide06 SVNKarlita" pitchFamily="2" charset="-128"/>
                </a:rPr>
                <a:t>Em hãy nêu ý nghĩa của Hiệp định Pa - ri?</a:t>
              </a:r>
            </a:p>
          </p:txBody>
        </p:sp>
      </p:grpSp>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0754" y="6449328"/>
            <a:ext cx="7605845" cy="42782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044615" y="6474942"/>
            <a:ext cx="7605845" cy="42782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H="1">
            <a:off x="10117925" y="-304126"/>
            <a:ext cx="3311969" cy="1126069"/>
          </a:xfrm>
          <a:prstGeom prst="rect">
            <a:avLst/>
          </a:prstGeom>
        </p:spPr>
      </p:pic>
      <p:pic>
        <p:nvPicPr>
          <p:cNvPr id="24" name="Picture 15">
            <a:extLst>
              <a:ext uri="{FF2B5EF4-FFF2-40B4-BE49-F238E27FC236}">
                <a16:creationId xmlns:a16="http://schemas.microsoft.com/office/drawing/2014/main" id="{58329FDC-A639-4650-84DF-5B4FACF6C0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90328">
            <a:off x="5511229" y="277931"/>
            <a:ext cx="660207" cy="671190"/>
          </a:xfrm>
          <a:prstGeom prst="rect">
            <a:avLst/>
          </a:prstGeom>
        </p:spPr>
      </p:pic>
      <p:pic>
        <p:nvPicPr>
          <p:cNvPr id="25" name="Picture 17">
            <a:extLst>
              <a:ext uri="{FF2B5EF4-FFF2-40B4-BE49-F238E27FC236}">
                <a16:creationId xmlns:a16="http://schemas.microsoft.com/office/drawing/2014/main" id="{3A23C21F-3EB2-47BE-B319-DE9BC3BA3EA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419916" y="5836680"/>
            <a:ext cx="585866" cy="595613"/>
          </a:xfrm>
          <a:prstGeom prst="rect">
            <a:avLst/>
          </a:prstGeom>
        </p:spPr>
      </p:pic>
      <p:pic>
        <p:nvPicPr>
          <p:cNvPr id="26" name="Picture 18">
            <a:extLst>
              <a:ext uri="{FF2B5EF4-FFF2-40B4-BE49-F238E27FC236}">
                <a16:creationId xmlns:a16="http://schemas.microsoft.com/office/drawing/2014/main" id="{79C2331D-E775-42F6-95FD-A5BC35896B4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790328">
            <a:off x="208135" y="4075722"/>
            <a:ext cx="636186" cy="646769"/>
          </a:xfrm>
          <a:prstGeom prst="rect">
            <a:avLst/>
          </a:prstGeom>
        </p:spPr>
      </p:pic>
      <p:pic>
        <p:nvPicPr>
          <p:cNvPr id="27" name="Picture 19">
            <a:extLst>
              <a:ext uri="{FF2B5EF4-FFF2-40B4-BE49-F238E27FC236}">
                <a16:creationId xmlns:a16="http://schemas.microsoft.com/office/drawing/2014/main" id="{388765D0-41EB-4CCC-ADC5-B57E879731E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359953" y="2660346"/>
            <a:ext cx="525901" cy="5346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228" y="3257488"/>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algn="ctr"/>
            <a:r>
              <a:rPr lang="en-US" sz="6000" b="1" dirty="0">
                <a:solidFill>
                  <a:srgbClr val="FFFF00"/>
                </a:solidFill>
                <a:latin typeface="SVN-Revolution" panose="02040603050506020204" pitchFamily="18" charset="0"/>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algn="ctr"/>
            <a:r>
              <a:rPr kumimoji="0" lang="en-US" sz="8000" b="1" i="0" u="none" strike="noStrike" kern="1200" cap="none" spc="0" normalizeH="0" baseline="0" noProof="0" dirty="0">
                <a:ln>
                  <a:noFill/>
                </a:ln>
                <a:solidFill>
                  <a:srgbClr val="FFFF00"/>
                </a:solidFill>
                <a:effectLst/>
                <a:uLnTx/>
                <a:uFillTx/>
                <a:latin typeface="SVN-Revolution" panose="02040603050506020204" pitchFamily="18" charset="0"/>
              </a:rPr>
              <a:t>DINH ĐỘC LẬP</a:t>
            </a:r>
            <a:endParaRPr lang="en-US" sz="2800" b="1" dirty="0">
              <a:solidFill>
                <a:srgbClr val="FFFF00"/>
              </a:solidFill>
              <a:latin typeface="SVN-Revolution" panose="02040603050506020204" pitchFamily="18" charset="0"/>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25715" cy="3986646"/>
            <a:chOff x="-771490" y="-37532"/>
            <a:chExt cx="3125715" cy="3986646"/>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33" y="128797"/>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5631" y="2069062"/>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53" presetClass="entr" presetSubtype="528" fill="hold" grpId="0"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 calcmode="lin" valueType="num">
                                      <p:cBhvr>
                                        <p:cTn id="16"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8" dur="750"/>
                                        <p:tgtEl>
                                          <p:spTgt spid="13">
                                            <p:txEl>
                                              <p:pRg st="0" end="0"/>
                                            </p:txEl>
                                          </p:spTgt>
                                        </p:tgtEl>
                                      </p:cBhvr>
                                    </p:animEffect>
                                    <p:anim calcmode="lin" valueType="num">
                                      <p:cBhvr>
                                        <p:cTn id="19"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0"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53" presetClass="entr" presetSubtype="52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fltVal val="0.5"/>
                                          </p:val>
                                        </p:tav>
                                        <p:tav tm="100000">
                                          <p:val>
                                            <p:strVal val="#ppt_x"/>
                                          </p:val>
                                        </p:tav>
                                      </p:tavLst>
                                    </p:anim>
                                    <p:anim calcmode="lin" valueType="num">
                                      <p:cBhvr>
                                        <p:cTn id="28" dur="10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16" fill="hold" nodeType="withEffect">
                                  <p:stCondLst>
                                    <p:cond delay="3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par>
                                <p:cTn id="34" presetID="2" presetClass="entr" presetSubtype="2"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8"/>
          <a:srcRect/>
          <a:stretch>
            <a:fillRect/>
          </a:stretch>
        </p:blipFill>
        <p:spPr>
          <a:xfrm rot="19925963" flipH="1">
            <a:off x="1268179" y="3055591"/>
            <a:ext cx="1883391" cy="349585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499" b="30850"/>
          <a:stretch>
            <a:fillRect/>
          </a:stretch>
        </p:blipFill>
        <p:spPr>
          <a:xfrm rot="130501">
            <a:off x="2525094" y="-67808"/>
            <a:ext cx="7141812" cy="6505739"/>
          </a:xfrm>
          <a:prstGeom prst="rect">
            <a:avLst/>
          </a:prstGeom>
        </p:spPr>
      </p:pic>
      <p:sp>
        <p:nvSpPr>
          <p:cNvPr id="13" name="TextBox 13"/>
          <p:cNvSpPr txBox="1"/>
          <p:nvPr/>
        </p:nvSpPr>
        <p:spPr>
          <a:xfrm rot="-82698">
            <a:off x="2867867" y="1902651"/>
            <a:ext cx="5868862" cy="1692771"/>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160"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rPr>
              <a:t>KHÁM</a:t>
            </a:r>
            <a:r>
              <a:rPr kumimoji="0" lang="en-US" sz="8000" b="0" i="0" u="none" strike="noStrike" kern="1200" cap="none" spc="160" normalizeH="0" noProof="0">
                <a:ln>
                  <a:noFill/>
                </a:ln>
                <a:solidFill>
                  <a:srgbClr val="BC171E"/>
                </a:solidFill>
                <a:effectLst/>
                <a:uLnTx/>
                <a:uFillTx/>
                <a:latin typeface="#9Slide06 SVNKarlita" pitchFamily="2" charset="-128"/>
                <a:ea typeface="#9Slide06 SVNKarlita" pitchFamily="2" charset="-128"/>
                <a:cs typeface="#9Slide06 SVNKarlita" pitchFamily="2" charset="-128"/>
              </a:rPr>
              <a:t> PHÁ</a:t>
            </a:r>
            <a:endParaRPr kumimoji="0" lang="en-US" sz="8000" b="0" i="0" u="none" strike="noStrike" kern="1200" cap="none" spc="37"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78">
            <a:off x="8791700" y="4963410"/>
            <a:ext cx="2539247" cy="1579094"/>
          </a:xfrm>
          <a:prstGeom prst="rect">
            <a:avLst/>
          </a:prstGeom>
        </p:spPr>
      </p:pic>
      <p:pic>
        <p:nvPicPr>
          <p:cNvPr id="9" name="Picture 9"/>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66153" y="4469400"/>
            <a:ext cx="1505365" cy="2109093"/>
          </a:xfrm>
          <a:prstGeom prst="rect">
            <a:avLst/>
          </a:prstGeom>
        </p:spPr>
      </p:pic>
    </p:spTree>
    <p:extLst>
      <p:ext uri="{BB962C8B-B14F-4D97-AF65-F5344CB8AC3E}">
        <p14:creationId xmlns:p14="http://schemas.microsoft.com/office/powerpoint/2010/main" val="59975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DE42F-DFF0-4362-94FD-BF2085F25070}"/>
              </a:ext>
            </a:extLst>
          </p:cNvPr>
          <p:cNvPicPr>
            <a:picLocks noChangeAspect="1"/>
          </p:cNvPicPr>
          <p:nvPr/>
        </p:nvPicPr>
        <p:blipFill rotWithShape="1">
          <a:blip r:embed="rId2">
            <a:extLst>
              <a:ext uri="{28A0092B-C50C-407E-A947-70E740481C1C}">
                <a14:useLocalDpi xmlns:a14="http://schemas.microsoft.com/office/drawing/2010/main" val="0"/>
              </a:ext>
            </a:extLst>
          </a:blip>
          <a:srcRect l="7892" t="18169" r="8920" b="14324"/>
          <a:stretch/>
        </p:blipFill>
        <p:spPr>
          <a:xfrm>
            <a:off x="914400" y="146086"/>
            <a:ext cx="10515599" cy="6565828"/>
          </a:xfrm>
          <a:prstGeom prst="rect">
            <a:avLst/>
          </a:prstGeom>
        </p:spPr>
      </p:pic>
      <p:sp>
        <p:nvSpPr>
          <p:cNvPr id="3" name="TextBox 2">
            <a:extLst>
              <a:ext uri="{FF2B5EF4-FFF2-40B4-BE49-F238E27FC236}">
                <a16:creationId xmlns:a16="http://schemas.microsoft.com/office/drawing/2014/main" id="{860DD6B6-E6D3-417B-85C7-2AF3CBF5597A}"/>
              </a:ext>
            </a:extLst>
          </p:cNvPr>
          <p:cNvSpPr txBox="1"/>
          <p:nvPr/>
        </p:nvSpPr>
        <p:spPr>
          <a:xfrm rot="49942">
            <a:off x="1676709" y="1286521"/>
            <a:ext cx="10240444"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Chiến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dịch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mang</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tên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Hồ</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Chí</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Minh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bắt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đầu</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lúc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nào</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Nhằm</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mục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đích</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gì</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endPar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endParaRPr>
          </a:p>
        </p:txBody>
      </p:sp>
    </p:spTree>
    <p:extLst>
      <p:ext uri="{BB962C8B-B14F-4D97-AF65-F5344CB8AC3E}">
        <p14:creationId xmlns:p14="http://schemas.microsoft.com/office/powerpoint/2010/main" val="307719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52400" y="0"/>
            <a:ext cx="12192000" cy="6858000"/>
          </a:xfrm>
          <a:prstGeom prst="rect">
            <a:avLst/>
          </a:prstGeom>
        </p:spPr>
      </p:pic>
      <p:grpSp>
        <p:nvGrpSpPr>
          <p:cNvPr id="4" name="Group 4"/>
          <p:cNvGrpSpPr/>
          <p:nvPr/>
        </p:nvGrpSpPr>
        <p:grpSpPr>
          <a:xfrm>
            <a:off x="-2551310" y="0"/>
            <a:ext cx="3967241" cy="6858000"/>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85632" y="3085632"/>
              <a:ext cx="14105745" cy="7934481"/>
            </a:xfrm>
            <a:prstGeom prst="rect">
              <a:avLst/>
            </a:prstGeom>
          </p:spPr>
        </p:pic>
      </p:grpSp>
      <p:pic>
        <p:nvPicPr>
          <p:cNvPr id="12" name="Picture 12"/>
          <p:cNvPicPr>
            <a:picLocks noChangeAspect="1"/>
          </p:cNvPicPr>
          <p:nvPr/>
        </p:nvPicPr>
        <p:blipFill>
          <a:blip r:embed="rId5"/>
          <a:srcRect/>
          <a:stretch>
            <a:fillRect/>
          </a:stretch>
        </p:blipFill>
        <p:spPr>
          <a:xfrm>
            <a:off x="1415931" y="762397"/>
            <a:ext cx="1272959" cy="76218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219" y="497003"/>
            <a:ext cx="1019872" cy="1027579"/>
          </a:xfrm>
          <a:prstGeom prst="rect">
            <a:avLst/>
          </a:prstGeom>
        </p:spPr>
      </p:pic>
      <p:pic>
        <p:nvPicPr>
          <p:cNvPr id="17" name="Picture 16">
            <a:extLst>
              <a:ext uri="{FF2B5EF4-FFF2-40B4-BE49-F238E27FC236}">
                <a16:creationId xmlns:a16="http://schemas.microsoft.com/office/drawing/2014/main" id="{DB969376-46C1-4B34-870D-AB8374F39F2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0280" y="3868111"/>
            <a:ext cx="3372177" cy="3062932"/>
          </a:xfrm>
          <a:prstGeom prst="rect">
            <a:avLst/>
          </a:prstGeom>
        </p:spPr>
      </p:pic>
      <p:pic>
        <p:nvPicPr>
          <p:cNvPr id="19" name="Picture 18">
            <a:extLst>
              <a:ext uri="{FF2B5EF4-FFF2-40B4-BE49-F238E27FC236}">
                <a16:creationId xmlns:a16="http://schemas.microsoft.com/office/drawing/2014/main" id="{6F7DE42F-DFF0-4362-94FD-BF2085F25070}"/>
              </a:ext>
            </a:extLst>
          </p:cNvPr>
          <p:cNvPicPr>
            <a:picLocks noChangeAspect="1"/>
          </p:cNvPicPr>
          <p:nvPr/>
        </p:nvPicPr>
        <p:blipFill rotWithShape="1">
          <a:blip r:embed="rId9">
            <a:extLst>
              <a:ext uri="{28A0092B-C50C-407E-A947-70E740481C1C}">
                <a14:useLocalDpi xmlns:a14="http://schemas.microsoft.com/office/drawing/2010/main" val="0"/>
              </a:ext>
            </a:extLst>
          </a:blip>
          <a:srcRect l="7892" t="18169" r="8920" b="14324"/>
          <a:stretch/>
        </p:blipFill>
        <p:spPr>
          <a:xfrm>
            <a:off x="3429000" y="146086"/>
            <a:ext cx="8610599" cy="6565828"/>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3831821" y="1302175"/>
            <a:ext cx="8085218"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Chiến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dịch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mang</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tên</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Hồ</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Chí</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Minh</a:t>
            </a:r>
            <a:b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bắt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đầu</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baseline="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lúc</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17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giờ</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ngày</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26/4/1975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nhằm</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b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b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giải</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phóng</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Sài</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r>
              <a:rPr kumimoji="0" lang="en-US" sz="4500" b="0" i="0" u="none" strike="noStrike" kern="1200" cap="none" spc="0" normalizeH="0" noProof="0" dirty="0" err="1">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Gòn</a:t>
            </a:r>
            <a:r>
              <a:rPr kumimoji="0" lang="en-US" sz="4500" b="0" i="0" u="none" strike="noStrike" kern="1200" cap="none" spc="0" normalizeH="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a:t>
            </a:r>
            <a:r>
              <a:rPr kumimoji="0" lang="en-US" sz="4500" b="0" i="0" u="none" strike="noStrike" kern="1200" cap="none" spc="0" normalizeH="0" baseline="0" noProof="0" dirty="0">
                <a:ln>
                  <a:noFill/>
                </a:ln>
                <a:solidFill>
                  <a:srgbClr val="C00000"/>
                </a:solidFill>
                <a:effectLst/>
                <a:uLnTx/>
                <a:uFillTx/>
                <a:latin typeface="#9Slide06 SVNKarlita" panose="020B0604020202020204" charset="-128"/>
                <a:ea typeface="#9Slide06 SVNKarlita" panose="020B0604020202020204" charset="-128"/>
                <a:cs typeface="#9Slide06 SVNKarlita" panose="020B0604020202020204" charset="-128"/>
              </a:rPr>
              <a:t> </a:t>
            </a:r>
          </a:p>
        </p:txBody>
      </p:sp>
    </p:spTree>
    <p:extLst>
      <p:ext uri="{BB962C8B-B14F-4D97-AF65-F5344CB8AC3E}">
        <p14:creationId xmlns:p14="http://schemas.microsoft.com/office/powerpoint/2010/main" val="312451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4073</TotalTime>
  <Words>1393</Words>
  <Application>Microsoft Office PowerPoint</Application>
  <PresentationFormat>Widescreen</PresentationFormat>
  <Paragraphs>141</Paragraphs>
  <Slides>36</Slides>
  <Notes>5</Notes>
  <HiddenSlides>0</HiddenSlides>
  <MMClips>3</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#9Slide02 Noi dung dai</vt:lpstr>
      <vt:lpstr>Paytone One</vt:lpstr>
      <vt:lpstr>iCiel Cadena</vt:lpstr>
      <vt:lpstr>UTM Alberta Heavy</vt:lpstr>
      <vt:lpstr>#9Slide06 SVNKarlita</vt:lpstr>
      <vt:lpstr>Calibri</vt:lpstr>
      <vt:lpstr>SVN-Revolution</vt:lpstr>
      <vt:lpstr>UTM Davida</vt:lpstr>
      <vt:lpstr>#9Slide02 Tieu de dai</vt:lpstr>
      <vt:lpstr>Arial</vt:lpstr>
      <vt:lpstr>Pattaya</vt:lpstr>
      <vt:lpstr>Times New Roman</vt:lpstr>
      <vt:lpstr>#9Slide07 Koni</vt:lpstr>
      <vt:lpstr>Josefin Sans Regular</vt:lpstr>
      <vt:lpstr>#9Slide07 IcielKoni</vt:lpstr>
      <vt:lpstr>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ASUS</cp:lastModifiedBy>
  <cp:revision>23</cp:revision>
  <dcterms:created xsi:type="dcterms:W3CDTF">2022-03-02T11:02:48Z</dcterms:created>
  <dcterms:modified xsi:type="dcterms:W3CDTF">2024-05-21T07:36:20Z</dcterms:modified>
  <cp:category>9Slide.vn</cp:category>
  <cp:contentStatus>9Slide</cp:contentStatus>
</cp:coreProperties>
</file>