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39" r:id="rId3"/>
    <p:sldId id="427" r:id="rId4"/>
    <p:sldId id="428" r:id="rId5"/>
    <p:sldId id="459" r:id="rId6"/>
    <p:sldId id="460" r:id="rId7"/>
    <p:sldId id="461" r:id="rId8"/>
    <p:sldId id="462" r:id="rId9"/>
    <p:sldId id="463" r:id="rId10"/>
    <p:sldId id="464" r:id="rId11"/>
    <p:sldId id="465" r:id="rId12"/>
    <p:sldId id="466" r:id="rId13"/>
    <p:sldId id="467" r:id="rId14"/>
    <p:sldId id="458"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0000FF"/>
    <a:srgbClr val="3333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8" d="100"/>
          <a:sy n="58" d="100"/>
        </p:scale>
        <p:origin x="402" y="8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a:t>
            </a:r>
            <a:r>
              <a:rPr lang="vi-VN" altLang="en-US" sz="3500" b="1">
                <a:solidFill>
                  <a:srgbClr val="FF0066"/>
                </a:solidFill>
                <a:latin typeface="Times New Roman" pitchFamily="18" charset="0"/>
              </a:rPr>
              <a:t> HÙNG TIẾN</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810914" y="4266852"/>
            <a:ext cx="10928600"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r>
              <a:rPr lang="nl-NL" sz="5400" b="1">
                <a:solidFill>
                  <a:srgbClr val="FF0000"/>
                </a:solidFill>
                <a:latin typeface="Times New Roman" pitchFamily="18" charset="0"/>
                <a:cs typeface="Times New Roman" pitchFamily="18" charset="0"/>
              </a:rPr>
              <a:t>Bài 19: SÔNG HƯƠNG (tiết 1,2)</a:t>
            </a:r>
            <a:endParaRPr lang="en-US" sz="5400" dirty="0">
              <a:solidFill>
                <a:srgbClr val="FF0000"/>
              </a:solidFill>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9223274"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0" name="Group 19"/>
          <p:cNvGrpSpPr/>
          <p:nvPr/>
        </p:nvGrpSpPr>
        <p:grpSpPr>
          <a:xfrm>
            <a:off x="6690520" y="4173021"/>
            <a:ext cx="8586330" cy="2989777"/>
            <a:chOff x="6690520" y="4173021"/>
            <a:chExt cx="8586330" cy="2989777"/>
          </a:xfrm>
        </p:grpSpPr>
        <p:pic>
          <p:nvPicPr>
            <p:cNvPr id="2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488796" y="1374745"/>
              <a:ext cx="2989777" cy="858633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76319" y="4845794"/>
              <a:ext cx="7403321" cy="1508105"/>
            </a:xfrm>
            <a:prstGeom prst="rect">
              <a:avLst/>
            </a:prstGeom>
          </p:spPr>
          <p:txBody>
            <a:bodyPr wrap="square">
              <a:spAutoFit/>
            </a:bodyPr>
            <a:lstStyle/>
            <a:p>
              <a:pPr lvl="0" algn="just">
                <a:lnSpc>
                  <a:spcPct val="115000"/>
                </a:lnSpc>
                <a:defRPr/>
              </a:pPr>
              <a:r>
                <a:rPr lang="nl-NL" sz="4000" b="1" i="1">
                  <a:solidFill>
                    <a:srgbClr val="FF0000"/>
                  </a:solidFill>
                  <a:latin typeface="Times New Roman" panose="02020603050405020304" pitchFamily="18" charset="0"/>
                  <a:ea typeface="Times New Roman" panose="02020603050405020304" pitchFamily="18" charset="0"/>
                </a:rPr>
                <a:t>Bài văn tả vẻ đẹp của bức tranh phong cảnh sông Hương.</a:t>
              </a:r>
              <a:endParaRPr lang="en-US" sz="4000" kern="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grpSp>
      <p:sp>
        <p:nvSpPr>
          <p:cNvPr id="37" name="Text Box 2"/>
          <p:cNvSpPr txBox="1">
            <a:spLocks noChangeArrowheads="1"/>
          </p:cNvSpPr>
          <p:nvPr/>
        </p:nvSpPr>
        <p:spPr bwMode="auto">
          <a:xfrm>
            <a:off x="6209159" y="7647057"/>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4000" b="1" u="sng">
                <a:solidFill>
                  <a:srgbClr val="FF0000"/>
                </a:solidFill>
                <a:latin typeface="Times New Roman" pitchFamily="18" charset="0"/>
                <a:cs typeface="Times New Roman" pitchFamily="18" charset="0"/>
              </a:rPr>
              <a:t>5. Luyện đọc lại</a:t>
            </a:r>
          </a:p>
        </p:txBody>
      </p:sp>
    </p:spTree>
    <p:extLst>
      <p:ext uri="{BB962C8B-B14F-4D97-AF65-F5344CB8AC3E}">
        <p14:creationId xmlns:p14="http://schemas.microsoft.com/office/powerpoint/2010/main" val="35777998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6694859"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1. Đoán nội dung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56661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2" name="TIẾNG VIỆT - LỚP 3, KỂ CHUYỆN - SƠN TINH THỦY TINH -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4163" y="2783042"/>
            <a:ext cx="10439400" cy="5877897"/>
          </a:xfrm>
          <a:prstGeom prst="rect">
            <a:avLst/>
          </a:prstGeom>
        </p:spPr>
      </p:pic>
      <p:sp>
        <p:nvSpPr>
          <p:cNvPr id="19" name="Rectangle 18"/>
          <p:cNvSpPr/>
          <p:nvPr/>
        </p:nvSpPr>
        <p:spPr>
          <a:xfrm>
            <a:off x="1661319" y="1905000"/>
            <a:ext cx="2955815"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2. Nghe kể</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3557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12893140"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2. Kể lại từng đoạn của câu chuyện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45824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127902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719" y="372110"/>
            <a:ext cx="15087600" cy="8425570"/>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323439"/>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Đọc diễn cảm, nhấn giọng ở những từ ngữ giàu sức gợi tả, gợi cảm</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a:solidFill>
                  <a:srgbClr val="0000CC"/>
                </a:solidFill>
                <a:latin typeface="Times New Roman" pitchFamily="18" charset="0"/>
                <a:cs typeface="Times New Roman" pitchFamily="18" charset="0"/>
              </a:rPr>
              <a:t>+ Đoạn 1: Từ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a:solidFill>
                  <a:srgbClr val="0000CC"/>
                </a:solidFill>
                <a:latin typeface="Times New Roman" pitchFamily="18" charset="0"/>
                <a:cs typeface="Times New Roman" pitchFamily="18" charset="0"/>
              </a:rPr>
              <a:t>xương bồ.</a:t>
            </a:r>
            <a:endParaRPr lang="en-US" sz="3800" b="1" dirty="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Đoạn 2</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a:solidFill>
                  <a:srgbClr val="0000CC"/>
                </a:solidFill>
                <a:latin typeface="Times New Roman" pitchFamily="18" charset="0"/>
                <a:cs typeface="Times New Roman" pitchFamily="18" charset="0"/>
              </a:rPr>
              <a:t>thảm cỏ.</a:t>
            </a:r>
            <a:endParaRPr lang="en-US" sz="3800" b="1" dirty="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Đoạn 3</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a:solidFill>
                  <a:srgbClr val="0000CC"/>
                </a:solidFill>
                <a:latin typeface="Times New Roman" pitchFamily="18" charset="0"/>
                <a:cs typeface="Times New Roman" pitchFamily="18" charset="0"/>
              </a:rPr>
              <a:t>phố phường.</a:t>
            </a:r>
            <a:endParaRPr lang="en-US" sz="3800" b="1" dirty="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Đoạn 4</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a:solidFill>
                  <a:srgbClr val="0000CC"/>
                </a:solidFill>
                <a:latin typeface="Times New Roman" pitchFamily="18" charset="0"/>
                <a:cs typeface="Times New Roman" pitchFamily="18" charset="0"/>
              </a:rPr>
              <a:t>dát vàng</a:t>
            </a:r>
            <a:r>
              <a:rPr lang="en-US" sz="3800" b="1">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Đoạn 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lại</a:t>
            </a:r>
            <a:r>
              <a:rPr lang="en-US" sz="3800" b="1">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63435" y="4495800"/>
            <a:ext cx="4191000" cy="677108"/>
            <a:chOff x="1557488" y="2267608"/>
            <a:chExt cx="3733800" cy="677108"/>
          </a:xfrm>
        </p:grpSpPr>
        <p:sp>
          <p:nvSpPr>
            <p:cNvPr id="23" name="Rectangle 22"/>
            <p:cNvSpPr/>
            <p:nvPr/>
          </p:nvSpPr>
          <p:spPr>
            <a:xfrm>
              <a:off x="1557488" y="2267608"/>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a:solidFill>
                    <a:srgbClr val="FF0066"/>
                  </a:solidFill>
                  <a:latin typeface="Times New Roman" pitchFamily="18" charset="0"/>
                  <a:cs typeface="Times New Roman" pitchFamily="18" charset="0"/>
                </a:rPr>
                <a:t>Chia đoạn.</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73234" y="2866346"/>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5655"/>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828800"/>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6" name="Rectangle 5"/>
          <p:cNvSpPr/>
          <p:nvPr/>
        </p:nvSpPr>
        <p:spPr>
          <a:xfrm>
            <a:off x="1557621" y="2694781"/>
            <a:ext cx="12790681"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7" name="Rectangle 6"/>
          <p:cNvSpPr/>
          <p:nvPr/>
        </p:nvSpPr>
        <p:spPr>
          <a:xfrm>
            <a:off x="1588259" y="3343850"/>
            <a:ext cx="13865259" cy="1754326"/>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Rectangle 18"/>
          <p:cNvSpPr/>
          <p:nvPr/>
        </p:nvSpPr>
        <p:spPr>
          <a:xfrm>
            <a:off x="1588419" y="5209381"/>
            <a:ext cx="2744662" cy="646331"/>
          </a:xfrm>
          <a:prstGeom prst="rect">
            <a:avLst/>
          </a:prstGeom>
        </p:spPr>
        <p:txBody>
          <a:bodyPr wrap="none">
            <a:spAutoFit/>
          </a:bodyPr>
          <a:lstStyle/>
          <a:p>
            <a:r>
              <a:rPr lang="en-US" sz="3600" b="1" i="1" u="sng">
                <a:solidFill>
                  <a:srgbClr val="FF0000"/>
                </a:solidFill>
                <a:latin typeface="Times New Roman" pitchFamily="18" charset="0"/>
                <a:cs typeface="Times New Roman" pitchFamily="18" charset="0"/>
              </a:rPr>
              <a:t>Giải nghĩa từ</a:t>
            </a:r>
            <a:endParaRPr lang="en-US" sz="3600" b="1" u="sng">
              <a:solidFill>
                <a:srgbClr val="0000CC"/>
              </a:solidFill>
              <a:latin typeface="Times New Roman" pitchFamily="18" charset="0"/>
              <a:cs typeface="Times New Roman" pitchFamily="18" charset="0"/>
            </a:endParaRPr>
          </a:p>
        </p:txBody>
      </p:sp>
      <p:sp>
        <p:nvSpPr>
          <p:cNvPr id="8" name="Rectangle 7"/>
          <p:cNvSpPr/>
          <p:nvPr/>
        </p:nvSpPr>
        <p:spPr>
          <a:xfrm>
            <a:off x="1618582" y="5886489"/>
            <a:ext cx="13422217" cy="646331"/>
          </a:xfrm>
          <a:prstGeom prst="rect">
            <a:avLst/>
          </a:prstGeom>
        </p:spPr>
        <p:txBody>
          <a:bodyPr wrap="square">
            <a:spAutoFit/>
          </a:bodyPr>
          <a:lstStyle/>
          <a:p>
            <a:pPr marL="0" lvl="1" indent="0"/>
            <a:r>
              <a:rPr 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Huế:</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Thành phố trực thuộc tỉnh Thừa Thiên - 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618582" y="6523652"/>
            <a:ext cx="13834937" cy="1200329"/>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Thạch xương bồ: </a:t>
            </a:r>
            <a:r>
              <a:rPr lang="en-US" sz="3600" b="1">
                <a:solidFill>
                  <a:srgbClr val="0000CC"/>
                </a:solidFill>
                <a:latin typeface="Times New Roman" pitchFamily="18" charset="0"/>
                <a:cs typeface="Times New Roman" pitchFamily="18" charset="0"/>
              </a:rPr>
              <a:t>Loài cỏ có hoa màu trắng và hương thơm dìu dịu, dùng để chữa ho, cảm lạnh,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618582" y="7723981"/>
            <a:ext cx="13834937" cy="646331"/>
          </a:xfrm>
          <a:prstGeom prst="rect">
            <a:avLst/>
          </a:prstGeom>
        </p:spPr>
        <p:txBody>
          <a:bodyPr wrap="square">
            <a:spAutoFit/>
          </a:bodyPr>
          <a:lstStyle/>
          <a:p>
            <a:pPr>
              <a:defRPr/>
            </a:pPr>
            <a:r>
              <a:rPr lang="en-US" sz="3600" b="1">
                <a:solidFill>
                  <a:srgbClr val="FF0000"/>
                </a:solidFill>
                <a:latin typeface="Times New Roman" pitchFamily="18" charset="0"/>
                <a:cs typeface="Times New Roman" pitchFamily="18" charset="0"/>
              </a:rPr>
              <a:t>Sông Hương: </a:t>
            </a:r>
            <a:r>
              <a:rPr lang="en-US" sz="3600" b="1">
                <a:solidFill>
                  <a:srgbClr val="0000CC"/>
                </a:solidFill>
                <a:latin typeface="Times New Roman" pitchFamily="18" charset="0"/>
                <a:cs typeface="Times New Roman" pitchFamily="18" charset="0"/>
              </a:rPr>
              <a:t>Tên con sông nổi tiếng ở 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22"/>
          <p:cNvSpPr/>
          <p:nvPr/>
        </p:nvSpPr>
        <p:spPr>
          <a:xfrm>
            <a:off x="1588259" y="8318341"/>
            <a:ext cx="13834937" cy="646331"/>
          </a:xfrm>
          <a:prstGeom prst="rect">
            <a:avLst/>
          </a:prstGeom>
        </p:spPr>
        <p:txBody>
          <a:bodyPr wrap="square">
            <a:spAutoFit/>
          </a:bodyPr>
          <a:lstStyle/>
          <a:p>
            <a:pPr>
              <a:defRPr/>
            </a:pPr>
            <a:r>
              <a:rPr lang="en-US" sz="3600" b="1">
                <a:solidFill>
                  <a:srgbClr val="FF0000"/>
                </a:solidFill>
                <a:latin typeface="Times New Roman" pitchFamily="18" charset="0"/>
                <a:cs typeface="Times New Roman" pitchFamily="18" charset="0"/>
              </a:rPr>
              <a:t>Đặc ân: </a:t>
            </a:r>
            <a:r>
              <a:rPr lang="en-US" sz="3600" b="1">
                <a:solidFill>
                  <a:srgbClr val="0000CC"/>
                </a:solidFill>
                <a:latin typeface="Times New Roman" pitchFamily="18" charset="0"/>
                <a:cs typeface="Times New Roman" pitchFamily="18" charset="0"/>
              </a:rPr>
              <a:t>Ơn đặc biệt.</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8" grpId="0"/>
      <p:bldP spid="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a:t>
            </a:r>
            <a:r>
              <a:rPr lang="en-US" sz="3600" b="1">
                <a:solidFill>
                  <a:srgbClr val="FF0000"/>
                </a:solidFill>
                <a:latin typeface="Times New Roman" pitchFamily="18" charset="0"/>
                <a:cs typeface="Times New Roman" pitchFamily="18" charset="0"/>
              </a:rPr>
              <a:t>: Bài đọc đã giúp em hiểu gì về tên gọi của sông Hương?</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      Sông Hương là một dòng sông chảy qua một cánh rừng có cỏ thạch xương bồ. Đến mùa, hoa thạch xương bồ nở trắng hai bên bờ, tỏa mùi thơm dịu nhẹ.</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330086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err="1">
                <a:solidFill>
                  <a:srgbClr val="FF0000"/>
                </a:solidFill>
                <a:latin typeface="Times New Roman" pitchFamily="18" charset="0"/>
                <a:cs typeface="Times New Roman" pitchFamily="18" charset="0"/>
              </a:rPr>
              <a:t>Câu</a:t>
            </a:r>
            <a:r>
              <a:rPr lang="en-US" sz="3600" b="1">
                <a:solidFill>
                  <a:srgbClr val="FF0000"/>
                </a:solidFill>
                <a:latin typeface="Times New Roman" pitchFamily="18" charset="0"/>
                <a:cs typeface="Times New Roman" pitchFamily="18" charset="0"/>
              </a:rPr>
              <a:t> 2: Tác giả muốn khẳng định điều gì khi nói sông Hương là một bức tranh khổ dài?</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Tác giả muốn khẳng định khi nói sông Hương là một bức tranh phong cảnh gồm nhiều khúc, đoạn mà mỗi khúc đoạn là đều có vẻ đẹp riêng của nó.</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458627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err="1">
                <a:solidFill>
                  <a:srgbClr val="FF0000"/>
                </a:solidFill>
                <a:latin typeface="Times New Roman" pitchFamily="18" charset="0"/>
                <a:cs typeface="Times New Roman" pitchFamily="18" charset="0"/>
              </a:rPr>
              <a:t>Câu</a:t>
            </a:r>
            <a:r>
              <a:rPr lang="en-US" sz="3600" b="1">
                <a:solidFill>
                  <a:srgbClr val="FF0000"/>
                </a:solidFill>
                <a:latin typeface="Times New Roman" pitchFamily="18" charset="0"/>
                <a:cs typeface="Times New Roman" pitchFamily="18" charset="0"/>
              </a:rPr>
              <a:t> 3: Màu sắc của sông Hương thay đổi như thế nào? Vì sao có sự thay đổi như vậy?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3970318"/>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Màu sắc của sông Hương có sự thay đổi khi hè đến và vào những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911603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err="1">
                <a:solidFill>
                  <a:srgbClr val="FF0000"/>
                </a:solidFill>
                <a:latin typeface="Times New Roman" pitchFamily="18" charset="0"/>
                <a:cs typeface="Times New Roman" pitchFamily="18" charset="0"/>
              </a:rPr>
              <a:t>Câu</a:t>
            </a:r>
            <a:r>
              <a:rPr lang="en-US" sz="3600" b="1">
                <a:solidFill>
                  <a:srgbClr val="FF0000"/>
                </a:solidFill>
                <a:latin typeface="Times New Roman" pitchFamily="18" charset="0"/>
                <a:cs typeface="Times New Roman" pitchFamily="18" charset="0"/>
              </a:rPr>
              <a:t> 4: Vì sao nói “ sông Hương là một đặc ân của thiên nhiên dành tặng cho Huế?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862322"/>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    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379935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err="1">
                <a:solidFill>
                  <a:srgbClr val="FF0000"/>
                </a:solidFill>
                <a:latin typeface="Times New Roman" pitchFamily="18" charset="0"/>
                <a:cs typeface="Times New Roman" pitchFamily="18" charset="0"/>
              </a:rPr>
              <a:t>Câu</a:t>
            </a:r>
            <a:r>
              <a:rPr lang="en-US" sz="3600" b="1">
                <a:solidFill>
                  <a:srgbClr val="FF0000"/>
                </a:solidFill>
                <a:latin typeface="Times New Roman" pitchFamily="18" charset="0"/>
                <a:cs typeface="Times New Roman" pitchFamily="18" charset="0"/>
              </a:rPr>
              <a:t> 5: Em thích nhất hình ảnh nào trong bài? Vì sao?</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Những đêm trăng sáng, dòng sông là một đường trăng lung linh dát vàng vì câu văn cho thấy vẻ đẹp thơ mộng của dòng sông vào những đêm trăng.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Bao 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9953270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9712</TotalTime>
  <Words>1278</Words>
  <Application>Microsoft Office PowerPoint</Application>
  <PresentationFormat>Custom</PresentationFormat>
  <Paragraphs>103</Paragraphs>
  <Slides>14</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1110</cp:revision>
  <dcterms:created xsi:type="dcterms:W3CDTF">2008-09-09T22:52:10Z</dcterms:created>
  <dcterms:modified xsi:type="dcterms:W3CDTF">2024-05-30T13:13:38Z</dcterms:modified>
</cp:coreProperties>
</file>