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27" r:id="rId2"/>
    <p:sldId id="407" r:id="rId3"/>
    <p:sldId id="427" r:id="rId4"/>
    <p:sldId id="428" r:id="rId5"/>
    <p:sldId id="426" r:id="rId6"/>
    <p:sldId id="436" r:id="rId7"/>
    <p:sldId id="437" r:id="rId8"/>
    <p:sldId id="438" r:id="rId9"/>
    <p:sldId id="439" r:id="rId10"/>
    <p:sldId id="440" r:id="rId11"/>
    <p:sldId id="441" r:id="rId12"/>
    <p:sldId id="442" r:id="rId13"/>
    <p:sldId id="340" r:id="rId14"/>
  </p:sldIdLst>
  <p:sldSz cx="16276638" cy="9144000"/>
  <p:notesSz cx="6858000" cy="9144000"/>
  <p:custDataLst>
    <p:tags r:id="rId16"/>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66"/>
    <a:srgbClr val="0000CC"/>
    <a:srgbClr val="FF7C80"/>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58" d="100"/>
          <a:sy n="58" d="100"/>
        </p:scale>
        <p:origin x="402" y="84"/>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13</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extLst>
      <p:ext uri="{BB962C8B-B14F-4D97-AF65-F5344CB8AC3E}">
        <p14:creationId xmlns:p14="http://schemas.microsoft.com/office/powerpoint/2010/main" val="3844272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hyperlink" Target="Cau%20hoi/Cau%201.pptx" TargetMode="External"/><Relationship Id="rId13" Type="http://schemas.openxmlformats.org/officeDocument/2006/relationships/image" Target="../media/image16.png"/><Relationship Id="rId3" Type="http://schemas.openxmlformats.org/officeDocument/2006/relationships/image" Target="../media/image10.png"/><Relationship Id="rId7" Type="http://schemas.openxmlformats.org/officeDocument/2006/relationships/image" Target="../media/image13.png"/><Relationship Id="rId12" Type="http://schemas.openxmlformats.org/officeDocument/2006/relationships/hyperlink" Target="Cau%20hoi/Cau%204.pptx"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Cau%20hoi/Cau%203.pptx" TargetMode="External"/><Relationship Id="rId11" Type="http://schemas.openxmlformats.org/officeDocument/2006/relationships/image" Target="../media/image15.png"/><Relationship Id="rId5" Type="http://schemas.openxmlformats.org/officeDocument/2006/relationships/image" Target="../media/image12.png"/><Relationship Id="rId10" Type="http://schemas.openxmlformats.org/officeDocument/2006/relationships/hyperlink" Target="Cau%20hoi/Cau%202.pptx" TargetMode="External"/><Relationship Id="rId4" Type="http://schemas.openxmlformats.org/officeDocument/2006/relationships/image" Target="../media/image11.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a:t>
            </a:r>
            <a:r>
              <a:rPr lang="vi-VN" altLang="en-US" sz="3500" b="1" dirty="0">
                <a:solidFill>
                  <a:srgbClr val="FF0066"/>
                </a:solidFill>
                <a:latin typeface="Times New Roman" pitchFamily="18" charset="0"/>
              </a:rPr>
              <a:t> HÙNG TIẾN</a:t>
            </a:r>
            <a:endParaRPr lang="en-US" altLang="en-US" sz="3500" b="1" dirty="0">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966119" y="4038600"/>
            <a:ext cx="11746303"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20: TIẾNG NƯỚC MINH (T1,2</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2719" y="5858701"/>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6157119" y="1447800"/>
            <a:ext cx="41910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318596" y="5882305"/>
            <a:ext cx="3254781" cy="2321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547519" y="2667000"/>
            <a:ext cx="0" cy="5778438"/>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Text Box 14"/>
          <p:cNvSpPr txBox="1">
            <a:spLocks noChangeArrowheads="1"/>
          </p:cNvSpPr>
          <p:nvPr/>
        </p:nvSpPr>
        <p:spPr bwMode="auto">
          <a:xfrm>
            <a:off x="4556919" y="1266918"/>
            <a:ext cx="7086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BÀI 20: TIẾNG NƯỚC MÌNH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24" name="Rectangle 23"/>
          <p:cNvSpPr/>
          <p:nvPr/>
        </p:nvSpPr>
        <p:spPr>
          <a:xfrm>
            <a:off x="442119" y="2782759"/>
            <a:ext cx="4876800" cy="1200329"/>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ắc, </a:t>
            </a:r>
            <a:r>
              <a:rPr lang="en-US" sz="3600" b="1" i="1">
                <a:solidFill>
                  <a:srgbClr val="FF0000"/>
                </a:solidFill>
                <a:latin typeface="Times New Roman" pitchFamily="18" charset="0"/>
                <a:cs typeface="Times New Roman" pitchFamily="18" charset="0"/>
              </a:rPr>
              <a:t>tr</a:t>
            </a:r>
            <a:r>
              <a:rPr lang="en-US" sz="3600" b="1" i="1">
                <a:solidFill>
                  <a:srgbClr val="0000FF"/>
                </a:solidFill>
                <a:latin typeface="Times New Roman" pitchFamily="18" charset="0"/>
                <a:cs typeface="Times New Roman" pitchFamily="18" charset="0"/>
              </a:rPr>
              <a:t>ùng, </a:t>
            </a:r>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ữa, v</a:t>
            </a:r>
            <a:r>
              <a:rPr lang="en-US" sz="3600" b="1" i="1">
                <a:solidFill>
                  <a:srgbClr val="FF0000"/>
                </a:solidFill>
                <a:latin typeface="Times New Roman" pitchFamily="18" charset="0"/>
                <a:cs typeface="Times New Roman" pitchFamily="18" charset="0"/>
              </a:rPr>
              <a:t>õ</a:t>
            </a:r>
            <a:r>
              <a:rPr lang="en-US" sz="3600" b="1" i="1">
                <a:solidFill>
                  <a:srgbClr val="0000FF"/>
                </a:solidFill>
                <a:latin typeface="Times New Roman" pitchFamily="18" charset="0"/>
                <a:cs typeface="Times New Roman" pitchFamily="18" charset="0"/>
              </a:rPr>
              <a:t>ng, ng</a:t>
            </a:r>
            <a:r>
              <a:rPr lang="en-US" sz="3600" b="1" i="1">
                <a:solidFill>
                  <a:srgbClr val="FF0000"/>
                </a:solidFill>
                <a:latin typeface="Times New Roman" pitchFamily="18" charset="0"/>
                <a:cs typeface="Times New Roman" pitchFamily="18" charset="0"/>
              </a:rPr>
              <a:t>ã</a:t>
            </a:r>
            <a:r>
              <a:rPr lang="en-US" sz="3600" b="1" i="1">
                <a:solidFill>
                  <a:srgbClr val="0000FF"/>
                </a:solidFill>
                <a:latin typeface="Times New Roman" pitchFamily="18" charset="0"/>
                <a:cs typeface="Times New Roman" pitchFamily="18" charset="0"/>
              </a:rPr>
              <a:t>, k</a:t>
            </a:r>
            <a:r>
              <a:rPr lang="en-US" sz="3600" b="1" i="1">
                <a:solidFill>
                  <a:srgbClr val="FF0000"/>
                </a:solidFill>
                <a:latin typeface="Times New Roman" pitchFamily="18" charset="0"/>
                <a:cs typeface="Times New Roman" pitchFamily="18" charset="0"/>
              </a:rPr>
              <a:t>ẽ</a:t>
            </a:r>
            <a:r>
              <a:rPr lang="en-US" sz="3600" b="1" i="1">
                <a:solidFill>
                  <a:srgbClr val="0000FF"/>
                </a:solidFill>
                <a:latin typeface="Times New Roman" pitchFamily="18" charset="0"/>
                <a:cs typeface="Times New Roman" pitchFamily="18" charset="0"/>
              </a:rPr>
              <a:t>o</a:t>
            </a:r>
            <a:endParaRPr lang="en-US" sz="3600" b="1">
              <a:solidFill>
                <a:srgbClr val="0000FF"/>
              </a:solidFill>
              <a:latin typeface="Times New Roman" pitchFamily="18" charset="0"/>
              <a:cs typeface="Times New Roman" pitchFamily="18" charset="0"/>
            </a:endParaRPr>
          </a:p>
        </p:txBody>
      </p:sp>
      <p:sp>
        <p:nvSpPr>
          <p:cNvPr id="37" name="Rectangle 36"/>
          <p:cNvSpPr/>
          <p:nvPr/>
        </p:nvSpPr>
        <p:spPr>
          <a:xfrm>
            <a:off x="213519" y="4402057"/>
            <a:ext cx="5486398" cy="2308324"/>
          </a:xfrm>
          <a:prstGeom prst="rect">
            <a:avLst/>
          </a:prstGeom>
        </p:spPr>
        <p:txBody>
          <a:bodyPr wrap="square">
            <a:spAutoFit/>
          </a:bodyPr>
          <a:lstStyle/>
          <a:p>
            <a:r>
              <a:rPr lang="en-US" sz="3600" b="1">
                <a:solidFill>
                  <a:srgbClr val="0000FF"/>
                </a:solidFill>
                <a:latin typeface="Times New Roman" pitchFamily="18" charset="0"/>
                <a:cs typeface="Times New Roman" pitchFamily="18" charset="0"/>
              </a:rPr>
              <a:t>Tiếng bố là dấu sắc</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a:t>
            </a:r>
          </a:p>
          <a:p>
            <a:r>
              <a:rPr lang="en-US" sz="3600" b="1">
                <a:solidFill>
                  <a:srgbClr val="0000FF"/>
                </a:solidFill>
                <a:latin typeface="Times New Roman" pitchFamily="18" charset="0"/>
                <a:cs typeface="Times New Roman" pitchFamily="18" charset="0"/>
              </a:rPr>
              <a:t>Có phải không bố ơi</a:t>
            </a:r>
            <a:r>
              <a:rPr lang="en-US" sz="3600" b="1">
                <a:solidFill>
                  <a:srgbClr val="FF0000"/>
                </a:solidFill>
                <a:latin typeface="Times New Roman" pitchFamily="18" charset="0"/>
                <a:cs typeface="Times New Roman" pitchFamily="18" charset="0"/>
              </a:rPr>
              <a:t>/</a:t>
            </a:r>
          </a:p>
          <a:p>
            <a:r>
              <a:rPr lang="en-US" sz="3600" b="1">
                <a:solidFill>
                  <a:srgbClr val="0000FF"/>
                </a:solidFill>
                <a:latin typeface="Times New Roman" pitchFamily="18" charset="0"/>
                <a:cs typeface="Times New Roman" pitchFamily="18" charset="0"/>
              </a:rPr>
              <a:t>Cao như mây đỉnh núi</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a:t>
            </a:r>
          </a:p>
          <a:p>
            <a:r>
              <a:rPr lang="en-US" sz="3600" b="1">
                <a:solidFill>
                  <a:srgbClr val="0000FF"/>
                </a:solidFill>
                <a:latin typeface="Times New Roman" pitchFamily="18" charset="0"/>
                <a:cs typeface="Times New Roman" pitchFamily="18" charset="0"/>
              </a:rPr>
              <a:t>Bát ngát như trùng khơi.</a:t>
            </a:r>
            <a:r>
              <a:rPr lang="en-US" sz="3600" b="1">
                <a:solidFill>
                  <a:srgbClr val="FF0000"/>
                </a:solidFill>
                <a:latin typeface="Times New Roman" pitchFamily="18" charset="0"/>
                <a:cs typeface="Times New Roman" pitchFamily="18" charset="0"/>
              </a:rPr>
              <a:t>//</a:t>
            </a:r>
            <a:endParaRPr lang="vi-VN" sz="3600" dirty="0">
              <a:solidFill>
                <a:srgbClr val="FF0000"/>
              </a:solidFill>
              <a:latin typeface="Times New Roman" panose="02020603050405020304" pitchFamily="18" charset="0"/>
              <a:cs typeface="Times New Roman" panose="02020603050405020304" pitchFamily="18" charset="0"/>
            </a:endParaRPr>
          </a:p>
        </p:txBody>
      </p:sp>
      <p:sp>
        <p:nvSpPr>
          <p:cNvPr id="19" name="Text Box 2"/>
          <p:cNvSpPr txBox="1">
            <a:spLocks noChangeArrowheads="1"/>
          </p:cNvSpPr>
          <p:nvPr/>
        </p:nvSpPr>
        <p:spPr bwMode="auto">
          <a:xfrm>
            <a:off x="8750766" y="2967726"/>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20" name="Group 19"/>
          <p:cNvGrpSpPr/>
          <p:nvPr/>
        </p:nvGrpSpPr>
        <p:grpSpPr>
          <a:xfrm>
            <a:off x="6004720" y="3733801"/>
            <a:ext cx="9525001" cy="2976580"/>
            <a:chOff x="6004720" y="3733801"/>
            <a:chExt cx="9525001" cy="2976580"/>
          </a:xfrm>
        </p:grpSpPr>
        <p:pic>
          <p:nvPicPr>
            <p:cNvPr id="21"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9278931" y="459590"/>
              <a:ext cx="2976580" cy="9525001"/>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6614319" y="4494074"/>
              <a:ext cx="8305800" cy="1754326"/>
            </a:xfrm>
            <a:prstGeom prst="rect">
              <a:avLst/>
            </a:prstGeom>
          </p:spPr>
          <p:txBody>
            <a:bodyPr wrap="square">
              <a:spAutoFit/>
            </a:bodyPr>
            <a:lstStyle/>
            <a:p>
              <a:pPr algn="just">
                <a:spcAft>
                  <a:spcPts val="0"/>
                </a:spcAft>
              </a:pPr>
              <a:r>
                <a:rPr lang="nl-NL" sz="3600" b="1" i="1">
                  <a:solidFill>
                    <a:srgbClr val="FF0000"/>
                  </a:solidFill>
                  <a:latin typeface="Times New Roman" panose="02020603050405020304" pitchFamily="18" charset="0"/>
                  <a:ea typeface="Times New Roman" panose="02020603050405020304" pitchFamily="18" charset="0"/>
                </a:rPr>
                <a:t>    Nói lên tình yêu của tác giả với quê hương đật nước qua các dấu thanh trong câu chữ của Tiếng Việt.</a:t>
              </a:r>
              <a:endParaRPr lang="en-US" sz="3600" dirty="0">
                <a:solidFill>
                  <a:srgbClr val="FF0000"/>
                </a:solidFill>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355777733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Text Box 14"/>
          <p:cNvSpPr txBox="1">
            <a:spLocks noChangeArrowheads="1"/>
          </p:cNvSpPr>
          <p:nvPr/>
        </p:nvSpPr>
        <p:spPr bwMode="auto">
          <a:xfrm>
            <a:off x="4556919" y="1266918"/>
            <a:ext cx="7086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BÀI 20: TIẾNG NƯỚC MÌNH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34" name="Rectangle 33"/>
          <p:cNvSpPr/>
          <p:nvPr/>
        </p:nvSpPr>
        <p:spPr>
          <a:xfrm>
            <a:off x="1737519" y="2133600"/>
            <a:ext cx="3332845"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just"/>
            <a:r>
              <a:rPr lang="en-US" sz="3800" b="1" u="sng">
                <a:ln w="11430"/>
                <a:solidFill>
                  <a:srgbClr val="FF0000"/>
                </a:solidFill>
                <a:latin typeface="Times New Roman" pitchFamily="18" charset="0"/>
                <a:cs typeface="Times New Roman" pitchFamily="18" charset="0"/>
              </a:rPr>
              <a:t>4. Đọc mở rộng</a:t>
            </a:r>
          </a:p>
        </p:txBody>
      </p:sp>
      <p:sp>
        <p:nvSpPr>
          <p:cNvPr id="2" name="Rectangle 1"/>
          <p:cNvSpPr/>
          <p:nvPr/>
        </p:nvSpPr>
        <p:spPr>
          <a:xfrm>
            <a:off x="1661319" y="2819400"/>
            <a:ext cx="14020799" cy="1200329"/>
          </a:xfrm>
          <a:prstGeom prst="rect">
            <a:avLst/>
          </a:prstGeom>
        </p:spPr>
        <p:txBody>
          <a:bodyPr wrap="square">
            <a:spAutoFit/>
          </a:bodyPr>
          <a:lstStyle/>
          <a:p>
            <a:pPr algn="just"/>
            <a:r>
              <a:rPr lang="nl-NL" sz="3600" b="1">
                <a:solidFill>
                  <a:srgbClr val="FF0000"/>
                </a:solidFill>
                <a:latin typeface="Times New Roman" pitchFamily="18" charset="0"/>
                <a:cs typeface="Times New Roman" pitchFamily="18" charset="0"/>
              </a:rPr>
              <a:t>1. Đọc những câu chuyện, bài thơ, bài văn về quê hương đất nước và viết vào phiếu dưới đây theo mẫu</a:t>
            </a:r>
            <a:endParaRPr lang="en-US" sz="3600" b="1">
              <a:solidFill>
                <a:srgbClr val="FF0000"/>
              </a:solidFill>
              <a:latin typeface="Times New Roman" pitchFamily="18" charset="0"/>
              <a:cs typeface="Times New Roman" pitchFamily="18" charset="0"/>
            </a:endParaRPr>
          </a:p>
        </p:txBody>
      </p:sp>
      <p:pic>
        <p:nvPicPr>
          <p:cNvPr id="36" name="Picture 35"/>
          <p:cNvPicPr/>
          <p:nvPr/>
        </p:nvPicPr>
        <p:blipFill>
          <a:blip r:embed="rId2"/>
          <a:stretch>
            <a:fillRect/>
          </a:stretch>
        </p:blipFill>
        <p:spPr>
          <a:xfrm>
            <a:off x="2651919" y="4114800"/>
            <a:ext cx="9753600" cy="3352800"/>
          </a:xfrm>
          <a:prstGeom prst="rect">
            <a:avLst/>
          </a:prstGeom>
        </p:spPr>
      </p:pic>
      <p:sp>
        <p:nvSpPr>
          <p:cNvPr id="38" name="Rectangle 37"/>
          <p:cNvSpPr/>
          <p:nvPr/>
        </p:nvSpPr>
        <p:spPr>
          <a:xfrm>
            <a:off x="1750512" y="7620000"/>
            <a:ext cx="14020799" cy="1200329"/>
          </a:xfrm>
          <a:prstGeom prst="rect">
            <a:avLst/>
          </a:prstGeom>
        </p:spPr>
        <p:txBody>
          <a:bodyPr wrap="square">
            <a:spAutoFit/>
          </a:bodyPr>
          <a:lstStyle/>
          <a:p>
            <a:pPr algn="just"/>
            <a:r>
              <a:rPr lang="nl-NL" sz="3600" b="1">
                <a:solidFill>
                  <a:srgbClr val="FF0000"/>
                </a:solidFill>
                <a:latin typeface="Times New Roman" pitchFamily="18" charset="0"/>
                <a:cs typeface="Times New Roman" pitchFamily="18" charset="0"/>
              </a:rPr>
              <a:t>2. Chia sẻ với bạn chi tiết thú vị về nhân vật, sự việc được nói đến trong bài đã học. </a:t>
            </a:r>
            <a:endParaRPr lang="en-US" sz="3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19077302"/>
      </p:ext>
    </p:extLst>
  </p:cSld>
  <p:clrMapOvr>
    <a:masterClrMapping/>
  </p:clrMapOvr>
  <p:transition spd="slow">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Text Box 14"/>
          <p:cNvSpPr txBox="1">
            <a:spLocks noChangeArrowheads="1"/>
          </p:cNvSpPr>
          <p:nvPr/>
        </p:nvSpPr>
        <p:spPr bwMode="auto">
          <a:xfrm>
            <a:off x="4556919" y="1266918"/>
            <a:ext cx="7086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BÀI 20: TIẾNG NƯỚC MÌNH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34" name="Rectangle 33"/>
          <p:cNvSpPr/>
          <p:nvPr/>
        </p:nvSpPr>
        <p:spPr>
          <a:xfrm>
            <a:off x="1804848" y="1905000"/>
            <a:ext cx="3198192"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just"/>
            <a:r>
              <a:rPr lang="en-US" sz="3800" b="1" u="sng">
                <a:ln w="11430"/>
                <a:solidFill>
                  <a:srgbClr val="FF0000"/>
                </a:solidFill>
                <a:latin typeface="Times New Roman" pitchFamily="18" charset="0"/>
                <a:cs typeface="Times New Roman" pitchFamily="18" charset="0"/>
              </a:rPr>
              <a:t>Bài tham khảo</a:t>
            </a:r>
          </a:p>
        </p:txBody>
      </p:sp>
      <p:sp>
        <p:nvSpPr>
          <p:cNvPr id="3" name="Rectangle 2"/>
          <p:cNvSpPr/>
          <p:nvPr/>
        </p:nvSpPr>
        <p:spPr>
          <a:xfrm>
            <a:off x="1038092" y="2438400"/>
            <a:ext cx="14567827" cy="6494085"/>
          </a:xfrm>
          <a:prstGeom prst="rect">
            <a:avLst/>
          </a:prstGeom>
        </p:spPr>
        <p:txBody>
          <a:bodyPr wrap="square">
            <a:spAutoFit/>
          </a:bodyPr>
          <a:lstStyle/>
          <a:p>
            <a:pPr algn="ctr"/>
            <a:r>
              <a:rPr lang="vi-VN" sz="3200" b="1">
                <a:solidFill>
                  <a:srgbClr val="FF0000"/>
                </a:solidFill>
              </a:rPr>
              <a:t>Cửa Tùng</a:t>
            </a:r>
            <a:endParaRPr lang="vi-VN" sz="3200">
              <a:solidFill>
                <a:srgbClr val="FF0000"/>
              </a:solidFill>
            </a:endParaRPr>
          </a:p>
          <a:p>
            <a:pPr indent="854075" algn="just"/>
            <a:r>
              <a:rPr lang="vi-VN" sz="3200">
                <a:solidFill>
                  <a:srgbClr val="0000FF"/>
                </a:solidFill>
              </a:rPr>
              <a:t>Thuyền chúng tôi đang xuôi dòng Bến Hải - con sông in đậm dấu ấn lịch sử một thời chống Mĩ cứu nước. Đôi bờ thôn xóm mướt màu xanh lũy tre làng và những rặng phi lao rì rào gió thổi.</a:t>
            </a:r>
          </a:p>
          <a:p>
            <a:pPr indent="854075" algn="just"/>
            <a:r>
              <a:rPr lang="vi-VN" sz="3200">
                <a:solidFill>
                  <a:srgbClr val="0000FF"/>
                </a:solidFill>
              </a:rPr>
              <a:t>Từ cầu Hiền Lương, thuyền xuôi khoảng sau cây số nữa là gặp biển cả mênh mông. Nơi dòng Bến Hải gặp sóng biển khơi ấy chính là Cửa Tùng. Bãi cát ở đây thường được ngợi ca là “Bà Chúa của các bãi tắm”. Diệu kì thay, trong một ngày, Cửa Tùng có ba sắc màu nước biển. Bình minh, mặt trời như chiếc thau đồng đỏ ối chiếu xuống mặt biển, nước biển nhuộm màu hồng nhạt. Trưa, nước biển xanh lơ và khi chiều tà thì đổi sang màu xanh lục.</a:t>
            </a:r>
          </a:p>
          <a:p>
            <a:pPr indent="854075" algn="just"/>
            <a:r>
              <a:rPr lang="vi-VN" sz="3200">
                <a:solidFill>
                  <a:srgbClr val="0000FF"/>
                </a:solidFill>
              </a:rPr>
              <a:t>Người xưa đã ví bờ biển Cửa Tùng giống như một chiếc lược đồi mồi cài vào mái tóc bạch kim của sóng biển.</a:t>
            </a:r>
          </a:p>
          <a:p>
            <a:pPr algn="r"/>
            <a:r>
              <a:rPr lang="vi-VN" sz="3200" i="1">
                <a:solidFill>
                  <a:srgbClr val="0000FF"/>
                </a:solidFill>
              </a:rPr>
              <a:t>Theo THỤY CHƯƠNG</a:t>
            </a:r>
            <a:endParaRPr lang="vi-VN" sz="3200">
              <a:solidFill>
                <a:srgbClr val="0000FF"/>
              </a:solidFill>
            </a:endParaRPr>
          </a:p>
        </p:txBody>
      </p:sp>
    </p:spTree>
    <p:extLst>
      <p:ext uri="{BB962C8B-B14F-4D97-AF65-F5344CB8AC3E}">
        <p14:creationId xmlns:p14="http://schemas.microsoft.com/office/powerpoint/2010/main" val="895988964"/>
      </p:ext>
    </p:extLst>
  </p:cSld>
  <p:clrMapOvr>
    <a:masterClrMapping/>
  </p:clrMapOvr>
  <p:transition spd="slow">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3784223"/>
            <a:ext cx="16276638" cy="540817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22018" tIns="61009" rIns="122018" bIns="61009" rtlCol="0" anchor="ctr"/>
          <a:lstStyle/>
          <a:p>
            <a:pPr algn="ctr"/>
            <a:endParaRPr lang="en-US"/>
          </a:p>
        </p:txBody>
      </p:sp>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3669" y="6288982"/>
            <a:ext cx="6362968" cy="2877951"/>
          </a:xfrm>
          <a:prstGeom prst="rect">
            <a:avLst/>
          </a:prstGeom>
        </p:spPr>
      </p:pic>
      <p:sp>
        <p:nvSpPr>
          <p:cNvPr id="30" name="Rectangle 41"/>
          <p:cNvSpPr/>
          <p:nvPr/>
        </p:nvSpPr>
        <p:spPr>
          <a:xfrm>
            <a:off x="0" y="-51531"/>
            <a:ext cx="16276638" cy="5323284"/>
          </a:xfrm>
          <a:custGeom>
            <a:avLst/>
            <a:gdLst>
              <a:gd name="connsiteX0" fmla="*/ 0 w 12192000"/>
              <a:gd name="connsiteY0" fmla="*/ 0 h 3732366"/>
              <a:gd name="connsiteX1" fmla="*/ 12192000 w 12192000"/>
              <a:gd name="connsiteY1" fmla="*/ 0 h 3732366"/>
              <a:gd name="connsiteX2" fmla="*/ 12192000 w 12192000"/>
              <a:gd name="connsiteY2" fmla="*/ 3732366 h 3732366"/>
              <a:gd name="connsiteX3" fmla="*/ 0 w 12192000"/>
              <a:gd name="connsiteY3" fmla="*/ 3732366 h 3732366"/>
              <a:gd name="connsiteX4" fmla="*/ 0 w 12192000"/>
              <a:gd name="connsiteY4" fmla="*/ 0 h 3732366"/>
              <a:gd name="connsiteX0" fmla="*/ 0 w 12192000"/>
              <a:gd name="connsiteY0" fmla="*/ 0 h 3732366"/>
              <a:gd name="connsiteX1" fmla="*/ 12192000 w 12192000"/>
              <a:gd name="connsiteY1" fmla="*/ 0 h 3732366"/>
              <a:gd name="connsiteX2" fmla="*/ 12192000 w 12192000"/>
              <a:gd name="connsiteY2" fmla="*/ 3732366 h 3732366"/>
              <a:gd name="connsiteX3" fmla="*/ 6014434 w 12192000"/>
              <a:gd name="connsiteY3" fmla="*/ 3284125 h 3732366"/>
              <a:gd name="connsiteX4" fmla="*/ 0 w 12192000"/>
              <a:gd name="connsiteY4" fmla="*/ 3732366 h 3732366"/>
              <a:gd name="connsiteX5" fmla="*/ 0 w 12192000"/>
              <a:gd name="connsiteY5" fmla="*/ 0 h 3732366"/>
              <a:gd name="connsiteX0" fmla="*/ 0 w 12192000"/>
              <a:gd name="connsiteY0" fmla="*/ 0 h 3992463"/>
              <a:gd name="connsiteX1" fmla="*/ 12192000 w 12192000"/>
              <a:gd name="connsiteY1" fmla="*/ 0 h 3992463"/>
              <a:gd name="connsiteX2" fmla="*/ 12192000 w 12192000"/>
              <a:gd name="connsiteY2" fmla="*/ 3732366 h 3992463"/>
              <a:gd name="connsiteX3" fmla="*/ 6014434 w 12192000"/>
              <a:gd name="connsiteY3" fmla="*/ 3284125 h 3992463"/>
              <a:gd name="connsiteX4" fmla="*/ 2936383 w 12192000"/>
              <a:gd name="connsiteY4" fmla="*/ 3992463 h 3992463"/>
              <a:gd name="connsiteX5" fmla="*/ 0 w 12192000"/>
              <a:gd name="connsiteY5" fmla="*/ 3732366 h 3992463"/>
              <a:gd name="connsiteX6" fmla="*/ 0 w 12192000"/>
              <a:gd name="connsiteY6" fmla="*/ 0 h 3992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3992463">
                <a:moveTo>
                  <a:pt x="0" y="0"/>
                </a:moveTo>
                <a:lnTo>
                  <a:pt x="12192000" y="0"/>
                </a:lnTo>
                <a:lnTo>
                  <a:pt x="12192000" y="3732366"/>
                </a:lnTo>
                <a:cubicBezTo>
                  <a:pt x="10107054" y="3728913"/>
                  <a:pt x="8099380" y="3287578"/>
                  <a:pt x="6014434" y="3284125"/>
                </a:cubicBezTo>
                <a:cubicBezTo>
                  <a:pt x="4954073" y="3361398"/>
                  <a:pt x="3996744" y="3915190"/>
                  <a:pt x="2936383" y="3992463"/>
                </a:cubicBezTo>
                <a:lnTo>
                  <a:pt x="0" y="3732366"/>
                </a:lnTo>
                <a:lnTo>
                  <a:pt x="0" y="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2018" tIns="61009" rIns="122018" bIns="61009" rtlCol="0" anchor="ctr"/>
          <a:lstStyle/>
          <a:p>
            <a:pPr algn="ctr"/>
            <a:endParaRPr lang="en-US"/>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49464" y="185250"/>
            <a:ext cx="5980707" cy="4849719"/>
          </a:xfrm>
          <a:prstGeom prst="rect">
            <a:avLst/>
          </a:prstGeom>
        </p:spPr>
      </p:pic>
      <p:sp>
        <p:nvSpPr>
          <p:cNvPr id="33" name="Rectangle 32"/>
          <p:cNvSpPr/>
          <p:nvPr/>
        </p:nvSpPr>
        <p:spPr>
          <a:xfrm>
            <a:off x="2610802" y="185250"/>
            <a:ext cx="9514982" cy="1046539"/>
          </a:xfrm>
          <a:prstGeom prst="rect">
            <a:avLst/>
          </a:prstGeom>
          <a:noFill/>
        </p:spPr>
        <p:txBody>
          <a:bodyPr wrap="none" lIns="122018" tIns="61009" rIns="122018" bIns="61009">
            <a:spAutoFit/>
          </a:bodyPr>
          <a:lstStyle/>
          <a:p>
            <a:pPr algn="ctr"/>
            <a:r>
              <a:rPr lang="en-US" sz="6000" b="1">
                <a:ln w="6600">
                  <a:solidFill>
                    <a:schemeClr val="accent2"/>
                  </a:solidFill>
                  <a:prstDash val="solid"/>
                </a:ln>
                <a:solidFill>
                  <a:srgbClr val="0000FF"/>
                </a:solidFill>
                <a:effectLst>
                  <a:outerShdw dist="38100" dir="2700000" algn="tl" rotWithShape="0">
                    <a:schemeClr val="accent2"/>
                  </a:outerShdw>
                </a:effectLst>
                <a:latin typeface="Times New Roman" pitchFamily="18" charset="0"/>
                <a:cs typeface="Times New Roman" pitchFamily="18" charset="0"/>
              </a:rPr>
              <a:t>KHÁM PHÁ RỪNG XANH</a:t>
            </a:r>
          </a:p>
        </p:txBody>
      </p:sp>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7429174"/>
            <a:ext cx="2992376" cy="1580100"/>
          </a:xfrm>
          <a:prstGeom prst="rect">
            <a:avLst/>
          </a:prstGeom>
        </p:spPr>
      </p:pic>
      <p:pic>
        <p:nvPicPr>
          <p:cNvPr id="35" name="Picture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0096" y="1756837"/>
            <a:ext cx="8138319" cy="4064000"/>
          </a:xfrm>
          <a:prstGeom prst="rect">
            <a:avLst/>
          </a:prstGeom>
        </p:spPr>
      </p:pic>
      <p:pic>
        <p:nvPicPr>
          <p:cNvPr id="36" name="Picture 35">
            <a:hlinkClick r:id="rId6" action="ppaction://hlinkpres?slideindex=1&amp;slidetitle="/>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1599" y="5776245"/>
            <a:ext cx="2235822" cy="1764059"/>
          </a:xfrm>
          <a:prstGeom prst="rect">
            <a:avLst/>
          </a:prstGeom>
        </p:spPr>
      </p:pic>
      <p:pic>
        <p:nvPicPr>
          <p:cNvPr id="37" name="Picture 36">
            <a:hlinkClick r:id="rId8" action="ppaction://hlinkpres?slideindex=1&amp;slidetitle="/>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97652" y="1330017"/>
            <a:ext cx="3320706" cy="2454206"/>
          </a:xfrm>
          <a:prstGeom prst="rect">
            <a:avLst/>
          </a:prstGeom>
        </p:spPr>
      </p:pic>
      <p:pic>
        <p:nvPicPr>
          <p:cNvPr id="38" name="Picture 37">
            <a:hlinkClick r:id="rId10" action="ppaction://hlinkpres?slideindex=1&amp;slidetitle="/>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854521" y="3784223"/>
            <a:ext cx="2468015" cy="2670293"/>
          </a:xfrm>
          <a:prstGeom prst="rect">
            <a:avLst/>
          </a:prstGeom>
        </p:spPr>
      </p:pic>
      <p:pic>
        <p:nvPicPr>
          <p:cNvPr id="39" name="Picture 38">
            <a:hlinkClick r:id="rId12" action="ppaction://hlinkpres?slideindex=1&amp;slidetitle="/>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176878" y="5427574"/>
            <a:ext cx="3998917" cy="3457531"/>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indefinite" fill="hold" grpId="0" nodeType="withEffect">
                                  <p:stCondLst>
                                    <p:cond delay="0"/>
                                  </p:stCondLst>
                                  <p:iterate type="lt">
                                    <p:tmPct val="10000"/>
                                  </p:iterate>
                                  <p:childTnLst>
                                    <p:animScale>
                                      <p:cBhvr>
                                        <p:cTn id="6" dur="250" autoRev="1" fill="hold">
                                          <p:stCondLst>
                                            <p:cond delay="0"/>
                                          </p:stCondLst>
                                        </p:cTn>
                                        <p:tgtEl>
                                          <p:spTgt spid="33"/>
                                        </p:tgtEl>
                                      </p:cBhvr>
                                      <p:to x="80000" y="100000"/>
                                    </p:animScale>
                                    <p:anim by="(#ppt_w*0.10)" calcmode="lin" valueType="num">
                                      <p:cBhvr>
                                        <p:cTn id="7" dur="250" autoRev="1" fill="hold">
                                          <p:stCondLst>
                                            <p:cond delay="0"/>
                                          </p:stCondLst>
                                        </p:cTn>
                                        <p:tgtEl>
                                          <p:spTgt spid="33"/>
                                        </p:tgtEl>
                                        <p:attrNameLst>
                                          <p:attrName>ppt_x</p:attrName>
                                        </p:attrNameLst>
                                      </p:cBhvr>
                                    </p:anim>
                                    <p:anim by="(-#ppt_w*0.10)" calcmode="lin" valueType="num">
                                      <p:cBhvr>
                                        <p:cTn id="8" dur="250" autoRev="1" fill="hold">
                                          <p:stCondLst>
                                            <p:cond delay="0"/>
                                          </p:stCondLst>
                                        </p:cTn>
                                        <p:tgtEl>
                                          <p:spTgt spid="33"/>
                                        </p:tgtEl>
                                        <p:attrNameLst>
                                          <p:attrName>ppt_y</p:attrName>
                                        </p:attrNameLst>
                                      </p:cBhvr>
                                    </p:anim>
                                    <p:animRot by="-480000">
                                      <p:cBhvr>
                                        <p:cTn id="9" dur="250" autoRev="1" fill="hold">
                                          <p:stCondLst>
                                            <p:cond delay="0"/>
                                          </p:stCondLst>
                                        </p:cTn>
                                        <p:tgtEl>
                                          <p:spTgt spid="33"/>
                                        </p:tgtEl>
                                        <p:attrNameLst>
                                          <p:attrName>r</p:attrName>
                                        </p:attrNameLst>
                                      </p:cBhvr>
                                    </p:animRot>
                                  </p:childTnLst>
                                </p:cTn>
                              </p:par>
                            </p:childTnLst>
                          </p:cTn>
                        </p:par>
                        <p:par>
                          <p:cTn id="10" fill="hold">
                            <p:stCondLst>
                              <p:cond delay="1200"/>
                            </p:stCondLst>
                            <p:childTnLst>
                              <p:par>
                                <p:cTn id="11" presetID="10" presetClass="entr" presetSubtype="0"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childTnLst>
                          </p:cTn>
                        </p:par>
                        <p:par>
                          <p:cTn id="14" fill="hold">
                            <p:stCondLst>
                              <p:cond delay="1700"/>
                            </p:stCondLst>
                            <p:childTnLst>
                              <p:par>
                                <p:cTn id="15" presetID="10"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556919" y="1266918"/>
            <a:ext cx="7086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BÀI 20: TIẾNG NƯỚC MÌNH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2" name="Rectangle 1"/>
          <p:cNvSpPr/>
          <p:nvPr/>
        </p:nvSpPr>
        <p:spPr>
          <a:xfrm>
            <a:off x="1563435" y="2828092"/>
            <a:ext cx="13966284" cy="1754326"/>
          </a:xfrm>
          <a:prstGeom prst="rect">
            <a:avLst/>
          </a:prstGeom>
        </p:spPr>
        <p:txBody>
          <a:bodyPr wrap="square">
            <a:spAutoFit/>
          </a:bodyPr>
          <a:lstStyle/>
          <a:p>
            <a:pPr algn="just"/>
            <a:r>
              <a:rPr lang="en-US" sz="3600" b="1">
                <a:solidFill>
                  <a:srgbClr val="0000FF"/>
                </a:solidFill>
                <a:latin typeface="Times New Roman" pitchFamily="18" charset="0"/>
                <a:cs typeface="Times New Roman" pitchFamily="18" charset="0"/>
              </a:rPr>
              <a:t>Giọng đọc diễn cảm, nhấn giọng ở những từ ngữ giàu sức gợi tả, gợi cảm. Đọc đúng các tiếng phát âm dễ bị sai:  </a:t>
            </a:r>
            <a:r>
              <a:rPr lang="en-US" sz="3600" b="1" i="1">
                <a:solidFill>
                  <a:srgbClr val="0000FF"/>
                </a:solidFill>
                <a:latin typeface="Times New Roman" pitchFamily="18" charset="0"/>
                <a:cs typeface="Times New Roman" pitchFamily="18" charset="0"/>
              </a:rPr>
              <a:t>sắc, trùng, sữa, võng, ngã, kẽo,…</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3" name="Rectangle 2"/>
          <p:cNvSpPr/>
          <p:nvPr/>
        </p:nvSpPr>
        <p:spPr>
          <a:xfrm>
            <a:off x="1493838" y="5681008"/>
            <a:ext cx="13578681" cy="1938992"/>
          </a:xfrm>
          <a:prstGeom prst="rect">
            <a:avLst/>
          </a:prstGeom>
        </p:spPr>
        <p:txBody>
          <a:bodyPr wrap="square">
            <a:spAutoFit/>
          </a:bodyPr>
          <a:lstStyle/>
          <a:p>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Đoạn</a:t>
            </a:r>
            <a:r>
              <a:rPr lang="en-US" sz="4000" b="1" dirty="0">
                <a:solidFill>
                  <a:srgbClr val="0000CC"/>
                </a:solidFill>
                <a:latin typeface="Times New Roman" panose="02020603050405020304" pitchFamily="18" charset="0"/>
                <a:cs typeface="Times New Roman" panose="02020603050405020304" pitchFamily="18" charset="0"/>
              </a:rPr>
              <a:t> 1: </a:t>
            </a:r>
            <a:r>
              <a:rPr lang="en-US" sz="4000" b="1" dirty="0" err="1">
                <a:solidFill>
                  <a:srgbClr val="0000CC"/>
                </a:solidFill>
                <a:latin typeface="Times New Roman" panose="02020603050405020304" pitchFamily="18" charset="0"/>
                <a:cs typeface="Times New Roman" panose="02020603050405020304" pitchFamily="18" charset="0"/>
              </a:rPr>
              <a:t>Từ</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đầu</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đến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diễn</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viên</a:t>
            </a:r>
            <a:r>
              <a:rPr lang="en-US" sz="4000" b="1" i="1" dirty="0">
                <a:solidFill>
                  <a:srgbClr val="0000CC"/>
                </a:solidFill>
                <a:latin typeface="Times New Roman" panose="02020603050405020304" pitchFamily="18" charset="0"/>
                <a:cs typeface="Times New Roman" panose="02020603050405020304" pitchFamily="18" charset="0"/>
              </a:rPr>
              <a:t> phi </a:t>
            </a:r>
            <a:r>
              <a:rPr lang="en-US" sz="4000" b="1" i="1" dirty="0" err="1">
                <a:solidFill>
                  <a:srgbClr val="0000CC"/>
                </a:solidFill>
                <a:latin typeface="Times New Roman" panose="02020603050405020304" pitchFamily="18" charset="0"/>
                <a:cs typeface="Times New Roman" panose="02020603050405020304" pitchFamily="18" charset="0"/>
              </a:rPr>
              <a:t>ngựa</a:t>
            </a:r>
            <a:endParaRPr lang="en-US" sz="4000" b="1" dirty="0">
              <a:solidFill>
                <a:srgbClr val="0000CC"/>
              </a:solidFill>
              <a:latin typeface="Times New Roman" panose="02020603050405020304" pitchFamily="18" charset="0"/>
              <a:cs typeface="Times New Roman" panose="02020603050405020304" pitchFamily="18" charset="0"/>
            </a:endParaRPr>
          </a:p>
          <a:p>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Đoạn</a:t>
            </a:r>
            <a:r>
              <a:rPr lang="en-US" sz="4000" b="1" dirty="0">
                <a:solidFill>
                  <a:srgbClr val="0000CC"/>
                </a:solidFill>
                <a:latin typeface="Times New Roman" panose="02020603050405020304" pitchFamily="18" charset="0"/>
                <a:cs typeface="Times New Roman" panose="02020603050405020304" pitchFamily="18" charset="0"/>
              </a:rPr>
              <a:t> 2: </a:t>
            </a:r>
            <a:r>
              <a:rPr lang="en-US" sz="4000" b="1" dirty="0" err="1">
                <a:solidFill>
                  <a:srgbClr val="0000CC"/>
                </a:solidFill>
                <a:latin typeface="Times New Roman" panose="02020603050405020304" pitchFamily="18" charset="0"/>
                <a:cs typeface="Times New Roman" panose="02020603050405020304" pitchFamily="18" charset="0"/>
              </a:rPr>
              <a:t>Tiếp</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theo</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cho</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đến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trên</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sàn</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chuồng</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ngựa</a:t>
            </a:r>
            <a:endParaRPr lang="en-US" sz="4000" b="1" dirty="0">
              <a:solidFill>
                <a:srgbClr val="0000CC"/>
              </a:solidFill>
              <a:latin typeface="Times New Roman" panose="02020603050405020304" pitchFamily="18" charset="0"/>
              <a:cs typeface="Times New Roman" panose="02020603050405020304" pitchFamily="18" charset="0"/>
            </a:endParaRPr>
          </a:p>
          <a:p>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Đoạn</a:t>
            </a:r>
            <a:r>
              <a:rPr lang="en-US" sz="4000" b="1" dirty="0">
                <a:solidFill>
                  <a:srgbClr val="0000CC"/>
                </a:solidFill>
                <a:latin typeface="Times New Roman" panose="02020603050405020304" pitchFamily="18" charset="0"/>
                <a:cs typeface="Times New Roman" panose="02020603050405020304" pitchFamily="18" charset="0"/>
              </a:rPr>
              <a:t> 3: </a:t>
            </a:r>
            <a:r>
              <a:rPr lang="en-US" sz="4000" b="1" dirty="0" err="1">
                <a:solidFill>
                  <a:srgbClr val="0000CC"/>
                </a:solidFill>
                <a:latin typeface="Times New Roman" panose="02020603050405020304" pitchFamily="18" charset="0"/>
                <a:cs typeface="Times New Roman" panose="02020603050405020304" pitchFamily="18" charset="0"/>
              </a:rPr>
              <a:t>Phần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còn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lại</a:t>
            </a:r>
            <a:endParaRPr lang="en-US" sz="4000" b="1" dirty="0">
              <a:solidFill>
                <a:srgbClr val="0000CC"/>
              </a:solidFill>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08919" y="4624956"/>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Chia đoạn.</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889918"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a:solidFill>
                    <a:srgbClr val="FF0000"/>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19" name="Text Box 14"/>
          <p:cNvSpPr txBox="1">
            <a:spLocks noChangeArrowheads="1"/>
          </p:cNvSpPr>
          <p:nvPr/>
        </p:nvSpPr>
        <p:spPr bwMode="auto">
          <a:xfrm>
            <a:off x="4556919" y="1266918"/>
            <a:ext cx="7086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BÀI 20: TIẾNG NƯỚC MÌNH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6" name="Rectangle 5"/>
          <p:cNvSpPr/>
          <p:nvPr/>
        </p:nvSpPr>
        <p:spPr>
          <a:xfrm>
            <a:off x="1356519" y="2688688"/>
            <a:ext cx="6001964" cy="646331"/>
          </a:xfrm>
          <a:prstGeom prst="rect">
            <a:avLst/>
          </a:prstGeom>
        </p:spPr>
        <p:txBody>
          <a:bodyPr wrap="none">
            <a:spAutoFit/>
          </a:bodyPr>
          <a:lstStyle/>
          <a:p>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ắc, </a:t>
            </a:r>
            <a:r>
              <a:rPr lang="en-US" sz="3600" b="1" i="1">
                <a:solidFill>
                  <a:srgbClr val="FF0000"/>
                </a:solidFill>
                <a:latin typeface="Times New Roman" pitchFamily="18" charset="0"/>
                <a:cs typeface="Times New Roman" pitchFamily="18" charset="0"/>
              </a:rPr>
              <a:t>tr</a:t>
            </a:r>
            <a:r>
              <a:rPr lang="en-US" sz="3600" b="1" i="1">
                <a:solidFill>
                  <a:srgbClr val="0000FF"/>
                </a:solidFill>
                <a:latin typeface="Times New Roman" pitchFamily="18" charset="0"/>
                <a:cs typeface="Times New Roman" pitchFamily="18" charset="0"/>
              </a:rPr>
              <a:t>ùng, </a:t>
            </a:r>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ữa, v</a:t>
            </a:r>
            <a:r>
              <a:rPr lang="en-US" sz="3600" b="1" i="1">
                <a:solidFill>
                  <a:srgbClr val="FF0000"/>
                </a:solidFill>
                <a:latin typeface="Times New Roman" pitchFamily="18" charset="0"/>
                <a:cs typeface="Times New Roman" pitchFamily="18" charset="0"/>
              </a:rPr>
              <a:t>õ</a:t>
            </a:r>
            <a:r>
              <a:rPr lang="en-US" sz="3600" b="1" i="1">
                <a:solidFill>
                  <a:srgbClr val="0000FF"/>
                </a:solidFill>
                <a:latin typeface="Times New Roman" pitchFamily="18" charset="0"/>
                <a:cs typeface="Times New Roman" pitchFamily="18" charset="0"/>
              </a:rPr>
              <a:t>ng, ng</a:t>
            </a:r>
            <a:r>
              <a:rPr lang="en-US" sz="3600" b="1" i="1">
                <a:solidFill>
                  <a:srgbClr val="FF0000"/>
                </a:solidFill>
                <a:latin typeface="Times New Roman" pitchFamily="18" charset="0"/>
                <a:cs typeface="Times New Roman" pitchFamily="18" charset="0"/>
              </a:rPr>
              <a:t>ã</a:t>
            </a:r>
            <a:r>
              <a:rPr lang="en-US" sz="3600" b="1" i="1">
                <a:solidFill>
                  <a:srgbClr val="0000FF"/>
                </a:solidFill>
                <a:latin typeface="Times New Roman" pitchFamily="18" charset="0"/>
                <a:cs typeface="Times New Roman" pitchFamily="18" charset="0"/>
              </a:rPr>
              <a:t>, k</a:t>
            </a:r>
            <a:r>
              <a:rPr lang="en-US" sz="3600" b="1" i="1">
                <a:solidFill>
                  <a:srgbClr val="FF0000"/>
                </a:solidFill>
                <a:latin typeface="Times New Roman" pitchFamily="18" charset="0"/>
                <a:cs typeface="Times New Roman" pitchFamily="18" charset="0"/>
              </a:rPr>
              <a:t>ẽ</a:t>
            </a:r>
            <a:r>
              <a:rPr lang="en-US" sz="3600" b="1" i="1">
                <a:solidFill>
                  <a:srgbClr val="0000FF"/>
                </a:solidFill>
                <a:latin typeface="Times New Roman" pitchFamily="18" charset="0"/>
                <a:cs typeface="Times New Roman" pitchFamily="18" charset="0"/>
              </a:rPr>
              <a:t>o</a:t>
            </a:r>
            <a:endParaRPr lang="en-US" sz="3600" b="1">
              <a:solidFill>
                <a:srgbClr val="0000FF"/>
              </a:solidFill>
              <a:latin typeface="Times New Roman" pitchFamily="18" charset="0"/>
              <a:cs typeface="Times New Roman" pitchFamily="18" charset="0"/>
            </a:endParaRPr>
          </a:p>
        </p:txBody>
      </p:sp>
      <p:sp>
        <p:nvSpPr>
          <p:cNvPr id="7" name="Rectangle 6"/>
          <p:cNvSpPr/>
          <p:nvPr/>
        </p:nvSpPr>
        <p:spPr>
          <a:xfrm>
            <a:off x="1236727" y="3335019"/>
            <a:ext cx="8137525" cy="2308324"/>
          </a:xfrm>
          <a:prstGeom prst="rect">
            <a:avLst/>
          </a:prstGeom>
        </p:spPr>
        <p:txBody>
          <a:bodyPr>
            <a:spAutoFit/>
          </a:bodyPr>
          <a:lstStyle/>
          <a:p>
            <a:r>
              <a:rPr lang="en-US" sz="3600" b="1">
                <a:solidFill>
                  <a:srgbClr val="0000FF"/>
                </a:solidFill>
                <a:latin typeface="Times New Roman" pitchFamily="18" charset="0"/>
                <a:cs typeface="Times New Roman" pitchFamily="18" charset="0"/>
              </a:rPr>
              <a:t>Tiếng bố là dấu sắc</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a:t>
            </a:r>
          </a:p>
          <a:p>
            <a:r>
              <a:rPr lang="en-US" sz="3600" b="1">
                <a:solidFill>
                  <a:srgbClr val="0000FF"/>
                </a:solidFill>
                <a:latin typeface="Times New Roman" pitchFamily="18" charset="0"/>
                <a:cs typeface="Times New Roman" pitchFamily="18" charset="0"/>
              </a:rPr>
              <a:t>Có phải không bố ơi</a:t>
            </a:r>
            <a:r>
              <a:rPr lang="en-US" sz="3600" b="1">
                <a:solidFill>
                  <a:srgbClr val="FF0000"/>
                </a:solidFill>
                <a:latin typeface="Times New Roman" pitchFamily="18" charset="0"/>
                <a:cs typeface="Times New Roman" pitchFamily="18" charset="0"/>
              </a:rPr>
              <a:t>/</a:t>
            </a:r>
          </a:p>
          <a:p>
            <a:r>
              <a:rPr lang="en-US" sz="3600" b="1">
                <a:solidFill>
                  <a:srgbClr val="0000FF"/>
                </a:solidFill>
                <a:latin typeface="Times New Roman" pitchFamily="18" charset="0"/>
                <a:cs typeface="Times New Roman" pitchFamily="18" charset="0"/>
              </a:rPr>
              <a:t>Cao như mây đỉnh núi</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a:t>
            </a:r>
          </a:p>
          <a:p>
            <a:r>
              <a:rPr lang="en-US" sz="3600" b="1">
                <a:solidFill>
                  <a:srgbClr val="0000FF"/>
                </a:solidFill>
                <a:latin typeface="Times New Roman" pitchFamily="18" charset="0"/>
                <a:cs typeface="Times New Roman" pitchFamily="18" charset="0"/>
              </a:rPr>
              <a:t>Bát ngát như trùng khơi.</a:t>
            </a:r>
            <a:r>
              <a:rPr lang="en-US" sz="3600" b="1">
                <a:solidFill>
                  <a:srgbClr val="FF0000"/>
                </a:solidFill>
                <a:latin typeface="Times New Roman" pitchFamily="18" charset="0"/>
                <a:cs typeface="Times New Roman" pitchFamily="18" charset="0"/>
              </a:rPr>
              <a:t>//</a:t>
            </a:r>
            <a:endParaRPr lang="vi-VN" sz="3600" dirty="0">
              <a:solidFill>
                <a:srgbClr val="FF0000"/>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899318" y="5733871"/>
            <a:ext cx="7513571" cy="646331"/>
          </a:xfrm>
          <a:prstGeom prst="rect">
            <a:avLst/>
          </a:prstGeom>
        </p:spPr>
        <p:txBody>
          <a:bodyPr wrap="square">
            <a:spAutoFit/>
          </a:bodyPr>
          <a:lstStyle/>
          <a:p>
            <a:r>
              <a:rPr lang="en-US" sz="3600" b="1" i="1">
                <a:solidFill>
                  <a:srgbClr val="FF0000"/>
                </a:solidFill>
                <a:latin typeface="Times New Roman" pitchFamily="18" charset="0"/>
                <a:cs typeface="Times New Roman" pitchFamily="18" charset="0"/>
              </a:rPr>
              <a:t>- Bập bẹ: </a:t>
            </a:r>
            <a:r>
              <a:rPr lang="en-US" sz="3600" b="1" i="1">
                <a:solidFill>
                  <a:srgbClr val="0000FF"/>
                </a:solidFill>
                <a:latin typeface="Times New Roman" pitchFamily="18" charset="0"/>
                <a:cs typeface="Times New Roman" pitchFamily="18" charset="0"/>
              </a:rPr>
              <a:t>nói cưa rõ do mới tập nói.</a:t>
            </a:r>
            <a:endParaRPr lang="en-US" sz="3600" b="1">
              <a:solidFill>
                <a:srgbClr val="0000FF"/>
              </a:solidFill>
              <a:latin typeface="Times New Roman" pitchFamily="18" charset="0"/>
              <a:cs typeface="Times New Roman" pitchFamily="18" charset="0"/>
            </a:endParaRPr>
          </a:p>
        </p:txBody>
      </p:sp>
      <p:sp>
        <p:nvSpPr>
          <p:cNvPr id="24" name="Rectangle 23"/>
          <p:cNvSpPr/>
          <p:nvPr/>
        </p:nvSpPr>
        <p:spPr>
          <a:xfrm>
            <a:off x="899319" y="6343471"/>
            <a:ext cx="11636117" cy="646331"/>
          </a:xfrm>
          <a:prstGeom prst="rect">
            <a:avLst/>
          </a:prstGeom>
        </p:spPr>
        <p:txBody>
          <a:bodyPr wrap="square">
            <a:spAutoFit/>
          </a:bodyPr>
          <a:lstStyle/>
          <a:p>
            <a:r>
              <a:rPr lang="en-US" sz="3600" b="1" i="1">
                <a:solidFill>
                  <a:srgbClr val="FF0000"/>
                </a:solidFill>
                <a:latin typeface="Times New Roman" pitchFamily="18" charset="0"/>
                <a:cs typeface="Times New Roman" pitchFamily="18" charset="0"/>
              </a:rPr>
              <a:t>- Kẽo kẹt: </a:t>
            </a:r>
            <a:r>
              <a:rPr lang="en-US" sz="3600" b="1" i="1">
                <a:solidFill>
                  <a:srgbClr val="0000FF"/>
                </a:solidFill>
                <a:latin typeface="Times New Roman" pitchFamily="18" charset="0"/>
                <a:cs typeface="Times New Roman" pitchFamily="18" charset="0"/>
              </a:rPr>
              <a:t>từ mô phỏng tiếng kêu của võng ki đung đưa.</a:t>
            </a:r>
            <a:endParaRPr lang="en-US" sz="3600" b="1">
              <a:solidFill>
                <a:srgbClr val="0000FF"/>
              </a:solidFill>
              <a:latin typeface="Times New Roman" pitchFamily="18" charset="0"/>
              <a:cs typeface="Times New Roman" pitchFamily="18" charset="0"/>
            </a:endParaRPr>
          </a:p>
        </p:txBody>
      </p:sp>
      <p:sp>
        <p:nvSpPr>
          <p:cNvPr id="25" name="Rectangle 24"/>
          <p:cNvSpPr/>
          <p:nvPr/>
        </p:nvSpPr>
        <p:spPr>
          <a:xfrm>
            <a:off x="899319" y="6953071"/>
            <a:ext cx="14859000"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 Sân đình: </a:t>
            </a:r>
            <a:r>
              <a:rPr lang="en-US" sz="3600" b="1" i="1">
                <a:solidFill>
                  <a:srgbClr val="0000FF"/>
                </a:solidFill>
                <a:latin typeface="Times New Roman" pitchFamily="18" charset="0"/>
                <a:cs typeface="Times New Roman" pitchFamily="18" charset="0"/>
              </a:rPr>
              <a:t>Nơi sinh hoạt cộng đồng của làng xã trong khuôn viên đình làng</a:t>
            </a:r>
            <a:r>
              <a:rPr lang="en-US" sz="3600" b="1" i="1">
                <a:solidFill>
                  <a:srgbClr val="FF0000"/>
                </a:solidFill>
                <a:latin typeface="Times New Roman" pitchFamily="18" charset="0"/>
                <a:cs typeface="Times New Roman" pitchFamily="18" charset="0"/>
              </a:rPr>
              <a:t>.</a:t>
            </a:r>
            <a:endParaRPr lang="en-US" sz="3600" b="1">
              <a:solidFill>
                <a:srgbClr val="0000FF"/>
              </a:solidFill>
              <a:latin typeface="Times New Roman" pitchFamily="18" charset="0"/>
              <a:cs typeface="Times New Roman" pitchFamily="18" charset="0"/>
            </a:endParaRPr>
          </a:p>
        </p:txBody>
      </p:sp>
      <p:sp>
        <p:nvSpPr>
          <p:cNvPr id="26" name="Rectangle 25"/>
          <p:cNvSpPr/>
          <p:nvPr/>
        </p:nvSpPr>
        <p:spPr>
          <a:xfrm>
            <a:off x="899319" y="7715071"/>
            <a:ext cx="14859000" cy="1200329"/>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 Chọi (cỏ) gà: </a:t>
            </a:r>
            <a:r>
              <a:rPr lang="en-US" sz="3600" b="1" i="1">
                <a:solidFill>
                  <a:srgbClr val="0000FF"/>
                </a:solidFill>
                <a:latin typeface="Times New Roman" pitchFamily="18" charset="0"/>
                <a:cs typeface="Times New Roman" pitchFamily="18" charset="0"/>
              </a:rPr>
              <a:t>trò cơi dân gian của trẻ nhỏ (dùng cỏ gà của mình quất mạnh vào cỏ gà của bạn), mang đạm nét đẹp đồng quê.</a:t>
            </a:r>
            <a:endParaRPr lang="en-US" sz="3600" b="1">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3" grpId="0"/>
      <p:bldP spid="24" grpId="0"/>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547519" y="2667000"/>
            <a:ext cx="0" cy="5778438"/>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99917" y="2752635"/>
            <a:ext cx="10210801" cy="1200329"/>
          </a:xfrm>
          <a:prstGeom prst="rect">
            <a:avLst/>
          </a:prstGeom>
        </p:spPr>
        <p:txBody>
          <a:bodyPr wrap="square">
            <a:spAutoFit/>
          </a:bodyPr>
          <a:lstStyle/>
          <a:p>
            <a:pPr algn="just"/>
            <a:r>
              <a:rPr lang="en-US" sz="3600" b="1" dirty="0">
                <a:solidFill>
                  <a:srgbClr val="FF0000"/>
                </a:solidFill>
                <a:latin typeface="Times New Roman" panose="02020603050405020304"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1</a:t>
            </a:r>
            <a:r>
              <a:rPr lang="en-US" sz="3600" b="1">
                <a:solidFill>
                  <a:srgbClr val="FF0000"/>
                </a:solidFill>
                <a:latin typeface="Times New Roman" pitchFamily="18" charset="0"/>
                <a:cs typeface="Times New Roman" pitchFamily="18" charset="0"/>
              </a:rPr>
              <a:t>: Bài thơ nhắc đến những dấu thanh nào trong tiếng Việt?</a:t>
            </a:r>
            <a:endParaRPr lang="en-US" sz="3600" dirty="0">
              <a:solidFill>
                <a:srgbClr val="FF0000"/>
              </a:solidFill>
              <a:latin typeface="Times New Roman" pitchFamily="18" charset="0"/>
              <a:cs typeface="Times New Roman" pitchFamily="18" charset="0"/>
            </a:endParaRPr>
          </a:p>
        </p:txBody>
      </p:sp>
      <p:sp>
        <p:nvSpPr>
          <p:cNvPr id="12" name="Rectangle 11"/>
          <p:cNvSpPr/>
          <p:nvPr/>
        </p:nvSpPr>
        <p:spPr>
          <a:xfrm>
            <a:off x="5720931" y="4048035"/>
            <a:ext cx="9906000" cy="1200329"/>
          </a:xfrm>
          <a:prstGeom prst="rect">
            <a:avLst/>
          </a:prstGeom>
        </p:spPr>
        <p:txBody>
          <a:bodyPr wrap="square">
            <a:spAutoFit/>
          </a:bodyPr>
          <a:lstStyle/>
          <a:p>
            <a:r>
              <a:rPr lang="nl-NL" sz="3600" b="1">
                <a:solidFill>
                  <a:srgbClr val="0000FF"/>
                </a:solidFill>
                <a:latin typeface="Times New Roman" pitchFamily="18" charset="0"/>
                <a:cs typeface="Times New Roman" pitchFamily="18" charset="0"/>
              </a:rPr>
              <a:t>+ Dấu sắc, dấu nặng, dấu ngã, dấu huyền,dấu hỏi, không có dấu</a:t>
            </a:r>
            <a:endParaRPr lang="en-US" sz="3600" b="1" dirty="0">
              <a:solidFill>
                <a:srgbClr val="0000FF"/>
              </a:solidFill>
              <a:latin typeface="Times New Roman" pitchFamily="18" charset="0"/>
              <a:cs typeface="Times New Roman" pitchFamily="18" charset="0"/>
            </a:endParaRPr>
          </a:p>
        </p:txBody>
      </p:sp>
      <p:sp>
        <p:nvSpPr>
          <p:cNvPr id="23" name="Text Box 14"/>
          <p:cNvSpPr txBox="1">
            <a:spLocks noChangeArrowheads="1"/>
          </p:cNvSpPr>
          <p:nvPr/>
        </p:nvSpPr>
        <p:spPr bwMode="auto">
          <a:xfrm>
            <a:off x="4556919" y="1266918"/>
            <a:ext cx="7086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BÀI 20: TIẾNG NƯỚC MÌNH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24" name="Rectangle 23"/>
          <p:cNvSpPr/>
          <p:nvPr/>
        </p:nvSpPr>
        <p:spPr>
          <a:xfrm>
            <a:off x="442119" y="2782759"/>
            <a:ext cx="4876800" cy="1200329"/>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ắc, </a:t>
            </a:r>
            <a:r>
              <a:rPr lang="en-US" sz="3600" b="1" i="1">
                <a:solidFill>
                  <a:srgbClr val="FF0000"/>
                </a:solidFill>
                <a:latin typeface="Times New Roman" pitchFamily="18" charset="0"/>
                <a:cs typeface="Times New Roman" pitchFamily="18" charset="0"/>
              </a:rPr>
              <a:t>tr</a:t>
            </a:r>
            <a:r>
              <a:rPr lang="en-US" sz="3600" b="1" i="1">
                <a:solidFill>
                  <a:srgbClr val="0000FF"/>
                </a:solidFill>
                <a:latin typeface="Times New Roman" pitchFamily="18" charset="0"/>
                <a:cs typeface="Times New Roman" pitchFamily="18" charset="0"/>
              </a:rPr>
              <a:t>ùng, </a:t>
            </a:r>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ữa, v</a:t>
            </a:r>
            <a:r>
              <a:rPr lang="en-US" sz="3600" b="1" i="1">
                <a:solidFill>
                  <a:srgbClr val="FF0000"/>
                </a:solidFill>
                <a:latin typeface="Times New Roman" pitchFamily="18" charset="0"/>
                <a:cs typeface="Times New Roman" pitchFamily="18" charset="0"/>
              </a:rPr>
              <a:t>õ</a:t>
            </a:r>
            <a:r>
              <a:rPr lang="en-US" sz="3600" b="1" i="1">
                <a:solidFill>
                  <a:srgbClr val="0000FF"/>
                </a:solidFill>
                <a:latin typeface="Times New Roman" pitchFamily="18" charset="0"/>
                <a:cs typeface="Times New Roman" pitchFamily="18" charset="0"/>
              </a:rPr>
              <a:t>ng, ng</a:t>
            </a:r>
            <a:r>
              <a:rPr lang="en-US" sz="3600" b="1" i="1">
                <a:solidFill>
                  <a:srgbClr val="FF0000"/>
                </a:solidFill>
                <a:latin typeface="Times New Roman" pitchFamily="18" charset="0"/>
                <a:cs typeface="Times New Roman" pitchFamily="18" charset="0"/>
              </a:rPr>
              <a:t>ã</a:t>
            </a:r>
            <a:r>
              <a:rPr lang="en-US" sz="3600" b="1" i="1">
                <a:solidFill>
                  <a:srgbClr val="0000FF"/>
                </a:solidFill>
                <a:latin typeface="Times New Roman" pitchFamily="18" charset="0"/>
                <a:cs typeface="Times New Roman" pitchFamily="18" charset="0"/>
              </a:rPr>
              <a:t>, k</a:t>
            </a:r>
            <a:r>
              <a:rPr lang="en-US" sz="3600" b="1" i="1">
                <a:solidFill>
                  <a:srgbClr val="FF0000"/>
                </a:solidFill>
                <a:latin typeface="Times New Roman" pitchFamily="18" charset="0"/>
                <a:cs typeface="Times New Roman" pitchFamily="18" charset="0"/>
              </a:rPr>
              <a:t>ẽ</a:t>
            </a:r>
            <a:r>
              <a:rPr lang="en-US" sz="3600" b="1" i="1">
                <a:solidFill>
                  <a:srgbClr val="0000FF"/>
                </a:solidFill>
                <a:latin typeface="Times New Roman" pitchFamily="18" charset="0"/>
                <a:cs typeface="Times New Roman" pitchFamily="18" charset="0"/>
              </a:rPr>
              <a:t>o</a:t>
            </a:r>
            <a:endParaRPr lang="en-US" sz="3600" b="1">
              <a:solidFill>
                <a:srgbClr val="0000FF"/>
              </a:solidFill>
              <a:latin typeface="Times New Roman" pitchFamily="18" charset="0"/>
              <a:cs typeface="Times New Roman" pitchFamily="18" charset="0"/>
            </a:endParaRPr>
          </a:p>
        </p:txBody>
      </p:sp>
      <p:sp>
        <p:nvSpPr>
          <p:cNvPr id="37" name="Rectangle 36"/>
          <p:cNvSpPr/>
          <p:nvPr/>
        </p:nvSpPr>
        <p:spPr>
          <a:xfrm>
            <a:off x="213519" y="4402057"/>
            <a:ext cx="5486398" cy="2308324"/>
          </a:xfrm>
          <a:prstGeom prst="rect">
            <a:avLst/>
          </a:prstGeom>
        </p:spPr>
        <p:txBody>
          <a:bodyPr wrap="square">
            <a:spAutoFit/>
          </a:bodyPr>
          <a:lstStyle/>
          <a:p>
            <a:r>
              <a:rPr lang="en-US" sz="3600" b="1">
                <a:solidFill>
                  <a:srgbClr val="0000FF"/>
                </a:solidFill>
                <a:latin typeface="Times New Roman" pitchFamily="18" charset="0"/>
                <a:cs typeface="Times New Roman" pitchFamily="18" charset="0"/>
              </a:rPr>
              <a:t>Tiếng bố là dấu sắc</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a:t>
            </a:r>
          </a:p>
          <a:p>
            <a:r>
              <a:rPr lang="en-US" sz="3600" b="1">
                <a:solidFill>
                  <a:srgbClr val="0000FF"/>
                </a:solidFill>
                <a:latin typeface="Times New Roman" pitchFamily="18" charset="0"/>
                <a:cs typeface="Times New Roman" pitchFamily="18" charset="0"/>
              </a:rPr>
              <a:t>Có phải không bố ơi</a:t>
            </a:r>
            <a:r>
              <a:rPr lang="en-US" sz="3600" b="1">
                <a:solidFill>
                  <a:srgbClr val="FF0000"/>
                </a:solidFill>
                <a:latin typeface="Times New Roman" pitchFamily="18" charset="0"/>
                <a:cs typeface="Times New Roman" pitchFamily="18" charset="0"/>
              </a:rPr>
              <a:t>/</a:t>
            </a:r>
          </a:p>
          <a:p>
            <a:r>
              <a:rPr lang="en-US" sz="3600" b="1">
                <a:solidFill>
                  <a:srgbClr val="0000FF"/>
                </a:solidFill>
                <a:latin typeface="Times New Roman" pitchFamily="18" charset="0"/>
                <a:cs typeface="Times New Roman" pitchFamily="18" charset="0"/>
              </a:rPr>
              <a:t>Cao như mây đỉnh núi</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a:t>
            </a:r>
          </a:p>
          <a:p>
            <a:r>
              <a:rPr lang="en-US" sz="3600" b="1">
                <a:solidFill>
                  <a:srgbClr val="0000FF"/>
                </a:solidFill>
                <a:latin typeface="Times New Roman" pitchFamily="18" charset="0"/>
                <a:cs typeface="Times New Roman" pitchFamily="18" charset="0"/>
              </a:rPr>
              <a:t>Bát ngát như trùng khơi.</a:t>
            </a:r>
            <a:r>
              <a:rPr lang="en-US" sz="3600" b="1">
                <a:solidFill>
                  <a:srgbClr val="FF0000"/>
                </a:solidFill>
                <a:latin typeface="Times New Roman" pitchFamily="18" charset="0"/>
                <a:cs typeface="Times New Roman" pitchFamily="18" charset="0"/>
              </a:rPr>
              <a:t>//</a:t>
            </a:r>
            <a:endParaRPr lang="vi-VN"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547519" y="2667000"/>
            <a:ext cx="0" cy="5778438"/>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99917" y="2752635"/>
            <a:ext cx="10210801" cy="1754326"/>
          </a:xfrm>
          <a:prstGeom prst="rect">
            <a:avLst/>
          </a:prstGeom>
        </p:spPr>
        <p:txBody>
          <a:bodyPr wrap="square">
            <a:spAutoFit/>
          </a:bodyPr>
          <a:lstStyle/>
          <a:p>
            <a:pPr algn="just"/>
            <a:r>
              <a:rPr lang="en-US" sz="3600" b="1" dirty="0">
                <a:solidFill>
                  <a:srgbClr val="FF0000"/>
                </a:solidFill>
                <a:latin typeface="Times New Roman" panose="02020603050405020304" pitchFamily="18" charset="0"/>
                <a:cs typeface="Times New Roman" pitchFamily="18" charset="0"/>
              </a:rPr>
              <a:t>     </a:t>
            </a:r>
            <a:r>
              <a:rPr lang="en-US" sz="3600" b="1" err="1">
                <a:solidFill>
                  <a:srgbClr val="FF0000"/>
                </a:solidFill>
                <a:latin typeface="Times New Roman" pitchFamily="18" charset="0"/>
                <a:cs typeface="Times New Roman" pitchFamily="18" charset="0"/>
              </a:rPr>
              <a:t>Câu</a:t>
            </a:r>
            <a:r>
              <a:rPr lang="en-US" sz="3600" b="1">
                <a:solidFill>
                  <a:srgbClr val="FF0000"/>
                </a:solidFill>
                <a:latin typeface="Times New Roman" pitchFamily="18" charset="0"/>
                <a:cs typeface="Times New Roman" pitchFamily="18" charset="0"/>
              </a:rPr>
              <a:t> 2: Ở khổ 1 và khổ 2, dấu sắc và dấu nặng được nhắc qua tiếng nào?Tìm những hình ảnh so sánh được gợi ra từ những tiếng đó?</a:t>
            </a:r>
            <a:endParaRPr lang="en-US" sz="3600" dirty="0">
              <a:solidFill>
                <a:srgbClr val="FF0000"/>
              </a:solidFill>
              <a:latin typeface="Times New Roman" pitchFamily="18" charset="0"/>
              <a:cs typeface="Times New Roman" pitchFamily="18" charset="0"/>
            </a:endParaRPr>
          </a:p>
        </p:txBody>
      </p:sp>
      <p:sp>
        <p:nvSpPr>
          <p:cNvPr id="12" name="Rectangle 11"/>
          <p:cNvSpPr/>
          <p:nvPr/>
        </p:nvSpPr>
        <p:spPr>
          <a:xfrm>
            <a:off x="5809164" y="4648200"/>
            <a:ext cx="9906000" cy="3416320"/>
          </a:xfrm>
          <a:prstGeom prst="rect">
            <a:avLst/>
          </a:prstGeom>
        </p:spPr>
        <p:txBody>
          <a:bodyPr wrap="square">
            <a:spAutoFit/>
          </a:bodyPr>
          <a:lstStyle/>
          <a:p>
            <a:pPr indent="457200" algn="just"/>
            <a:r>
              <a:rPr lang="nl-NL" sz="3600" b="1">
                <a:solidFill>
                  <a:srgbClr val="0000FF"/>
                </a:solidFill>
                <a:latin typeface="Times New Roman" pitchFamily="18" charset="0"/>
                <a:cs typeface="Times New Roman" pitchFamily="18" charset="0"/>
              </a:rPr>
              <a:t>+ Dấu sắc được nhắc qua tiếng “bố”; dấu nặng được nhắc qua tiếng “mẹ”</a:t>
            </a:r>
            <a:endParaRPr lang="en-US" sz="3600" b="1">
              <a:solidFill>
                <a:srgbClr val="0000FF"/>
              </a:solidFill>
              <a:latin typeface="Times New Roman" pitchFamily="18" charset="0"/>
              <a:cs typeface="Times New Roman" pitchFamily="18" charset="0"/>
            </a:endParaRPr>
          </a:p>
          <a:p>
            <a:pPr indent="457200" algn="just"/>
            <a:r>
              <a:rPr lang="nl-NL" sz="3600" b="1">
                <a:solidFill>
                  <a:srgbClr val="0000FF"/>
                </a:solidFill>
                <a:latin typeface="Times New Roman" pitchFamily="18" charset="0"/>
                <a:cs typeface="Times New Roman" pitchFamily="18" charset="0"/>
              </a:rPr>
              <a:t>+ Những hình ảnh so sánh gợi ra từ tiếng “bố” là cao  như mây đỉnh núi, bát ngát  trùng khơi, hình ảnh so sánh gợi ra từ tiếng “mẹ” là: ngọt ngào như dòng sữa nuôi con lớn thành người.</a:t>
            </a:r>
            <a:endParaRPr lang="en-US" sz="3600" b="1" dirty="0">
              <a:solidFill>
                <a:srgbClr val="0000FF"/>
              </a:solidFill>
              <a:latin typeface="Times New Roman" pitchFamily="18" charset="0"/>
              <a:cs typeface="Times New Roman" pitchFamily="18" charset="0"/>
            </a:endParaRPr>
          </a:p>
        </p:txBody>
      </p:sp>
      <p:sp>
        <p:nvSpPr>
          <p:cNvPr id="23" name="Text Box 14"/>
          <p:cNvSpPr txBox="1">
            <a:spLocks noChangeArrowheads="1"/>
          </p:cNvSpPr>
          <p:nvPr/>
        </p:nvSpPr>
        <p:spPr bwMode="auto">
          <a:xfrm>
            <a:off x="4556919" y="1266918"/>
            <a:ext cx="7086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BÀI 20: TIẾNG NƯỚC MÌNH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24" name="Rectangle 23"/>
          <p:cNvSpPr/>
          <p:nvPr/>
        </p:nvSpPr>
        <p:spPr>
          <a:xfrm>
            <a:off x="442119" y="2782759"/>
            <a:ext cx="4876800" cy="1200329"/>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ắc, </a:t>
            </a:r>
            <a:r>
              <a:rPr lang="en-US" sz="3600" b="1" i="1">
                <a:solidFill>
                  <a:srgbClr val="FF0000"/>
                </a:solidFill>
                <a:latin typeface="Times New Roman" pitchFamily="18" charset="0"/>
                <a:cs typeface="Times New Roman" pitchFamily="18" charset="0"/>
              </a:rPr>
              <a:t>tr</a:t>
            </a:r>
            <a:r>
              <a:rPr lang="en-US" sz="3600" b="1" i="1">
                <a:solidFill>
                  <a:srgbClr val="0000FF"/>
                </a:solidFill>
                <a:latin typeface="Times New Roman" pitchFamily="18" charset="0"/>
                <a:cs typeface="Times New Roman" pitchFamily="18" charset="0"/>
              </a:rPr>
              <a:t>ùng, </a:t>
            </a:r>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ữa, v</a:t>
            </a:r>
            <a:r>
              <a:rPr lang="en-US" sz="3600" b="1" i="1">
                <a:solidFill>
                  <a:srgbClr val="FF0000"/>
                </a:solidFill>
                <a:latin typeface="Times New Roman" pitchFamily="18" charset="0"/>
                <a:cs typeface="Times New Roman" pitchFamily="18" charset="0"/>
              </a:rPr>
              <a:t>õ</a:t>
            </a:r>
            <a:r>
              <a:rPr lang="en-US" sz="3600" b="1" i="1">
                <a:solidFill>
                  <a:srgbClr val="0000FF"/>
                </a:solidFill>
                <a:latin typeface="Times New Roman" pitchFamily="18" charset="0"/>
                <a:cs typeface="Times New Roman" pitchFamily="18" charset="0"/>
              </a:rPr>
              <a:t>ng, ng</a:t>
            </a:r>
            <a:r>
              <a:rPr lang="en-US" sz="3600" b="1" i="1">
                <a:solidFill>
                  <a:srgbClr val="FF0000"/>
                </a:solidFill>
                <a:latin typeface="Times New Roman" pitchFamily="18" charset="0"/>
                <a:cs typeface="Times New Roman" pitchFamily="18" charset="0"/>
              </a:rPr>
              <a:t>ã</a:t>
            </a:r>
            <a:r>
              <a:rPr lang="en-US" sz="3600" b="1" i="1">
                <a:solidFill>
                  <a:srgbClr val="0000FF"/>
                </a:solidFill>
                <a:latin typeface="Times New Roman" pitchFamily="18" charset="0"/>
                <a:cs typeface="Times New Roman" pitchFamily="18" charset="0"/>
              </a:rPr>
              <a:t>, k</a:t>
            </a:r>
            <a:r>
              <a:rPr lang="en-US" sz="3600" b="1" i="1">
                <a:solidFill>
                  <a:srgbClr val="FF0000"/>
                </a:solidFill>
                <a:latin typeface="Times New Roman" pitchFamily="18" charset="0"/>
                <a:cs typeface="Times New Roman" pitchFamily="18" charset="0"/>
              </a:rPr>
              <a:t>ẽ</a:t>
            </a:r>
            <a:r>
              <a:rPr lang="en-US" sz="3600" b="1" i="1">
                <a:solidFill>
                  <a:srgbClr val="0000FF"/>
                </a:solidFill>
                <a:latin typeface="Times New Roman" pitchFamily="18" charset="0"/>
                <a:cs typeface="Times New Roman" pitchFamily="18" charset="0"/>
              </a:rPr>
              <a:t>o</a:t>
            </a:r>
            <a:endParaRPr lang="en-US" sz="3600" b="1">
              <a:solidFill>
                <a:srgbClr val="0000FF"/>
              </a:solidFill>
              <a:latin typeface="Times New Roman" pitchFamily="18" charset="0"/>
              <a:cs typeface="Times New Roman" pitchFamily="18" charset="0"/>
            </a:endParaRPr>
          </a:p>
        </p:txBody>
      </p:sp>
      <p:sp>
        <p:nvSpPr>
          <p:cNvPr id="37" name="Rectangle 36"/>
          <p:cNvSpPr/>
          <p:nvPr/>
        </p:nvSpPr>
        <p:spPr>
          <a:xfrm>
            <a:off x="213519" y="4402057"/>
            <a:ext cx="5486398" cy="2308324"/>
          </a:xfrm>
          <a:prstGeom prst="rect">
            <a:avLst/>
          </a:prstGeom>
        </p:spPr>
        <p:txBody>
          <a:bodyPr wrap="square">
            <a:spAutoFit/>
          </a:bodyPr>
          <a:lstStyle/>
          <a:p>
            <a:r>
              <a:rPr lang="en-US" sz="3600" b="1">
                <a:solidFill>
                  <a:srgbClr val="0000FF"/>
                </a:solidFill>
                <a:latin typeface="Times New Roman" pitchFamily="18" charset="0"/>
                <a:cs typeface="Times New Roman" pitchFamily="18" charset="0"/>
              </a:rPr>
              <a:t>Tiếng bố là dấu sắc</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a:t>
            </a:r>
          </a:p>
          <a:p>
            <a:r>
              <a:rPr lang="en-US" sz="3600" b="1">
                <a:solidFill>
                  <a:srgbClr val="0000FF"/>
                </a:solidFill>
                <a:latin typeface="Times New Roman" pitchFamily="18" charset="0"/>
                <a:cs typeface="Times New Roman" pitchFamily="18" charset="0"/>
              </a:rPr>
              <a:t>Có phải không bố ơi</a:t>
            </a:r>
            <a:r>
              <a:rPr lang="en-US" sz="3600" b="1">
                <a:solidFill>
                  <a:srgbClr val="FF0000"/>
                </a:solidFill>
                <a:latin typeface="Times New Roman" pitchFamily="18" charset="0"/>
                <a:cs typeface="Times New Roman" pitchFamily="18" charset="0"/>
              </a:rPr>
              <a:t>/</a:t>
            </a:r>
          </a:p>
          <a:p>
            <a:r>
              <a:rPr lang="en-US" sz="3600" b="1">
                <a:solidFill>
                  <a:srgbClr val="0000FF"/>
                </a:solidFill>
                <a:latin typeface="Times New Roman" pitchFamily="18" charset="0"/>
                <a:cs typeface="Times New Roman" pitchFamily="18" charset="0"/>
              </a:rPr>
              <a:t>Cao như mây đỉnh núi</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a:t>
            </a:r>
          </a:p>
          <a:p>
            <a:r>
              <a:rPr lang="en-US" sz="3600" b="1">
                <a:solidFill>
                  <a:srgbClr val="0000FF"/>
                </a:solidFill>
                <a:latin typeface="Times New Roman" pitchFamily="18" charset="0"/>
                <a:cs typeface="Times New Roman" pitchFamily="18" charset="0"/>
              </a:rPr>
              <a:t>Bát ngát như trùng khơi.</a:t>
            </a:r>
            <a:r>
              <a:rPr lang="en-US" sz="3600" b="1">
                <a:solidFill>
                  <a:srgbClr val="FF0000"/>
                </a:solidFill>
                <a:latin typeface="Times New Roman" pitchFamily="18" charset="0"/>
                <a:cs typeface="Times New Roman" pitchFamily="18" charset="0"/>
              </a:rPr>
              <a:t>//</a:t>
            </a:r>
            <a:endParaRPr lang="vi-VN"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047599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547519" y="2667000"/>
            <a:ext cx="0" cy="5778438"/>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99917" y="2752635"/>
            <a:ext cx="10210801" cy="1754326"/>
          </a:xfrm>
          <a:prstGeom prst="rect">
            <a:avLst/>
          </a:prstGeom>
        </p:spPr>
        <p:txBody>
          <a:bodyPr wrap="square">
            <a:spAutoFit/>
          </a:bodyPr>
          <a:lstStyle/>
          <a:p>
            <a:pPr algn="just"/>
            <a:r>
              <a:rPr lang="en-US" sz="3600" b="1" dirty="0">
                <a:solidFill>
                  <a:srgbClr val="FF0000"/>
                </a:solidFill>
                <a:latin typeface="Times New Roman" panose="02020603050405020304" pitchFamily="18" charset="0"/>
                <a:cs typeface="Times New Roman" pitchFamily="18" charset="0"/>
              </a:rPr>
              <a:t>     </a:t>
            </a:r>
            <a:r>
              <a:rPr lang="en-US" sz="3600" b="1" err="1">
                <a:solidFill>
                  <a:srgbClr val="FF0000"/>
                </a:solidFill>
                <a:latin typeface="Times New Roman" pitchFamily="18" charset="0"/>
                <a:cs typeface="Times New Roman" pitchFamily="18" charset="0"/>
              </a:rPr>
              <a:t>Câu</a:t>
            </a:r>
            <a:r>
              <a:rPr lang="en-US" sz="3600" b="1">
                <a:solidFill>
                  <a:srgbClr val="FF0000"/>
                </a:solidFill>
                <a:latin typeface="Times New Roman" pitchFamily="18" charset="0"/>
                <a:cs typeface="Times New Roman" pitchFamily="18" charset="0"/>
              </a:rPr>
              <a:t> 3: Trong bài thơ, dấu ngã, dấu huyền, dấu hỏi gắ với tiếng nào? Mỗi tiếng đó gợi nhớ đến điều gì?</a:t>
            </a:r>
            <a:endParaRPr lang="en-US" sz="3600" dirty="0">
              <a:solidFill>
                <a:srgbClr val="FF0000"/>
              </a:solidFill>
              <a:latin typeface="Times New Roman" pitchFamily="18" charset="0"/>
              <a:cs typeface="Times New Roman" pitchFamily="18" charset="0"/>
            </a:endParaRPr>
          </a:p>
        </p:txBody>
      </p:sp>
      <p:sp>
        <p:nvSpPr>
          <p:cNvPr id="12" name="Rectangle 11"/>
          <p:cNvSpPr/>
          <p:nvPr/>
        </p:nvSpPr>
        <p:spPr>
          <a:xfrm>
            <a:off x="5809164" y="4495800"/>
            <a:ext cx="9906000" cy="4524315"/>
          </a:xfrm>
          <a:prstGeom prst="rect">
            <a:avLst/>
          </a:prstGeom>
        </p:spPr>
        <p:txBody>
          <a:bodyPr wrap="square">
            <a:spAutoFit/>
          </a:bodyPr>
          <a:lstStyle/>
          <a:p>
            <a:pPr indent="396875" algn="just"/>
            <a:r>
              <a:rPr lang="nl-NL" sz="3600" b="1">
                <a:solidFill>
                  <a:srgbClr val="FF0000"/>
                </a:solidFill>
                <a:latin typeface="Times New Roman" pitchFamily="18" charset="0"/>
                <a:cs typeface="Times New Roman" pitchFamily="18" charset="0"/>
              </a:rPr>
              <a:t>Dấu huyền gắn với tiếng làng</a:t>
            </a:r>
            <a:r>
              <a:rPr lang="nl-NL" sz="3600" b="1">
                <a:latin typeface="Times New Roman" pitchFamily="18" charset="0"/>
                <a:cs typeface="Times New Roman" pitchFamily="18" charset="0"/>
              </a:rPr>
              <a:t>. </a:t>
            </a:r>
            <a:r>
              <a:rPr lang="nl-NL" sz="3600" b="1">
                <a:solidFill>
                  <a:srgbClr val="0000FF"/>
                </a:solidFill>
                <a:latin typeface="Times New Roman" pitchFamily="18" charset="0"/>
                <a:cs typeface="Times New Roman" pitchFamily="18" charset="0"/>
              </a:rPr>
              <a:t>Tiếng làng gợi nhớ đến hình ảnh làng quê thân thương với sân đình giếng nước,... nơi nuôi dưỡng tâm hồn con trẻ. </a:t>
            </a:r>
          </a:p>
          <a:p>
            <a:pPr indent="396875" algn="just"/>
            <a:r>
              <a:rPr lang="nl-NL" sz="3600" b="1">
                <a:solidFill>
                  <a:srgbClr val="FF0000"/>
                </a:solidFill>
                <a:latin typeface="Times New Roman" pitchFamily="18" charset="0"/>
                <a:cs typeface="Times New Roman" pitchFamily="18" charset="0"/>
              </a:rPr>
              <a:t>Dấu ngã gắn với tiếng võng</a:t>
            </a:r>
            <a:r>
              <a:rPr lang="nl-NL" sz="3600" b="1">
                <a:latin typeface="Times New Roman" pitchFamily="18" charset="0"/>
                <a:cs typeface="Times New Roman" pitchFamily="18" charset="0"/>
              </a:rPr>
              <a:t>. </a:t>
            </a:r>
            <a:r>
              <a:rPr lang="nl-NL" sz="3600" b="1">
                <a:solidFill>
                  <a:srgbClr val="0000FF"/>
                </a:solidFill>
                <a:latin typeface="Times New Roman" pitchFamily="18" charset="0"/>
                <a:cs typeface="Times New Roman" pitchFamily="18" charset="0"/>
              </a:rPr>
              <a:t>Tiếng võng gợi nhớ đến hình ảnh thân thương của bà. </a:t>
            </a:r>
          </a:p>
          <a:p>
            <a:pPr indent="396875" algn="just"/>
            <a:r>
              <a:rPr lang="nl-NL" sz="3600" b="1">
                <a:solidFill>
                  <a:srgbClr val="FF0000"/>
                </a:solidFill>
                <a:latin typeface="Times New Roman" pitchFamily="18" charset="0"/>
                <a:cs typeface="Times New Roman" pitchFamily="18" charset="0"/>
              </a:rPr>
              <a:t>Dấu hỏi gắn với tiếng cỏ</a:t>
            </a:r>
            <a:r>
              <a:rPr lang="nl-NL" sz="3600" b="1">
                <a:latin typeface="Times New Roman" pitchFamily="18" charset="0"/>
                <a:cs typeface="Times New Roman" pitchFamily="18" charset="0"/>
              </a:rPr>
              <a:t>. </a:t>
            </a:r>
            <a:r>
              <a:rPr lang="nl-NL" sz="3600" b="1">
                <a:solidFill>
                  <a:srgbClr val="0000FF"/>
                </a:solidFill>
                <a:latin typeface="Times New Roman" pitchFamily="18" charset="0"/>
                <a:cs typeface="Times New Roman" pitchFamily="18" charset="0"/>
              </a:rPr>
              <a:t>Tiếng cỏ gợi nhớ đến trò chơi tuổi thơ ( trò chơi chọi gà)</a:t>
            </a:r>
            <a:endParaRPr lang="en-US" sz="3600" b="1" dirty="0">
              <a:solidFill>
                <a:srgbClr val="0000FF"/>
              </a:solidFill>
              <a:latin typeface="Times New Roman" pitchFamily="18" charset="0"/>
              <a:cs typeface="Times New Roman" pitchFamily="18" charset="0"/>
            </a:endParaRPr>
          </a:p>
        </p:txBody>
      </p:sp>
      <p:sp>
        <p:nvSpPr>
          <p:cNvPr id="23" name="Text Box 14"/>
          <p:cNvSpPr txBox="1">
            <a:spLocks noChangeArrowheads="1"/>
          </p:cNvSpPr>
          <p:nvPr/>
        </p:nvSpPr>
        <p:spPr bwMode="auto">
          <a:xfrm>
            <a:off x="4556919" y="1266918"/>
            <a:ext cx="7086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BÀI 20: TIẾNG NƯỚC MÌNH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24" name="Rectangle 23"/>
          <p:cNvSpPr/>
          <p:nvPr/>
        </p:nvSpPr>
        <p:spPr>
          <a:xfrm>
            <a:off x="442119" y="2782759"/>
            <a:ext cx="4876800" cy="1200329"/>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ắc, </a:t>
            </a:r>
            <a:r>
              <a:rPr lang="en-US" sz="3600" b="1" i="1">
                <a:solidFill>
                  <a:srgbClr val="FF0000"/>
                </a:solidFill>
                <a:latin typeface="Times New Roman" pitchFamily="18" charset="0"/>
                <a:cs typeface="Times New Roman" pitchFamily="18" charset="0"/>
              </a:rPr>
              <a:t>tr</a:t>
            </a:r>
            <a:r>
              <a:rPr lang="en-US" sz="3600" b="1" i="1">
                <a:solidFill>
                  <a:srgbClr val="0000FF"/>
                </a:solidFill>
                <a:latin typeface="Times New Roman" pitchFamily="18" charset="0"/>
                <a:cs typeface="Times New Roman" pitchFamily="18" charset="0"/>
              </a:rPr>
              <a:t>ùng, </a:t>
            </a:r>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ữa, v</a:t>
            </a:r>
            <a:r>
              <a:rPr lang="en-US" sz="3600" b="1" i="1">
                <a:solidFill>
                  <a:srgbClr val="FF0000"/>
                </a:solidFill>
                <a:latin typeface="Times New Roman" pitchFamily="18" charset="0"/>
                <a:cs typeface="Times New Roman" pitchFamily="18" charset="0"/>
              </a:rPr>
              <a:t>õ</a:t>
            </a:r>
            <a:r>
              <a:rPr lang="en-US" sz="3600" b="1" i="1">
                <a:solidFill>
                  <a:srgbClr val="0000FF"/>
                </a:solidFill>
                <a:latin typeface="Times New Roman" pitchFamily="18" charset="0"/>
                <a:cs typeface="Times New Roman" pitchFamily="18" charset="0"/>
              </a:rPr>
              <a:t>ng, ng</a:t>
            </a:r>
            <a:r>
              <a:rPr lang="en-US" sz="3600" b="1" i="1">
                <a:solidFill>
                  <a:srgbClr val="FF0000"/>
                </a:solidFill>
                <a:latin typeface="Times New Roman" pitchFamily="18" charset="0"/>
                <a:cs typeface="Times New Roman" pitchFamily="18" charset="0"/>
              </a:rPr>
              <a:t>ã</a:t>
            </a:r>
            <a:r>
              <a:rPr lang="en-US" sz="3600" b="1" i="1">
                <a:solidFill>
                  <a:srgbClr val="0000FF"/>
                </a:solidFill>
                <a:latin typeface="Times New Roman" pitchFamily="18" charset="0"/>
                <a:cs typeface="Times New Roman" pitchFamily="18" charset="0"/>
              </a:rPr>
              <a:t>, k</a:t>
            </a:r>
            <a:r>
              <a:rPr lang="en-US" sz="3600" b="1" i="1">
                <a:solidFill>
                  <a:srgbClr val="FF0000"/>
                </a:solidFill>
                <a:latin typeface="Times New Roman" pitchFamily="18" charset="0"/>
                <a:cs typeface="Times New Roman" pitchFamily="18" charset="0"/>
              </a:rPr>
              <a:t>ẽ</a:t>
            </a:r>
            <a:r>
              <a:rPr lang="en-US" sz="3600" b="1" i="1">
                <a:solidFill>
                  <a:srgbClr val="0000FF"/>
                </a:solidFill>
                <a:latin typeface="Times New Roman" pitchFamily="18" charset="0"/>
                <a:cs typeface="Times New Roman" pitchFamily="18" charset="0"/>
              </a:rPr>
              <a:t>o</a:t>
            </a:r>
            <a:endParaRPr lang="en-US" sz="3600" b="1">
              <a:solidFill>
                <a:srgbClr val="0000FF"/>
              </a:solidFill>
              <a:latin typeface="Times New Roman" pitchFamily="18" charset="0"/>
              <a:cs typeface="Times New Roman" pitchFamily="18" charset="0"/>
            </a:endParaRPr>
          </a:p>
        </p:txBody>
      </p:sp>
      <p:sp>
        <p:nvSpPr>
          <p:cNvPr id="37" name="Rectangle 36"/>
          <p:cNvSpPr/>
          <p:nvPr/>
        </p:nvSpPr>
        <p:spPr>
          <a:xfrm>
            <a:off x="213519" y="4402057"/>
            <a:ext cx="5486398" cy="2308324"/>
          </a:xfrm>
          <a:prstGeom prst="rect">
            <a:avLst/>
          </a:prstGeom>
        </p:spPr>
        <p:txBody>
          <a:bodyPr wrap="square">
            <a:spAutoFit/>
          </a:bodyPr>
          <a:lstStyle/>
          <a:p>
            <a:r>
              <a:rPr lang="en-US" sz="3600" b="1">
                <a:solidFill>
                  <a:srgbClr val="0000FF"/>
                </a:solidFill>
                <a:latin typeface="Times New Roman" pitchFamily="18" charset="0"/>
                <a:cs typeface="Times New Roman" pitchFamily="18" charset="0"/>
              </a:rPr>
              <a:t>Tiếng bố là dấu sắc</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a:t>
            </a:r>
          </a:p>
          <a:p>
            <a:r>
              <a:rPr lang="en-US" sz="3600" b="1">
                <a:solidFill>
                  <a:srgbClr val="0000FF"/>
                </a:solidFill>
                <a:latin typeface="Times New Roman" pitchFamily="18" charset="0"/>
                <a:cs typeface="Times New Roman" pitchFamily="18" charset="0"/>
              </a:rPr>
              <a:t>Có phải không bố ơi</a:t>
            </a:r>
            <a:r>
              <a:rPr lang="en-US" sz="3600" b="1">
                <a:solidFill>
                  <a:srgbClr val="FF0000"/>
                </a:solidFill>
                <a:latin typeface="Times New Roman" pitchFamily="18" charset="0"/>
                <a:cs typeface="Times New Roman" pitchFamily="18" charset="0"/>
              </a:rPr>
              <a:t>/</a:t>
            </a:r>
          </a:p>
          <a:p>
            <a:r>
              <a:rPr lang="en-US" sz="3600" b="1">
                <a:solidFill>
                  <a:srgbClr val="0000FF"/>
                </a:solidFill>
                <a:latin typeface="Times New Roman" pitchFamily="18" charset="0"/>
                <a:cs typeface="Times New Roman" pitchFamily="18" charset="0"/>
              </a:rPr>
              <a:t>Cao như mây đỉnh núi</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a:t>
            </a:r>
          </a:p>
          <a:p>
            <a:r>
              <a:rPr lang="en-US" sz="3600" b="1">
                <a:solidFill>
                  <a:srgbClr val="0000FF"/>
                </a:solidFill>
                <a:latin typeface="Times New Roman" pitchFamily="18" charset="0"/>
                <a:cs typeface="Times New Roman" pitchFamily="18" charset="0"/>
              </a:rPr>
              <a:t>Bát ngát như trùng khơi.</a:t>
            </a:r>
            <a:r>
              <a:rPr lang="en-US" sz="3600" b="1">
                <a:solidFill>
                  <a:srgbClr val="FF0000"/>
                </a:solidFill>
                <a:latin typeface="Times New Roman" pitchFamily="18" charset="0"/>
                <a:cs typeface="Times New Roman" pitchFamily="18" charset="0"/>
              </a:rPr>
              <a:t>//</a:t>
            </a:r>
            <a:endParaRPr lang="vi-VN"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298514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547519" y="2667000"/>
            <a:ext cx="0" cy="5778438"/>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99917" y="2752635"/>
            <a:ext cx="10210801" cy="1754326"/>
          </a:xfrm>
          <a:prstGeom prst="rect">
            <a:avLst/>
          </a:prstGeom>
        </p:spPr>
        <p:txBody>
          <a:bodyPr wrap="square">
            <a:spAutoFit/>
          </a:bodyPr>
          <a:lstStyle/>
          <a:p>
            <a:pPr algn="just"/>
            <a:r>
              <a:rPr lang="en-US" sz="3600" b="1" dirty="0">
                <a:solidFill>
                  <a:srgbClr val="FF0000"/>
                </a:solidFill>
                <a:latin typeface="Times New Roman" panose="02020603050405020304" pitchFamily="18" charset="0"/>
                <a:cs typeface="Times New Roman" pitchFamily="18" charset="0"/>
              </a:rPr>
              <a:t>     </a:t>
            </a:r>
            <a:r>
              <a:rPr lang="en-US" sz="3600" b="1" err="1">
                <a:solidFill>
                  <a:srgbClr val="FF0000"/>
                </a:solidFill>
                <a:latin typeface="Times New Roman" pitchFamily="18" charset="0"/>
                <a:cs typeface="Times New Roman" pitchFamily="18" charset="0"/>
              </a:rPr>
              <a:t>Câu</a:t>
            </a:r>
            <a:r>
              <a:rPr lang="en-US" sz="3600" b="1">
                <a:solidFill>
                  <a:srgbClr val="FF0000"/>
                </a:solidFill>
                <a:latin typeface="Times New Roman" pitchFamily="18" charset="0"/>
                <a:cs typeface="Times New Roman" pitchFamily="18" charset="0"/>
              </a:rPr>
              <a:t> 4: Hai câu thơ cuối nhắc đến tiếng nào ? Tiếng đó có khác gì với những tiếng nhắc đến trong bài thơ?</a:t>
            </a:r>
            <a:endParaRPr lang="en-US" sz="3600" dirty="0">
              <a:solidFill>
                <a:srgbClr val="FF0000"/>
              </a:solidFill>
              <a:latin typeface="Times New Roman" pitchFamily="18" charset="0"/>
              <a:cs typeface="Times New Roman" pitchFamily="18" charset="0"/>
            </a:endParaRPr>
          </a:p>
        </p:txBody>
      </p:sp>
      <p:sp>
        <p:nvSpPr>
          <p:cNvPr id="12" name="Rectangle 11"/>
          <p:cNvSpPr/>
          <p:nvPr/>
        </p:nvSpPr>
        <p:spPr>
          <a:xfrm>
            <a:off x="5809164" y="4570274"/>
            <a:ext cx="9906000" cy="1754326"/>
          </a:xfrm>
          <a:prstGeom prst="rect">
            <a:avLst/>
          </a:prstGeom>
        </p:spPr>
        <p:txBody>
          <a:bodyPr wrap="square">
            <a:spAutoFit/>
          </a:bodyPr>
          <a:lstStyle/>
          <a:p>
            <a:pPr marL="0" lvl="1" indent="517525" algn="just">
              <a:defRPr/>
            </a:pPr>
            <a:r>
              <a:rPr lang="nl-NL" sz="3600" b="1">
                <a:solidFill>
                  <a:srgbClr val="0000FF"/>
                </a:solidFill>
                <a:latin typeface="Times New Roman" pitchFamily="18" charset="0"/>
                <a:cs typeface="Times New Roman" pitchFamily="18" charset="0"/>
              </a:rPr>
              <a:t>Hai câu thơ cuối nhắc đến tiếng em. Tiếng em khác với những tiếng được nhắc trong bài thơ là không có dấu thanh.</a:t>
            </a:r>
            <a:endParaRPr lang="en-US" sz="3600" b="1" kern="0" dirty="0">
              <a:solidFill>
                <a:srgbClr val="0000FF"/>
              </a:solidFill>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23" name="Text Box 14"/>
          <p:cNvSpPr txBox="1">
            <a:spLocks noChangeArrowheads="1"/>
          </p:cNvSpPr>
          <p:nvPr/>
        </p:nvSpPr>
        <p:spPr bwMode="auto">
          <a:xfrm>
            <a:off x="4556919" y="1266918"/>
            <a:ext cx="7086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BÀI 20: TIẾNG NƯỚC MÌNH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24" name="Rectangle 23"/>
          <p:cNvSpPr/>
          <p:nvPr/>
        </p:nvSpPr>
        <p:spPr>
          <a:xfrm>
            <a:off x="442119" y="2782759"/>
            <a:ext cx="4876800" cy="1200329"/>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ắc, </a:t>
            </a:r>
            <a:r>
              <a:rPr lang="en-US" sz="3600" b="1" i="1">
                <a:solidFill>
                  <a:srgbClr val="FF0000"/>
                </a:solidFill>
                <a:latin typeface="Times New Roman" pitchFamily="18" charset="0"/>
                <a:cs typeface="Times New Roman" pitchFamily="18" charset="0"/>
              </a:rPr>
              <a:t>tr</a:t>
            </a:r>
            <a:r>
              <a:rPr lang="en-US" sz="3600" b="1" i="1">
                <a:solidFill>
                  <a:srgbClr val="0000FF"/>
                </a:solidFill>
                <a:latin typeface="Times New Roman" pitchFamily="18" charset="0"/>
                <a:cs typeface="Times New Roman" pitchFamily="18" charset="0"/>
              </a:rPr>
              <a:t>ùng, </a:t>
            </a:r>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ữa, v</a:t>
            </a:r>
            <a:r>
              <a:rPr lang="en-US" sz="3600" b="1" i="1">
                <a:solidFill>
                  <a:srgbClr val="FF0000"/>
                </a:solidFill>
                <a:latin typeface="Times New Roman" pitchFamily="18" charset="0"/>
                <a:cs typeface="Times New Roman" pitchFamily="18" charset="0"/>
              </a:rPr>
              <a:t>õ</a:t>
            </a:r>
            <a:r>
              <a:rPr lang="en-US" sz="3600" b="1" i="1">
                <a:solidFill>
                  <a:srgbClr val="0000FF"/>
                </a:solidFill>
                <a:latin typeface="Times New Roman" pitchFamily="18" charset="0"/>
                <a:cs typeface="Times New Roman" pitchFamily="18" charset="0"/>
              </a:rPr>
              <a:t>ng, ng</a:t>
            </a:r>
            <a:r>
              <a:rPr lang="en-US" sz="3600" b="1" i="1">
                <a:solidFill>
                  <a:srgbClr val="FF0000"/>
                </a:solidFill>
                <a:latin typeface="Times New Roman" pitchFamily="18" charset="0"/>
                <a:cs typeface="Times New Roman" pitchFamily="18" charset="0"/>
              </a:rPr>
              <a:t>ã</a:t>
            </a:r>
            <a:r>
              <a:rPr lang="en-US" sz="3600" b="1" i="1">
                <a:solidFill>
                  <a:srgbClr val="0000FF"/>
                </a:solidFill>
                <a:latin typeface="Times New Roman" pitchFamily="18" charset="0"/>
                <a:cs typeface="Times New Roman" pitchFamily="18" charset="0"/>
              </a:rPr>
              <a:t>, k</a:t>
            </a:r>
            <a:r>
              <a:rPr lang="en-US" sz="3600" b="1" i="1">
                <a:solidFill>
                  <a:srgbClr val="FF0000"/>
                </a:solidFill>
                <a:latin typeface="Times New Roman" pitchFamily="18" charset="0"/>
                <a:cs typeface="Times New Roman" pitchFamily="18" charset="0"/>
              </a:rPr>
              <a:t>ẽ</a:t>
            </a:r>
            <a:r>
              <a:rPr lang="en-US" sz="3600" b="1" i="1">
                <a:solidFill>
                  <a:srgbClr val="0000FF"/>
                </a:solidFill>
                <a:latin typeface="Times New Roman" pitchFamily="18" charset="0"/>
                <a:cs typeface="Times New Roman" pitchFamily="18" charset="0"/>
              </a:rPr>
              <a:t>o</a:t>
            </a:r>
            <a:endParaRPr lang="en-US" sz="3600" b="1">
              <a:solidFill>
                <a:srgbClr val="0000FF"/>
              </a:solidFill>
              <a:latin typeface="Times New Roman" pitchFamily="18" charset="0"/>
              <a:cs typeface="Times New Roman" pitchFamily="18" charset="0"/>
            </a:endParaRPr>
          </a:p>
        </p:txBody>
      </p:sp>
      <p:sp>
        <p:nvSpPr>
          <p:cNvPr id="37" name="Rectangle 36"/>
          <p:cNvSpPr/>
          <p:nvPr/>
        </p:nvSpPr>
        <p:spPr>
          <a:xfrm>
            <a:off x="213519" y="4402057"/>
            <a:ext cx="5486398" cy="2308324"/>
          </a:xfrm>
          <a:prstGeom prst="rect">
            <a:avLst/>
          </a:prstGeom>
        </p:spPr>
        <p:txBody>
          <a:bodyPr wrap="square">
            <a:spAutoFit/>
          </a:bodyPr>
          <a:lstStyle/>
          <a:p>
            <a:r>
              <a:rPr lang="en-US" sz="3600" b="1">
                <a:solidFill>
                  <a:srgbClr val="0000FF"/>
                </a:solidFill>
                <a:latin typeface="Times New Roman" pitchFamily="18" charset="0"/>
                <a:cs typeface="Times New Roman" pitchFamily="18" charset="0"/>
              </a:rPr>
              <a:t>Tiếng bố là dấu sắc</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a:t>
            </a:r>
          </a:p>
          <a:p>
            <a:r>
              <a:rPr lang="en-US" sz="3600" b="1">
                <a:solidFill>
                  <a:srgbClr val="0000FF"/>
                </a:solidFill>
                <a:latin typeface="Times New Roman" pitchFamily="18" charset="0"/>
                <a:cs typeface="Times New Roman" pitchFamily="18" charset="0"/>
              </a:rPr>
              <a:t>Có phải không bố ơi</a:t>
            </a:r>
            <a:r>
              <a:rPr lang="en-US" sz="3600" b="1">
                <a:solidFill>
                  <a:srgbClr val="FF0000"/>
                </a:solidFill>
                <a:latin typeface="Times New Roman" pitchFamily="18" charset="0"/>
                <a:cs typeface="Times New Roman" pitchFamily="18" charset="0"/>
              </a:rPr>
              <a:t>/</a:t>
            </a:r>
          </a:p>
          <a:p>
            <a:r>
              <a:rPr lang="en-US" sz="3600" b="1">
                <a:solidFill>
                  <a:srgbClr val="0000FF"/>
                </a:solidFill>
                <a:latin typeface="Times New Roman" pitchFamily="18" charset="0"/>
                <a:cs typeface="Times New Roman" pitchFamily="18" charset="0"/>
              </a:rPr>
              <a:t>Cao như mây đỉnh núi</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a:t>
            </a:r>
          </a:p>
          <a:p>
            <a:r>
              <a:rPr lang="en-US" sz="3600" b="1">
                <a:solidFill>
                  <a:srgbClr val="0000FF"/>
                </a:solidFill>
                <a:latin typeface="Times New Roman" pitchFamily="18" charset="0"/>
                <a:cs typeface="Times New Roman" pitchFamily="18" charset="0"/>
              </a:rPr>
              <a:t>Bát ngát như trùng khơi.</a:t>
            </a:r>
            <a:r>
              <a:rPr lang="en-US" sz="3600" b="1">
                <a:solidFill>
                  <a:srgbClr val="FF0000"/>
                </a:solidFill>
                <a:latin typeface="Times New Roman" pitchFamily="18" charset="0"/>
                <a:cs typeface="Times New Roman" pitchFamily="18" charset="0"/>
              </a:rPr>
              <a:t>//</a:t>
            </a:r>
            <a:endParaRPr lang="vi-VN"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431917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547519" y="2667000"/>
            <a:ext cx="0" cy="5778438"/>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99917" y="2752635"/>
            <a:ext cx="10210801" cy="646331"/>
          </a:xfrm>
          <a:prstGeom prst="rect">
            <a:avLst/>
          </a:prstGeom>
        </p:spPr>
        <p:txBody>
          <a:bodyPr wrap="square">
            <a:spAutoFit/>
          </a:bodyPr>
          <a:lstStyle/>
          <a:p>
            <a:pPr marL="0" marR="0" lvl="1" indent="0" defTabSz="914400" eaLnBrk="1" fontAlgn="auto" latinLnBrk="0" hangingPunct="1">
              <a:lnSpc>
                <a:spcPct val="100000"/>
              </a:lnSpc>
              <a:spcBef>
                <a:spcPts val="0"/>
              </a:spcBef>
              <a:spcAft>
                <a:spcPts val="0"/>
              </a:spcAft>
              <a:buClrTx/>
              <a:buSzTx/>
              <a:buFontTx/>
              <a:buNone/>
              <a:tabLst/>
              <a:defRPr/>
            </a:pPr>
            <a:r>
              <a:rPr lang="en-US" sz="3600" b="1" dirty="0">
                <a:solidFill>
                  <a:srgbClr val="FF0000"/>
                </a:solidFill>
                <a:latin typeface="Times New Roman" panose="02020603050405020304" pitchFamily="18" charset="0"/>
                <a:cs typeface="Times New Roman" pitchFamily="18" charset="0"/>
              </a:rPr>
              <a:t>     </a:t>
            </a:r>
            <a:r>
              <a:rPr lang="en-US" sz="3600" b="1" err="1">
                <a:solidFill>
                  <a:srgbClr val="FF0000"/>
                </a:solidFill>
                <a:latin typeface="Times New Roman" pitchFamily="18" charset="0"/>
                <a:cs typeface="Times New Roman" pitchFamily="18" charset="0"/>
              </a:rPr>
              <a:t>Câu</a:t>
            </a:r>
            <a:r>
              <a:rPr lang="en-US" sz="3600" b="1">
                <a:solidFill>
                  <a:srgbClr val="FF0000"/>
                </a:solidFill>
                <a:latin typeface="Times New Roman" pitchFamily="18" charset="0"/>
                <a:cs typeface="Times New Roman" pitchFamily="18" charset="0"/>
              </a:rPr>
              <a:t> 5: </a:t>
            </a:r>
            <a:r>
              <a:rPr lang="en-US" sz="3600" b="1" ker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Bài thơ muốn nói với em điều gì?</a:t>
            </a:r>
            <a:endParaRPr lang="en-US" sz="3600" b="1" kern="0"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12" name="Rectangle 11"/>
          <p:cNvSpPr/>
          <p:nvPr/>
        </p:nvSpPr>
        <p:spPr>
          <a:xfrm>
            <a:off x="5809164" y="4029488"/>
            <a:ext cx="9906000" cy="2308324"/>
          </a:xfrm>
          <a:prstGeom prst="rect">
            <a:avLst/>
          </a:prstGeom>
        </p:spPr>
        <p:txBody>
          <a:bodyPr wrap="square">
            <a:spAutoFit/>
          </a:bodyPr>
          <a:lstStyle/>
          <a:p>
            <a:pPr marL="0" lvl="1" indent="517525" algn="just">
              <a:defRPr/>
            </a:pPr>
            <a:r>
              <a:rPr lang="nl-NL" sz="3600" b="1">
                <a:solidFill>
                  <a:srgbClr val="0000FF"/>
                </a:solidFill>
                <a:latin typeface="Times New Roman" pitchFamily="18" charset="0"/>
                <a:cs typeface="Times New Roman" pitchFamily="18" charset="0"/>
              </a:rPr>
              <a:t>Tác giả muốn nói qua bài thơ tình yêu của tác giả với dấu thanh nói riêng, tiếng Việt nói chung cũng chính là tình yêu của tác giả đối với đất nước, quê hương.</a:t>
            </a:r>
            <a:endParaRPr lang="en-US" sz="3600" b="1" kern="0" dirty="0">
              <a:solidFill>
                <a:srgbClr val="0000FF"/>
              </a:solidFill>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23" name="Text Box 14"/>
          <p:cNvSpPr txBox="1">
            <a:spLocks noChangeArrowheads="1"/>
          </p:cNvSpPr>
          <p:nvPr/>
        </p:nvSpPr>
        <p:spPr bwMode="auto">
          <a:xfrm>
            <a:off x="4556919" y="1266918"/>
            <a:ext cx="7086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BÀI 20: TIẾNG NƯỚC MÌNH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24" name="Rectangle 23"/>
          <p:cNvSpPr/>
          <p:nvPr/>
        </p:nvSpPr>
        <p:spPr>
          <a:xfrm>
            <a:off x="442119" y="2782759"/>
            <a:ext cx="4876800" cy="1200329"/>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ắc, </a:t>
            </a:r>
            <a:r>
              <a:rPr lang="en-US" sz="3600" b="1" i="1">
                <a:solidFill>
                  <a:srgbClr val="FF0000"/>
                </a:solidFill>
                <a:latin typeface="Times New Roman" pitchFamily="18" charset="0"/>
                <a:cs typeface="Times New Roman" pitchFamily="18" charset="0"/>
              </a:rPr>
              <a:t>tr</a:t>
            </a:r>
            <a:r>
              <a:rPr lang="en-US" sz="3600" b="1" i="1">
                <a:solidFill>
                  <a:srgbClr val="0000FF"/>
                </a:solidFill>
                <a:latin typeface="Times New Roman" pitchFamily="18" charset="0"/>
                <a:cs typeface="Times New Roman" pitchFamily="18" charset="0"/>
              </a:rPr>
              <a:t>ùng, </a:t>
            </a:r>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ữa, v</a:t>
            </a:r>
            <a:r>
              <a:rPr lang="en-US" sz="3600" b="1" i="1">
                <a:solidFill>
                  <a:srgbClr val="FF0000"/>
                </a:solidFill>
                <a:latin typeface="Times New Roman" pitchFamily="18" charset="0"/>
                <a:cs typeface="Times New Roman" pitchFamily="18" charset="0"/>
              </a:rPr>
              <a:t>õ</a:t>
            </a:r>
            <a:r>
              <a:rPr lang="en-US" sz="3600" b="1" i="1">
                <a:solidFill>
                  <a:srgbClr val="0000FF"/>
                </a:solidFill>
                <a:latin typeface="Times New Roman" pitchFamily="18" charset="0"/>
                <a:cs typeface="Times New Roman" pitchFamily="18" charset="0"/>
              </a:rPr>
              <a:t>ng, ng</a:t>
            </a:r>
            <a:r>
              <a:rPr lang="en-US" sz="3600" b="1" i="1">
                <a:solidFill>
                  <a:srgbClr val="FF0000"/>
                </a:solidFill>
                <a:latin typeface="Times New Roman" pitchFamily="18" charset="0"/>
                <a:cs typeface="Times New Roman" pitchFamily="18" charset="0"/>
              </a:rPr>
              <a:t>ã</a:t>
            </a:r>
            <a:r>
              <a:rPr lang="en-US" sz="3600" b="1" i="1">
                <a:solidFill>
                  <a:srgbClr val="0000FF"/>
                </a:solidFill>
                <a:latin typeface="Times New Roman" pitchFamily="18" charset="0"/>
                <a:cs typeface="Times New Roman" pitchFamily="18" charset="0"/>
              </a:rPr>
              <a:t>, k</a:t>
            </a:r>
            <a:r>
              <a:rPr lang="en-US" sz="3600" b="1" i="1">
                <a:solidFill>
                  <a:srgbClr val="FF0000"/>
                </a:solidFill>
                <a:latin typeface="Times New Roman" pitchFamily="18" charset="0"/>
                <a:cs typeface="Times New Roman" pitchFamily="18" charset="0"/>
              </a:rPr>
              <a:t>ẽ</a:t>
            </a:r>
            <a:r>
              <a:rPr lang="en-US" sz="3600" b="1" i="1">
                <a:solidFill>
                  <a:srgbClr val="0000FF"/>
                </a:solidFill>
                <a:latin typeface="Times New Roman" pitchFamily="18" charset="0"/>
                <a:cs typeface="Times New Roman" pitchFamily="18" charset="0"/>
              </a:rPr>
              <a:t>o</a:t>
            </a:r>
            <a:endParaRPr lang="en-US" sz="3600" b="1">
              <a:solidFill>
                <a:srgbClr val="0000FF"/>
              </a:solidFill>
              <a:latin typeface="Times New Roman" pitchFamily="18" charset="0"/>
              <a:cs typeface="Times New Roman" pitchFamily="18" charset="0"/>
            </a:endParaRPr>
          </a:p>
        </p:txBody>
      </p:sp>
      <p:sp>
        <p:nvSpPr>
          <p:cNvPr id="37" name="Rectangle 36"/>
          <p:cNvSpPr/>
          <p:nvPr/>
        </p:nvSpPr>
        <p:spPr>
          <a:xfrm>
            <a:off x="213519" y="4402057"/>
            <a:ext cx="5486398" cy="2308324"/>
          </a:xfrm>
          <a:prstGeom prst="rect">
            <a:avLst/>
          </a:prstGeom>
        </p:spPr>
        <p:txBody>
          <a:bodyPr wrap="square">
            <a:spAutoFit/>
          </a:bodyPr>
          <a:lstStyle/>
          <a:p>
            <a:r>
              <a:rPr lang="en-US" sz="3600" b="1">
                <a:solidFill>
                  <a:srgbClr val="0000FF"/>
                </a:solidFill>
                <a:latin typeface="Times New Roman" pitchFamily="18" charset="0"/>
                <a:cs typeface="Times New Roman" pitchFamily="18" charset="0"/>
              </a:rPr>
              <a:t>Tiếng bố là dấu sắc</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a:t>
            </a:r>
          </a:p>
          <a:p>
            <a:r>
              <a:rPr lang="en-US" sz="3600" b="1">
                <a:solidFill>
                  <a:srgbClr val="0000FF"/>
                </a:solidFill>
                <a:latin typeface="Times New Roman" pitchFamily="18" charset="0"/>
                <a:cs typeface="Times New Roman" pitchFamily="18" charset="0"/>
              </a:rPr>
              <a:t>Có phải không bố ơi</a:t>
            </a:r>
            <a:r>
              <a:rPr lang="en-US" sz="3600" b="1">
                <a:solidFill>
                  <a:srgbClr val="FF0000"/>
                </a:solidFill>
                <a:latin typeface="Times New Roman" pitchFamily="18" charset="0"/>
                <a:cs typeface="Times New Roman" pitchFamily="18" charset="0"/>
              </a:rPr>
              <a:t>/</a:t>
            </a:r>
          </a:p>
          <a:p>
            <a:r>
              <a:rPr lang="en-US" sz="3600" b="1">
                <a:solidFill>
                  <a:srgbClr val="0000FF"/>
                </a:solidFill>
                <a:latin typeface="Times New Roman" pitchFamily="18" charset="0"/>
                <a:cs typeface="Times New Roman" pitchFamily="18" charset="0"/>
              </a:rPr>
              <a:t>Cao như mây đỉnh núi</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a:t>
            </a:r>
          </a:p>
          <a:p>
            <a:r>
              <a:rPr lang="en-US" sz="3600" b="1">
                <a:solidFill>
                  <a:srgbClr val="0000FF"/>
                </a:solidFill>
                <a:latin typeface="Times New Roman" pitchFamily="18" charset="0"/>
                <a:cs typeface="Times New Roman" pitchFamily="18" charset="0"/>
              </a:rPr>
              <a:t>Bát ngát như trùng khơi.</a:t>
            </a:r>
            <a:r>
              <a:rPr lang="en-US" sz="3600" b="1">
                <a:solidFill>
                  <a:srgbClr val="FF0000"/>
                </a:solidFill>
                <a:latin typeface="Times New Roman" pitchFamily="18" charset="0"/>
                <a:cs typeface="Times New Roman" pitchFamily="18" charset="0"/>
              </a:rPr>
              <a:t>//</a:t>
            </a:r>
            <a:endParaRPr lang="vi-VN"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983024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9798</TotalTime>
  <Words>1298</Words>
  <Application>Microsoft Office PowerPoint</Application>
  <PresentationFormat>Custom</PresentationFormat>
  <Paragraphs>123</Paragraphs>
  <Slides>13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Administrator</cp:lastModifiedBy>
  <cp:revision>1032</cp:revision>
  <dcterms:created xsi:type="dcterms:W3CDTF">2008-09-09T22:52:10Z</dcterms:created>
  <dcterms:modified xsi:type="dcterms:W3CDTF">2024-05-30T13:13:07Z</dcterms:modified>
</cp:coreProperties>
</file>