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678" r:id="rId2"/>
    <p:sldMasterId id="2147483702" r:id="rId3"/>
  </p:sldMasterIdLst>
  <p:notesMasterIdLst>
    <p:notesMasterId r:id="rId26"/>
  </p:notesMasterIdLst>
  <p:sldIdLst>
    <p:sldId id="4152" r:id="rId4"/>
    <p:sldId id="4158" r:id="rId5"/>
    <p:sldId id="4188" r:id="rId6"/>
    <p:sldId id="4217" r:id="rId7"/>
    <p:sldId id="4193" r:id="rId8"/>
    <p:sldId id="4218" r:id="rId9"/>
    <p:sldId id="4246" r:id="rId10"/>
    <p:sldId id="4194" r:id="rId11"/>
    <p:sldId id="4220" r:id="rId12"/>
    <p:sldId id="4251" r:id="rId13"/>
    <p:sldId id="4249" r:id="rId14"/>
    <p:sldId id="4227" r:id="rId15"/>
    <p:sldId id="4244" r:id="rId16"/>
    <p:sldId id="4229" r:id="rId17"/>
    <p:sldId id="4230" r:id="rId18"/>
    <p:sldId id="4233" r:id="rId19"/>
    <p:sldId id="4234" r:id="rId20"/>
    <p:sldId id="4235" r:id="rId21"/>
    <p:sldId id="4238" r:id="rId22"/>
    <p:sldId id="4240" r:id="rId23"/>
    <p:sldId id="4241" r:id="rId24"/>
    <p:sldId id="4242" r:id="rId25"/>
  </p:sldIdLst>
  <p:sldSz cx="12192000" cy="6858000"/>
  <p:notesSz cx="6858000" cy="9144000"/>
  <p:embeddedFontLst>
    <p:embeddedFont>
      <p:font typeface="Arial Rounded MT Bold" panose="020F0704030504030204" pitchFamily="34" charset="0"/>
      <p:regular r:id="rId27"/>
    </p:embeddedFont>
    <p:embeddedFont>
      <p:font typeface="Pangolin" panose="020B0604020202020204" charset="0"/>
      <p:regular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oboto Black" panose="02000000000000000000" pitchFamily="2" charset="0"/>
      <p:bold r:id="rId33"/>
      <p:boldItalic r:id="rId34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9E8"/>
    <a:srgbClr val="48B965"/>
    <a:srgbClr val="EDEBE7"/>
    <a:srgbClr val="F18665"/>
    <a:srgbClr val="72BDD8"/>
    <a:srgbClr val="B6D2EC"/>
    <a:srgbClr val="FDCF99"/>
    <a:srgbClr val="FDCB93"/>
    <a:srgbClr val="6CBF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0" autoAdjust="0"/>
    <p:restoredTop sz="75676" autoAdjust="0"/>
  </p:normalViewPr>
  <p:slideViewPr>
    <p:cSldViewPr snapToGrid="0">
      <p:cViewPr varScale="1">
        <p:scale>
          <a:sx n="53" d="100"/>
          <a:sy n="53" d="100"/>
        </p:scale>
        <p:origin x="1458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17/10/2024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8891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đặt vấn đề: Chúng mình cùng suy nghĩ xem có cách nào để có thể sử dụng bảng nhân, chia này tìm kết quả nhanh hơn nữa không?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cho HS thảo luận và trả lời (có thể làm thêm thanh trượt để tìm nhanh kết quả phép tính)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735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GV cho HS thảo luận nhóm để đưa ra ý tưởng của nhóm, hỗ trợ nếu nhóm gặp khó khăn trong việc thể hiện ý tưởng. GV chiếu tiêu chí sản phẩm và yêu cầu nội dung thảo luận của học sinh bám sát với các tiêu chí đó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084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818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HS hoàn thiện phiếu học tập số 4, cho HS các nhóm lên trình bày phiếu học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922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</a:t>
            </a:r>
            <a:r>
              <a:rPr lang="en-US" baseline="0"/>
              <a:t> lựa chọn vật liệu dung làm bảng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595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thắc</a:t>
            </a:r>
            <a:r>
              <a:rPr lang="en-US" dirty="0"/>
              <a:t> </a:t>
            </a:r>
            <a:r>
              <a:rPr lang="en-US" dirty="0" err="1"/>
              <a:t>mắc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góp</a:t>
            </a:r>
            <a:r>
              <a:rPr lang="en-US" dirty="0"/>
              <a:t> ý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062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lưu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ý các con số phải chuẩn theo mẫu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357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Lưu</a:t>
            </a:r>
            <a:r>
              <a:rPr lang="en-US" baseline="0"/>
              <a:t> ý, khoét mảnh giấy đủ to để nhìn rõ số trong ô vuông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716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thiện sản phẩm. GV có thể gợi ý cho HS tìm cách gắn các thanh trượt lên bảng sao cho không bị rời, mất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309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60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đặt câu hỏi: Các bạn trong tranh đang làm gì? 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bạn tìm kết quả phép tính bằng cách nào?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cho HS chia sẻ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suy nghĩ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631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 HS chơi trò chơi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61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HS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, </a:t>
            </a:r>
            <a:r>
              <a:rPr lang="en-US" dirty="0" err="1"/>
              <a:t>đẹp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45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82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680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dẫn dắt: V</a:t>
            </a:r>
            <a:r>
              <a:rPr lang="vi-VN"/>
              <a:t>iệc học thuộc</a:t>
            </a:r>
            <a:r>
              <a:rPr lang="en-US"/>
              <a:t> lòng</a:t>
            </a:r>
            <a:r>
              <a:rPr lang="vi-VN"/>
              <a:t> tất cả các bảng nhân, bảng chia là</a:t>
            </a:r>
            <a:r>
              <a:rPr lang="en-US"/>
              <a:t> không</a:t>
            </a:r>
            <a:r>
              <a:rPr lang="vi-VN"/>
              <a:t> dễ dàng, đôi khi chúng ta quên một số phép tính</a:t>
            </a:r>
            <a:r>
              <a:rPr lang="en-US"/>
              <a:t> và việc</a:t>
            </a:r>
            <a:r>
              <a:rPr lang="vi-VN"/>
              <a:t> dò từng bảng</a:t>
            </a:r>
            <a:r>
              <a:rPr lang="en-US"/>
              <a:t> để tìm kết quả khá mất thời gian. </a:t>
            </a:r>
            <a:r>
              <a:rPr lang="vi-VN"/>
              <a:t>Liệu rằng có bảng nhân, bảng chia nào đó tiện ích hơn, </a:t>
            </a:r>
            <a:r>
              <a:rPr lang="en-US"/>
              <a:t>dễ tìm kiếm kết quả các phép tính</a:t>
            </a:r>
            <a:r>
              <a:rPr lang="vi-VN"/>
              <a:t> hơn không? </a:t>
            </a:r>
          </a:p>
          <a:p>
            <a:r>
              <a:rPr lang="en-US"/>
              <a:t>Chúng mình cùng làm bảng nhân, chia tiện ích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804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thiệu: Đây là bảng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nhân, chia. Bảng gồm 11 cột và 9 hàng tạo thành các ô vuông. Bỏ đi ô đầu tiên:</a:t>
            </a:r>
          </a:p>
          <a:p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Hàng thứ nhất ghi các số từ 1 đến 10.</a:t>
            </a:r>
          </a:p>
          <a:p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Cột thứ nhất ghi các số từ 2 đến 9.</a:t>
            </a:r>
          </a:p>
          <a:p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Các ô bên trong chứa các số là kết quả của các phép tính nhân, chia. Ví dụ, các ô ở hàng thứ hai tương ứng là các kết quả trong bảng nhân 2; các ô ở hàng thứ ba tương ứng là các kết quả trong bảng nhân 3…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hướng dẫn HS sử dụng bảng nhân, chia tìm kết quả của một số phép tính nhân, chia.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1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đặt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câu hỏi: em nhìn thấy gì? (Bảng nhân, chia và phép tính 4x3=?)</a:t>
            </a:r>
          </a:p>
          <a:p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Cho 1 HS nêu phép tính, 1 bạn sử dụng cách vừa học để tìm ra kết quả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726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đặt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câu hỏi; em nhìn thấy gì? Cho 1 HS nêu phép tính, 1 bạn sử dụng cách vừa học để tìm ra kết quả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212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HS sử dụng bảng nhân, chia để tìm kết quả của các phép tính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12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ví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dụ cách làm bài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00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51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52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0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29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002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372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442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074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416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036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21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35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08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719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496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35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01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271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863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85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285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38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11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182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937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408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2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7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66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8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36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6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8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4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88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7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5167144" y="956566"/>
            <a:ext cx="183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F1C07DEE-8892-24B9-69DB-4BC45E9619CB}"/>
              </a:ext>
            </a:extLst>
          </p:cNvPr>
          <p:cNvSpPr/>
          <p:nvPr/>
        </p:nvSpPr>
        <p:spPr>
          <a:xfrm>
            <a:off x="3709062" y="5777472"/>
            <a:ext cx="975161" cy="981137"/>
          </a:xfrm>
          <a:prstGeom prst="ellipse">
            <a:avLst/>
          </a:prstGeom>
          <a:solidFill>
            <a:srgbClr val="48B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1500B4-2A13-B105-884B-9C3A22343CC6}"/>
              </a:ext>
            </a:extLst>
          </p:cNvPr>
          <p:cNvSpPr txBox="1"/>
          <p:nvPr/>
        </p:nvSpPr>
        <p:spPr>
          <a:xfrm>
            <a:off x="3709062" y="6037207"/>
            <a:ext cx="105809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Tiết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3998" y="2507975"/>
            <a:ext cx="470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BẢNG </a:t>
            </a:r>
            <a:r>
              <a:rPr kumimoji="0" lang="en-US" altLang="zh-CN" sz="6000" b="1" i="0" u="none" strike="noStrike" kern="1200" cap="none" spc="0" normalizeH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NHÂN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101" y="1261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46412" y="4893939"/>
            <a:ext cx="5264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BẢNG CHIA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74" y="3523638"/>
            <a:ext cx="1914999" cy="3132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493" y="884581"/>
            <a:ext cx="2056206" cy="3030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34C487-02AF-6A21-74FD-82A1FF951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4626" y="4223480"/>
            <a:ext cx="986294" cy="11441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846E6C-23FE-A58C-4D6E-E35902D3DE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016" y="5409966"/>
            <a:ext cx="986294" cy="114410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DFEFC70-2CB9-8B40-D268-1721273A637A}"/>
              </a:ext>
            </a:extLst>
          </p:cNvPr>
          <p:cNvGrpSpPr/>
          <p:nvPr/>
        </p:nvGrpSpPr>
        <p:grpSpPr>
          <a:xfrm>
            <a:off x="1340302" y="4431202"/>
            <a:ext cx="257211" cy="722423"/>
            <a:chOff x="6582092" y="2706577"/>
            <a:chExt cx="257211" cy="7224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A80027D-BF0C-3D01-B3EF-CBBBB59A8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82092" y="2706577"/>
              <a:ext cx="257211" cy="20005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2394812-9797-BFEA-B187-BECACDC11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82092" y="3228947"/>
              <a:ext cx="257211" cy="20005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A9A721-D720-8D29-190D-6F1C65F1A06A}"/>
              </a:ext>
            </a:extLst>
          </p:cNvPr>
          <p:cNvGrpSpPr/>
          <p:nvPr/>
        </p:nvGrpSpPr>
        <p:grpSpPr>
          <a:xfrm>
            <a:off x="1211697" y="5675995"/>
            <a:ext cx="257211" cy="722423"/>
            <a:chOff x="6582092" y="2706577"/>
            <a:chExt cx="257211" cy="72242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53218A6-56AD-082E-537C-74F690D21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82092" y="2706577"/>
              <a:ext cx="257211" cy="20005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45D76A1-CCAC-5DA0-FA63-9F1A31C48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82092" y="3228947"/>
              <a:ext cx="257211" cy="200053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850E0B7-F332-CB16-BEF4-BC64A80BFE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9736" y="4022819"/>
            <a:ext cx="986294" cy="11441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CC50269-EB06-3C2C-1DA2-D149FDE399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8207" y="4357319"/>
            <a:ext cx="800212" cy="8764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A917CE-8C63-89FE-DA79-5B1020093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366" y="5526195"/>
            <a:ext cx="986294" cy="11441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C288DA3-D9D0-30D3-F9EE-63F9539132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3564" y="5694101"/>
            <a:ext cx="876422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3CCF76-7E74-7588-BAB0-A1B19E93A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120" y="1540732"/>
            <a:ext cx="6093264" cy="4860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7BDEC3-1C4D-E77E-4834-DC08BFE20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43" y="2163830"/>
            <a:ext cx="4690296" cy="3337910"/>
          </a:xfrm>
          <a:prstGeom prst="roundRect">
            <a:avLst>
              <a:gd name="adj" fmla="val 1324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3A605-9AFE-9408-D9B9-DAC740763E3A}"/>
              </a:ext>
            </a:extLst>
          </p:cNvPr>
          <p:cNvSpPr txBox="1"/>
          <p:nvPr/>
        </p:nvSpPr>
        <p:spPr>
          <a:xfrm>
            <a:off x="888911" y="1125235"/>
            <a:ext cx="377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Cậu có cách nào để tìm kết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quả nhanh hơn không?</a:t>
            </a:r>
            <a:endParaRPr lang="en-US" altLang="zh-CN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8171B-0E7F-CA76-642C-9E6B8F88B543}"/>
              </a:ext>
            </a:extLst>
          </p:cNvPr>
          <p:cNvSpPr txBox="1"/>
          <p:nvPr/>
        </p:nvSpPr>
        <p:spPr>
          <a:xfrm>
            <a:off x="1694970" y="5593475"/>
            <a:ext cx="3401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húng mình làm bảng nhân,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chia có thêm thanh trượt nhé!</a:t>
            </a:r>
            <a:endParaRPr lang="en-US" altLang="zh-CN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C587B-36EB-575C-72D6-6321CD4A4BAA}"/>
              </a:ext>
            </a:extLst>
          </p:cNvPr>
          <p:cNvSpPr txBox="1"/>
          <p:nvPr/>
        </p:nvSpPr>
        <p:spPr>
          <a:xfrm>
            <a:off x="73903" y="624851"/>
            <a:ext cx="8150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B2A94-6CE9-50FE-2627-DA829596057A}"/>
              </a:ext>
            </a:extLst>
          </p:cNvPr>
          <p:cNvSpPr txBox="1"/>
          <p:nvPr/>
        </p:nvSpPr>
        <p:spPr>
          <a:xfrm>
            <a:off x="944672" y="5072160"/>
            <a:ext cx="8150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4C20CE-0B41-7348-55B4-3CBAEE6EE6FC}"/>
              </a:ext>
            </a:extLst>
          </p:cNvPr>
          <p:cNvSpPr txBox="1"/>
          <p:nvPr/>
        </p:nvSpPr>
        <p:spPr>
          <a:xfrm>
            <a:off x="2331705" y="245299"/>
            <a:ext cx="692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SỬ DỤNG BẢNG NHÂN, CHIA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25FFA0C6-DECF-50E9-DC10-195FD54CD919}"/>
              </a:ext>
            </a:extLst>
          </p:cNvPr>
          <p:cNvSpPr/>
          <p:nvPr/>
        </p:nvSpPr>
        <p:spPr>
          <a:xfrm>
            <a:off x="5512864" y="1987645"/>
            <a:ext cx="6285126" cy="6442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0DC98CB2-51EF-CCC1-75CA-29EF9A488B9C}"/>
              </a:ext>
            </a:extLst>
          </p:cNvPr>
          <p:cNvSpPr/>
          <p:nvPr/>
        </p:nvSpPr>
        <p:spPr>
          <a:xfrm rot="16200000">
            <a:off x="8862516" y="3653291"/>
            <a:ext cx="5051502" cy="6442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500C7A-B280-4BB4-1691-72D0D6FB8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1" y="-62793"/>
            <a:ext cx="1609696" cy="12046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8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00105 0.478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393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40273 -0.0039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1280508" y="1466696"/>
            <a:ext cx="941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Thảo luận và chia sẻ ý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tưởng cách làm bảng nhân, chia tiện ích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03747" y="134789"/>
            <a:ext cx="6772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ĐỀ XUẤT Ý TƯỞNG VÀ CÁCH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BẢNG NHÂN, CHIA TIỆN ÍCH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134" y="3961148"/>
            <a:ext cx="3660518" cy="2860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" y="0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CCD862-BCB7-899C-8640-82A659EE9D16}"/>
              </a:ext>
            </a:extLst>
          </p:cNvPr>
          <p:cNvSpPr txBox="1"/>
          <p:nvPr/>
        </p:nvSpPr>
        <p:spPr>
          <a:xfrm>
            <a:off x="357072" y="3162170"/>
            <a:ext cx="3142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TIÊU CHÍ </a:t>
            </a:r>
            <a:r>
              <a:rPr kumimoji="0" lang="vi-VN" altLang="zh-CN" sz="22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SẢN PHẨM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35C224F7-4E94-A48B-4031-EDDF2EE1A1EC}"/>
              </a:ext>
            </a:extLst>
          </p:cNvPr>
          <p:cNvSpPr/>
          <p:nvPr/>
        </p:nvSpPr>
        <p:spPr>
          <a:xfrm>
            <a:off x="223024" y="3625618"/>
            <a:ext cx="4506631" cy="27420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ED7BD-33C3-8C12-3CA4-13563B082266}"/>
              </a:ext>
            </a:extLst>
          </p:cNvPr>
          <p:cNvSpPr txBox="1"/>
          <p:nvPr/>
        </p:nvSpPr>
        <p:spPr>
          <a:xfrm>
            <a:off x="357072" y="3837564"/>
            <a:ext cx="4372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Có thể sử dụng để tìm kết quả của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các phép tính trong bảng nhân,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chia 2, 3, 4, ..., 9</a:t>
            </a:r>
            <a:endParaRPr kumimoji="0" lang="vi-V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9E4D62-8928-A3E6-B602-75FE380632C0}"/>
              </a:ext>
            </a:extLst>
          </p:cNvPr>
          <p:cNvSpPr txBox="1"/>
          <p:nvPr/>
        </p:nvSpPr>
        <p:spPr>
          <a:xfrm>
            <a:off x="357072" y="5257755"/>
            <a:ext cx="4372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Sản phẩm dễ sử dụng, chắc chắn, đảm bảo tính thẩm mĩ</a:t>
            </a:r>
            <a:endParaRPr kumimoji="0" lang="vi-V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54908D-1E15-88E8-810D-E5F8CB1B3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658" y="2567532"/>
            <a:ext cx="3509399" cy="28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8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4" grpId="0"/>
      <p:bldP spid="6" grpId="0" animBg="1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979325" y="1532568"/>
            <a:ext cx="941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Lựa chọn ý tưởng và đề xuất cách làm bảng nhân, chia tiện ích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13371" y="335113"/>
            <a:ext cx="6772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ĐỀ XUẤT Ý TƯỞNG VÀ CÁCH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BẢNG NHÂN, CHIA TIỆN ÍCH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" y="-27388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2873D4-AB7F-5A6B-EE68-58FFFCE50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05" y="2532691"/>
            <a:ext cx="10872969" cy="326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9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62445" y="1686910"/>
            <a:ext cx="9746673" cy="44852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" y="-27388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79324" y="1905872"/>
            <a:ext cx="43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2800" b="1">
                <a:solidFill>
                  <a:srgbClr val="00B050"/>
                </a:solidFill>
                <a:latin typeface="Pangolin" panose="000005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altLang="zh-CN"/>
              <a:t>Cùng vẽ ý tưởng của nhóm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1904" y="2349663"/>
            <a:ext cx="4700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Bảng nhân chia có ……………..cột,</a:t>
            </a:r>
          </a:p>
          <a:p>
            <a:pPr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…………….. dòng.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4424" y="931080"/>
            <a:ext cx="407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srgbClr val="00B050"/>
                </a:solidFill>
                <a:latin typeface="Pangolin" panose="00000500000000000000" pitchFamily="2" charset="0"/>
                <a:ea typeface="Roboto" panose="02000000000000000000" pitchFamily="2" charset="0"/>
              </a:rPr>
              <a:t>PHIẾU HỌC TẬP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Pangolin" panose="000005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1904" y="3482472"/>
            <a:ext cx="4830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Làm thế nào để gắn thanh trượt vào bảng?</a:t>
            </a:r>
          </a:p>
          <a:p>
            <a:pPr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………………………………………………………………..............................................</a:t>
            </a:r>
          </a:p>
          <a:p>
            <a:pPr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14415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799048" y="1698310"/>
            <a:ext cx="41892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Lựa chọn dụng cụ và vật liệu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0EEADF-F242-4F8F-96FE-76601BA8159E}"/>
              </a:ext>
            </a:extLst>
          </p:cNvPr>
          <p:cNvSpPr txBox="1"/>
          <p:nvPr/>
        </p:nvSpPr>
        <p:spPr>
          <a:xfrm>
            <a:off x="1799048" y="2541288"/>
            <a:ext cx="76426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ô li,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bìa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thước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kẻ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kéo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0B38A0-9C2A-CC9E-621D-1963F69D0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972" y="3753598"/>
            <a:ext cx="1054699" cy="646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3FA7AD-DE74-FA1D-AB8E-2F9C196B8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402340" y="4705786"/>
            <a:ext cx="1827964" cy="30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AC4A3A-4601-67D9-6062-241328F0833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12" y="3709332"/>
            <a:ext cx="1891793" cy="12092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E8F2F-82B1-8289-A128-7A4A6AA36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9" y="3506301"/>
            <a:ext cx="1534400" cy="153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54" y="3709332"/>
            <a:ext cx="1329413" cy="1227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401291" y="437741"/>
            <a:ext cx="704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BẢNG NHÂN, CHIA TIỆN ÍCH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7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1291" y="437741"/>
            <a:ext cx="704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BẢNG NHÂN, CHIA TIỆN ÍCH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828799" y="1776149"/>
            <a:ext cx="88037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lang="pt-BR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bảng nhân, chia tiện ích theo cách của em hoặc nhóm 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72" y="2899114"/>
            <a:ext cx="3391068" cy="2830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863263" y="1755752"/>
            <a:ext cx="3685036" cy="5151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77" y="2745560"/>
            <a:ext cx="4588556" cy="3190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49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98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401291" y="1685088"/>
            <a:ext cx="1004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Gợi ý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25505" y="2513869"/>
            <a:ext cx="1095153" cy="95061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025505" y="2804511"/>
            <a:ext cx="12227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Bước 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881029" y="3867393"/>
            <a:ext cx="314871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bảng nhân, chia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1291" y="437741"/>
            <a:ext cx="704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BẢNG NHÂN, CHIA TIỆN ÍCH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1673463"/>
            <a:ext cx="5257800" cy="3905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808076" y="4722965"/>
            <a:ext cx="365759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Lưu ý: 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điền đúng các số vào các ô vuông như mẫu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6" y="106905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603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1" grpId="0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95622" y="2033034"/>
            <a:ext cx="1222745" cy="950617"/>
            <a:chOff x="680484" y="2430536"/>
            <a:chExt cx="1222745" cy="950617"/>
          </a:xfrm>
          <a:solidFill>
            <a:srgbClr val="FFC000"/>
          </a:solidFill>
        </p:grpSpPr>
        <p:sp>
          <p:nvSpPr>
            <p:cNvPr id="7" name="Rounded Rectangle 6"/>
            <p:cNvSpPr/>
            <p:nvPr/>
          </p:nvSpPr>
          <p:spPr>
            <a:xfrm>
              <a:off x="680484" y="2430536"/>
              <a:ext cx="1095153" cy="950617"/>
            </a:xfrm>
            <a:prstGeom prst="round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7EDC76-93E4-69B2-B3EB-FFBB9F9285CB}"/>
                </a:ext>
              </a:extLst>
            </p:cNvPr>
            <p:cNvSpPr txBox="1"/>
            <p:nvPr/>
          </p:nvSpPr>
          <p:spPr>
            <a:xfrm>
              <a:off x="680484" y="2721178"/>
              <a:ext cx="12227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Bước 2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699171" y="3089628"/>
            <a:ext cx="27133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thanh trượt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1291" y="437741"/>
            <a:ext cx="704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BẢNG NHÂN, CHIA TIỆN ÍCH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293" y="1881022"/>
            <a:ext cx="4870978" cy="36179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031358" y="3915479"/>
            <a:ext cx="3157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Cắt 2 mảnh giấy có độ rộng lớn hơn ô vuông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031358" y="4914939"/>
            <a:ext cx="3157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Vẽ và cắt bên trong mảnh giấy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" name="Frame 2"/>
          <p:cNvSpPr/>
          <p:nvPr/>
        </p:nvSpPr>
        <p:spPr>
          <a:xfrm>
            <a:off x="5358423" y="5559804"/>
            <a:ext cx="4178595" cy="733756"/>
          </a:xfrm>
          <a:prstGeom prst="frame">
            <a:avLst>
              <a:gd name="adj1" fmla="val 18296"/>
            </a:avLst>
          </a:prstGeom>
          <a:solidFill>
            <a:srgbClr val="64B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9175898" y="3615070"/>
            <a:ext cx="414669" cy="12998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" y="24449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21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18" grpId="0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C9BAAC7-5C88-98E5-CA20-32B88E49C6D1}"/>
              </a:ext>
            </a:extLst>
          </p:cNvPr>
          <p:cNvSpPr txBox="1"/>
          <p:nvPr/>
        </p:nvSpPr>
        <p:spPr>
          <a:xfrm>
            <a:off x="6677735" y="2225660"/>
            <a:ext cx="49542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Gắn thanh trượt vào bảng nhân, chia và hoàn thiện sản phẩm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AAE3D4-214E-029D-63C3-3BC6B2B39997}"/>
              </a:ext>
            </a:extLst>
          </p:cNvPr>
          <p:cNvGrpSpPr/>
          <p:nvPr/>
        </p:nvGrpSpPr>
        <p:grpSpPr>
          <a:xfrm>
            <a:off x="8543504" y="3376651"/>
            <a:ext cx="1222745" cy="950617"/>
            <a:chOff x="680484" y="2430536"/>
            <a:chExt cx="1222745" cy="950617"/>
          </a:xfrm>
          <a:solidFill>
            <a:srgbClr val="FFC000"/>
          </a:solidFill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id="{82EA368E-29E1-2BB5-0771-B83FC6B06D93}"/>
                </a:ext>
              </a:extLst>
            </p:cNvPr>
            <p:cNvSpPr/>
            <p:nvPr/>
          </p:nvSpPr>
          <p:spPr>
            <a:xfrm>
              <a:off x="680484" y="2430536"/>
              <a:ext cx="1095153" cy="950617"/>
            </a:xfrm>
            <a:prstGeom prst="round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53F548-54ED-0022-808D-100D1DAF3AB8}"/>
                </a:ext>
              </a:extLst>
            </p:cNvPr>
            <p:cNvSpPr txBox="1"/>
            <p:nvPr/>
          </p:nvSpPr>
          <p:spPr>
            <a:xfrm>
              <a:off x="680484" y="2721178"/>
              <a:ext cx="12227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Bước 3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01291" y="437741"/>
            <a:ext cx="704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BẢNG NHÂN, CHIA TIỆN ÍCH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60" y="1786143"/>
            <a:ext cx="5135966" cy="42875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49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86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200938" y="1500720"/>
            <a:ext cx="73789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Kiểm tra và điều chỉnh sản phẩm theo các tiêu chí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88648" y="2239384"/>
            <a:ext cx="4383304" cy="3319225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919949" y="5849943"/>
            <a:ext cx="86599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nhé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5534051" y="3576054"/>
            <a:ext cx="818707" cy="552893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70" y="2233857"/>
            <a:ext cx="4254891" cy="33247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132605" y="2715384"/>
            <a:ext cx="3986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Có thể sử dụng để tìm kết quả của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các phép tính trong bảng nhân,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chia 2, 3, 4, ..., 9</a:t>
            </a:r>
            <a:endParaRPr kumimoji="0" lang="vi-VN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2605" y="4207047"/>
            <a:ext cx="356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Sản phẩm dễ sử dụng, chắc chắn, đảm bảo tính thẩm mĩ</a:t>
            </a:r>
            <a:endParaRPr kumimoji="0" lang="vi-VN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" y="48873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401291" y="437741"/>
            <a:ext cx="704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BẢNG NHÂN, CHIA TIỆN ÍCH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6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131" y="4620781"/>
            <a:ext cx="1436365" cy="2039707"/>
          </a:xfrm>
          <a:prstGeom prst="rect">
            <a:avLst/>
          </a:prstGeom>
        </p:spPr>
      </p:pic>
      <p:sp>
        <p:nvSpPr>
          <p:cNvPr id="107" name="Rounded Rectangular Callout 106"/>
          <p:cNvSpPr/>
          <p:nvPr/>
        </p:nvSpPr>
        <p:spPr>
          <a:xfrm>
            <a:off x="7859755" y="2046147"/>
            <a:ext cx="3862137" cy="1521498"/>
          </a:xfrm>
          <a:prstGeom prst="wedgeRoundRectCallout">
            <a:avLst>
              <a:gd name="adj1" fmla="val 38281"/>
              <a:gd name="adj2" fmla="val 138747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003379" y="2206731"/>
            <a:ext cx="3718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 bạn trong tranh tìm kết quả phép tính bằng cách nào?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24388" y="324651"/>
            <a:ext cx="677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QUAN SÁT TRANH VÀ CHO BIẾT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71" y="909426"/>
            <a:ext cx="7871832" cy="6024502"/>
          </a:xfrm>
          <a:prstGeom prst="roundRect">
            <a:avLst>
              <a:gd name="adj" fmla="val 1527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288" y="1183196"/>
            <a:ext cx="3085714" cy="244782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735668" y="2375453"/>
            <a:ext cx="1957219" cy="1583544"/>
          </a:xfrm>
          <a:custGeom>
            <a:avLst/>
            <a:gdLst>
              <a:gd name="connsiteX0" fmla="*/ 600082 w 2057400"/>
              <a:gd name="connsiteY0" fmla="*/ 1559046 h 1385819"/>
              <a:gd name="connsiteX1" fmla="*/ 523165 w 2057400"/>
              <a:gd name="connsiteY1" fmla="*/ 1296376 h 1385819"/>
              <a:gd name="connsiteX2" fmla="*/ 284132 w 2057400"/>
              <a:gd name="connsiteY2" fmla="*/ 214791 h 1385819"/>
              <a:gd name="connsiteX3" fmla="*/ 1342833 w 2057400"/>
              <a:gd name="connsiteY3" fmla="*/ 33096 h 1385819"/>
              <a:gd name="connsiteX4" fmla="*/ 1953030 w 2057400"/>
              <a:gd name="connsiteY4" fmla="*/ 997018 h 1385819"/>
              <a:gd name="connsiteX5" fmla="*/ 895590 w 2057400"/>
              <a:gd name="connsiteY5" fmla="*/ 1379993 h 1385819"/>
              <a:gd name="connsiteX6" fmla="*/ 600082 w 2057400"/>
              <a:gd name="connsiteY6" fmla="*/ 1559046 h 1385819"/>
              <a:gd name="connsiteX0" fmla="*/ 530491 w 1951812"/>
              <a:gd name="connsiteY0" fmla="*/ 1583405 h 1583405"/>
              <a:gd name="connsiteX1" fmla="*/ 453574 w 1951812"/>
              <a:gd name="connsiteY1" fmla="*/ 1320735 h 1583405"/>
              <a:gd name="connsiteX2" fmla="*/ 333810 w 1951812"/>
              <a:gd name="connsiteY2" fmla="*/ 229211 h 1583405"/>
              <a:gd name="connsiteX3" fmla="*/ 1273242 w 1951812"/>
              <a:gd name="connsiteY3" fmla="*/ 57455 h 1583405"/>
              <a:gd name="connsiteX4" fmla="*/ 1883439 w 1951812"/>
              <a:gd name="connsiteY4" fmla="*/ 1021377 h 1583405"/>
              <a:gd name="connsiteX5" fmla="*/ 825999 w 1951812"/>
              <a:gd name="connsiteY5" fmla="*/ 1404352 h 1583405"/>
              <a:gd name="connsiteX6" fmla="*/ 530491 w 1951812"/>
              <a:gd name="connsiteY6" fmla="*/ 1583405 h 1583405"/>
              <a:gd name="connsiteX0" fmla="*/ 530491 w 1951812"/>
              <a:gd name="connsiteY0" fmla="*/ 1583405 h 1583405"/>
              <a:gd name="connsiteX1" fmla="*/ 453574 w 1951812"/>
              <a:gd name="connsiteY1" fmla="*/ 1320735 h 1583405"/>
              <a:gd name="connsiteX2" fmla="*/ 333810 w 1951812"/>
              <a:gd name="connsiteY2" fmla="*/ 229211 h 1583405"/>
              <a:gd name="connsiteX3" fmla="*/ 1273242 w 1951812"/>
              <a:gd name="connsiteY3" fmla="*/ 57455 h 1583405"/>
              <a:gd name="connsiteX4" fmla="*/ 1883439 w 1951812"/>
              <a:gd name="connsiteY4" fmla="*/ 1021377 h 1583405"/>
              <a:gd name="connsiteX5" fmla="*/ 955208 w 1951812"/>
              <a:gd name="connsiteY5" fmla="*/ 1265204 h 1583405"/>
              <a:gd name="connsiteX6" fmla="*/ 530491 w 1951812"/>
              <a:gd name="connsiteY6" fmla="*/ 1583405 h 1583405"/>
              <a:gd name="connsiteX0" fmla="*/ 329023 w 1750344"/>
              <a:gd name="connsiteY0" fmla="*/ 1579804 h 1579804"/>
              <a:gd name="connsiteX1" fmla="*/ 391253 w 1750344"/>
              <a:gd name="connsiteY1" fmla="*/ 1088534 h 1579804"/>
              <a:gd name="connsiteX2" fmla="*/ 132342 w 1750344"/>
              <a:gd name="connsiteY2" fmla="*/ 225610 h 1579804"/>
              <a:gd name="connsiteX3" fmla="*/ 1071774 w 1750344"/>
              <a:gd name="connsiteY3" fmla="*/ 53854 h 1579804"/>
              <a:gd name="connsiteX4" fmla="*/ 1681971 w 1750344"/>
              <a:gd name="connsiteY4" fmla="*/ 1017776 h 1579804"/>
              <a:gd name="connsiteX5" fmla="*/ 753740 w 1750344"/>
              <a:gd name="connsiteY5" fmla="*/ 1261603 h 1579804"/>
              <a:gd name="connsiteX6" fmla="*/ 329023 w 1750344"/>
              <a:gd name="connsiteY6" fmla="*/ 1579804 h 1579804"/>
              <a:gd name="connsiteX0" fmla="*/ 261920 w 1681425"/>
              <a:gd name="connsiteY0" fmla="*/ 1574694 h 1574694"/>
              <a:gd name="connsiteX1" fmla="*/ 324150 w 1681425"/>
              <a:gd name="connsiteY1" fmla="*/ 1083424 h 1574694"/>
              <a:gd name="connsiteX2" fmla="*/ 214325 w 1681425"/>
              <a:gd name="connsiteY2" fmla="*/ 240378 h 1574694"/>
              <a:gd name="connsiteX3" fmla="*/ 1004671 w 1681425"/>
              <a:gd name="connsiteY3" fmla="*/ 48744 h 1574694"/>
              <a:gd name="connsiteX4" fmla="*/ 1614868 w 1681425"/>
              <a:gd name="connsiteY4" fmla="*/ 1012666 h 1574694"/>
              <a:gd name="connsiteX5" fmla="*/ 686637 w 1681425"/>
              <a:gd name="connsiteY5" fmla="*/ 1256493 h 1574694"/>
              <a:gd name="connsiteX6" fmla="*/ 261920 w 1681425"/>
              <a:gd name="connsiteY6" fmla="*/ 1574694 h 1574694"/>
              <a:gd name="connsiteX0" fmla="*/ 300834 w 1720339"/>
              <a:gd name="connsiteY0" fmla="*/ 1566107 h 1566107"/>
              <a:gd name="connsiteX1" fmla="*/ 363064 w 1720339"/>
              <a:gd name="connsiteY1" fmla="*/ 1074837 h 1566107"/>
              <a:gd name="connsiteX2" fmla="*/ 253239 w 1720339"/>
              <a:gd name="connsiteY2" fmla="*/ 231791 h 1566107"/>
              <a:gd name="connsiteX3" fmla="*/ 1043585 w 1720339"/>
              <a:gd name="connsiteY3" fmla="*/ 40157 h 1566107"/>
              <a:gd name="connsiteX4" fmla="*/ 1653782 w 1720339"/>
              <a:gd name="connsiteY4" fmla="*/ 1004079 h 1566107"/>
              <a:gd name="connsiteX5" fmla="*/ 725551 w 1720339"/>
              <a:gd name="connsiteY5" fmla="*/ 1247906 h 1566107"/>
              <a:gd name="connsiteX6" fmla="*/ 300834 w 1720339"/>
              <a:gd name="connsiteY6" fmla="*/ 1566107 h 156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339" h="1566107">
                <a:moveTo>
                  <a:pt x="300834" y="1566107"/>
                </a:moveTo>
                <a:lnTo>
                  <a:pt x="363064" y="1074837"/>
                </a:lnTo>
                <a:cubicBezTo>
                  <a:pt x="-220825" y="852913"/>
                  <a:pt x="20550" y="374420"/>
                  <a:pt x="253239" y="231791"/>
                </a:cubicBezTo>
                <a:cubicBezTo>
                  <a:pt x="429214" y="123926"/>
                  <a:pt x="810161" y="-88558"/>
                  <a:pt x="1043585" y="40157"/>
                </a:cubicBezTo>
                <a:cubicBezTo>
                  <a:pt x="1277009" y="168872"/>
                  <a:pt x="1928921" y="624655"/>
                  <a:pt x="1653782" y="1004079"/>
                </a:cubicBezTo>
                <a:cubicBezTo>
                  <a:pt x="1459923" y="1271416"/>
                  <a:pt x="1163543" y="1286404"/>
                  <a:pt x="725551" y="1247906"/>
                </a:cubicBezTo>
                <a:lnTo>
                  <a:pt x="300834" y="1566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3"/>
          <p:cNvSpPr/>
          <p:nvPr/>
        </p:nvSpPr>
        <p:spPr>
          <a:xfrm flipH="1">
            <a:off x="92609" y="2483156"/>
            <a:ext cx="1862013" cy="1566107"/>
          </a:xfrm>
          <a:custGeom>
            <a:avLst/>
            <a:gdLst>
              <a:gd name="connsiteX0" fmla="*/ 600082 w 2057400"/>
              <a:gd name="connsiteY0" fmla="*/ 1559046 h 1385819"/>
              <a:gd name="connsiteX1" fmla="*/ 523165 w 2057400"/>
              <a:gd name="connsiteY1" fmla="*/ 1296376 h 1385819"/>
              <a:gd name="connsiteX2" fmla="*/ 284132 w 2057400"/>
              <a:gd name="connsiteY2" fmla="*/ 214791 h 1385819"/>
              <a:gd name="connsiteX3" fmla="*/ 1342833 w 2057400"/>
              <a:gd name="connsiteY3" fmla="*/ 33096 h 1385819"/>
              <a:gd name="connsiteX4" fmla="*/ 1953030 w 2057400"/>
              <a:gd name="connsiteY4" fmla="*/ 997018 h 1385819"/>
              <a:gd name="connsiteX5" fmla="*/ 895590 w 2057400"/>
              <a:gd name="connsiteY5" fmla="*/ 1379993 h 1385819"/>
              <a:gd name="connsiteX6" fmla="*/ 600082 w 2057400"/>
              <a:gd name="connsiteY6" fmla="*/ 1559046 h 1385819"/>
              <a:gd name="connsiteX0" fmla="*/ 530491 w 1951812"/>
              <a:gd name="connsiteY0" fmla="*/ 1583405 h 1583405"/>
              <a:gd name="connsiteX1" fmla="*/ 453574 w 1951812"/>
              <a:gd name="connsiteY1" fmla="*/ 1320735 h 1583405"/>
              <a:gd name="connsiteX2" fmla="*/ 333810 w 1951812"/>
              <a:gd name="connsiteY2" fmla="*/ 229211 h 1583405"/>
              <a:gd name="connsiteX3" fmla="*/ 1273242 w 1951812"/>
              <a:gd name="connsiteY3" fmla="*/ 57455 h 1583405"/>
              <a:gd name="connsiteX4" fmla="*/ 1883439 w 1951812"/>
              <a:gd name="connsiteY4" fmla="*/ 1021377 h 1583405"/>
              <a:gd name="connsiteX5" fmla="*/ 825999 w 1951812"/>
              <a:gd name="connsiteY5" fmla="*/ 1404352 h 1583405"/>
              <a:gd name="connsiteX6" fmla="*/ 530491 w 1951812"/>
              <a:gd name="connsiteY6" fmla="*/ 1583405 h 1583405"/>
              <a:gd name="connsiteX0" fmla="*/ 530491 w 1951812"/>
              <a:gd name="connsiteY0" fmla="*/ 1583405 h 1583405"/>
              <a:gd name="connsiteX1" fmla="*/ 453574 w 1951812"/>
              <a:gd name="connsiteY1" fmla="*/ 1320735 h 1583405"/>
              <a:gd name="connsiteX2" fmla="*/ 333810 w 1951812"/>
              <a:gd name="connsiteY2" fmla="*/ 229211 h 1583405"/>
              <a:gd name="connsiteX3" fmla="*/ 1273242 w 1951812"/>
              <a:gd name="connsiteY3" fmla="*/ 57455 h 1583405"/>
              <a:gd name="connsiteX4" fmla="*/ 1883439 w 1951812"/>
              <a:gd name="connsiteY4" fmla="*/ 1021377 h 1583405"/>
              <a:gd name="connsiteX5" fmla="*/ 955208 w 1951812"/>
              <a:gd name="connsiteY5" fmla="*/ 1265204 h 1583405"/>
              <a:gd name="connsiteX6" fmla="*/ 530491 w 1951812"/>
              <a:gd name="connsiteY6" fmla="*/ 1583405 h 1583405"/>
              <a:gd name="connsiteX0" fmla="*/ 329023 w 1750344"/>
              <a:gd name="connsiteY0" fmla="*/ 1579804 h 1579804"/>
              <a:gd name="connsiteX1" fmla="*/ 391253 w 1750344"/>
              <a:gd name="connsiteY1" fmla="*/ 1088534 h 1579804"/>
              <a:gd name="connsiteX2" fmla="*/ 132342 w 1750344"/>
              <a:gd name="connsiteY2" fmla="*/ 225610 h 1579804"/>
              <a:gd name="connsiteX3" fmla="*/ 1071774 w 1750344"/>
              <a:gd name="connsiteY3" fmla="*/ 53854 h 1579804"/>
              <a:gd name="connsiteX4" fmla="*/ 1681971 w 1750344"/>
              <a:gd name="connsiteY4" fmla="*/ 1017776 h 1579804"/>
              <a:gd name="connsiteX5" fmla="*/ 753740 w 1750344"/>
              <a:gd name="connsiteY5" fmla="*/ 1261603 h 1579804"/>
              <a:gd name="connsiteX6" fmla="*/ 329023 w 1750344"/>
              <a:gd name="connsiteY6" fmla="*/ 1579804 h 1579804"/>
              <a:gd name="connsiteX0" fmla="*/ 261920 w 1681425"/>
              <a:gd name="connsiteY0" fmla="*/ 1574694 h 1574694"/>
              <a:gd name="connsiteX1" fmla="*/ 324150 w 1681425"/>
              <a:gd name="connsiteY1" fmla="*/ 1083424 h 1574694"/>
              <a:gd name="connsiteX2" fmla="*/ 214325 w 1681425"/>
              <a:gd name="connsiteY2" fmla="*/ 240378 h 1574694"/>
              <a:gd name="connsiteX3" fmla="*/ 1004671 w 1681425"/>
              <a:gd name="connsiteY3" fmla="*/ 48744 h 1574694"/>
              <a:gd name="connsiteX4" fmla="*/ 1614868 w 1681425"/>
              <a:gd name="connsiteY4" fmla="*/ 1012666 h 1574694"/>
              <a:gd name="connsiteX5" fmla="*/ 686637 w 1681425"/>
              <a:gd name="connsiteY5" fmla="*/ 1256493 h 1574694"/>
              <a:gd name="connsiteX6" fmla="*/ 261920 w 1681425"/>
              <a:gd name="connsiteY6" fmla="*/ 1574694 h 1574694"/>
              <a:gd name="connsiteX0" fmla="*/ 300834 w 1720339"/>
              <a:gd name="connsiteY0" fmla="*/ 1566107 h 1566107"/>
              <a:gd name="connsiteX1" fmla="*/ 363064 w 1720339"/>
              <a:gd name="connsiteY1" fmla="*/ 1074837 h 1566107"/>
              <a:gd name="connsiteX2" fmla="*/ 253239 w 1720339"/>
              <a:gd name="connsiteY2" fmla="*/ 231791 h 1566107"/>
              <a:gd name="connsiteX3" fmla="*/ 1043585 w 1720339"/>
              <a:gd name="connsiteY3" fmla="*/ 40157 h 1566107"/>
              <a:gd name="connsiteX4" fmla="*/ 1653782 w 1720339"/>
              <a:gd name="connsiteY4" fmla="*/ 1004079 h 1566107"/>
              <a:gd name="connsiteX5" fmla="*/ 725551 w 1720339"/>
              <a:gd name="connsiteY5" fmla="*/ 1247906 h 1566107"/>
              <a:gd name="connsiteX6" fmla="*/ 300834 w 1720339"/>
              <a:gd name="connsiteY6" fmla="*/ 1566107 h 156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339" h="1566107">
                <a:moveTo>
                  <a:pt x="300834" y="1566107"/>
                </a:moveTo>
                <a:lnTo>
                  <a:pt x="363064" y="1074837"/>
                </a:lnTo>
                <a:cubicBezTo>
                  <a:pt x="-220825" y="852913"/>
                  <a:pt x="20550" y="374420"/>
                  <a:pt x="253239" y="231791"/>
                </a:cubicBezTo>
                <a:cubicBezTo>
                  <a:pt x="429214" y="123926"/>
                  <a:pt x="810161" y="-88558"/>
                  <a:pt x="1043585" y="40157"/>
                </a:cubicBezTo>
                <a:cubicBezTo>
                  <a:pt x="1277009" y="168872"/>
                  <a:pt x="1928921" y="624655"/>
                  <a:pt x="1653782" y="1004079"/>
                </a:cubicBezTo>
                <a:cubicBezTo>
                  <a:pt x="1459923" y="1271416"/>
                  <a:pt x="1163543" y="1286404"/>
                  <a:pt x="725551" y="1247906"/>
                </a:cubicBezTo>
                <a:lnTo>
                  <a:pt x="300834" y="1566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80520" y="2629819"/>
            <a:ext cx="1846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Chờ tớ tìm</a:t>
            </a:r>
          </a:p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kết quả nhé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175" y="2945395"/>
            <a:ext cx="184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56 : 7 = ?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627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7" grpId="0"/>
      <p:bldP spid="4" grpId="0" animBg="1"/>
      <p:bldP spid="11" grpId="0" animBg="1"/>
      <p:bldP spid="9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BC14734-5778-091F-7F94-7BBC0B46EDB2}"/>
              </a:ext>
            </a:extLst>
          </p:cNvPr>
          <p:cNvSpPr txBox="1"/>
          <p:nvPr/>
        </p:nvSpPr>
        <p:spPr>
          <a:xfrm>
            <a:off x="286108" y="1916792"/>
            <a:ext cx="3655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Quản trò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nêu phép tính bất kì trong bảng nhân, bảng chia 2, 3, 4, ..., 9</a:t>
            </a:r>
            <a:endParaRPr kumimoji="0" lang="vi-VN" altLang="zh-CN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14734-5778-091F-7F94-7BBC0B46EDB2}"/>
              </a:ext>
            </a:extLst>
          </p:cNvPr>
          <p:cNvSpPr txBox="1"/>
          <p:nvPr/>
        </p:nvSpPr>
        <p:spPr>
          <a:xfrm>
            <a:off x="286108" y="3740880"/>
            <a:ext cx="5042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 bạn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còn lại sử dụng bảng nhân, chia tiện ích để tìm kết quả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 tìm nhanh nhất 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 đúng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được 1 điểm. </a:t>
            </a:r>
            <a:endParaRPr kumimoji="0" lang="vi-VN" altLang="zh-CN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14734-5778-091F-7F94-7BBC0B46EDB2}"/>
              </a:ext>
            </a:extLst>
          </p:cNvPr>
          <p:cNvSpPr txBox="1"/>
          <p:nvPr/>
        </p:nvSpPr>
        <p:spPr>
          <a:xfrm>
            <a:off x="2286000" y="311639"/>
            <a:ext cx="9138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SỬ DỤNG BẢNG NHÂN, CHIA TIỆN ÍCH </a:t>
            </a:r>
            <a:endParaRPr lang="en-US" altLang="zh-CN" sz="3200" b="1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 algn="ctr">
              <a:defRPr/>
            </a:pP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ĐỂ KIỂM TRA KẾT QUẢ CỦA CÁC</a:t>
            </a:r>
            <a:r>
              <a:rPr lang="en-US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PHÉP TÍNH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906" t="4283" r="3633" b="3294"/>
          <a:stretch/>
        </p:blipFill>
        <p:spPr>
          <a:xfrm>
            <a:off x="8056905" y="1780138"/>
            <a:ext cx="3848987" cy="3072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0" y="0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825649-7ECB-0248-87AD-2A5FD1E586F9}"/>
              </a:ext>
            </a:extLst>
          </p:cNvPr>
          <p:cNvSpPr txBox="1"/>
          <p:nvPr/>
        </p:nvSpPr>
        <p:spPr>
          <a:xfrm>
            <a:off x="3700805" y="5217149"/>
            <a:ext cx="4790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Sau 10 lượt chơi, bạn nào được nhiều điểm nhất sẽ chiến thắng.</a:t>
            </a:r>
            <a:endParaRPr kumimoji="0" lang="vi-VN" altLang="zh-CN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4929" y="624225"/>
            <a:ext cx="465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ĐÁNH GIÁ SẢN PHẨM</a:t>
            </a:r>
            <a:endParaRPr kumimoji="0" lang="vi-VN" altLang="zh-CN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278" y="1555927"/>
            <a:ext cx="8372475" cy="4343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6679784" y="1657458"/>
            <a:ext cx="25457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Thực hiện đánh giá bằng hình dán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6827" t="7035" r="5654" b="3542"/>
          <a:stretch/>
        </p:blipFill>
        <p:spPr>
          <a:xfrm>
            <a:off x="6393109" y="3561547"/>
            <a:ext cx="868595" cy="868595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9571" t="6413" r="10420" b="6660"/>
          <a:stretch/>
        </p:blipFill>
        <p:spPr>
          <a:xfrm>
            <a:off x="7528178" y="4656132"/>
            <a:ext cx="848933" cy="848933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DE824D-7BC5-90F3-C07C-456ED61796A8}"/>
              </a:ext>
            </a:extLst>
          </p:cNvPr>
          <p:cNvSpPr txBox="1"/>
          <p:nvPr/>
        </p:nvSpPr>
        <p:spPr>
          <a:xfrm>
            <a:off x="2812613" y="3642563"/>
            <a:ext cx="305657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vi-VN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Có thể sử dụng để tìm kết quả của</a:t>
            </a:r>
            <a:r>
              <a:rPr lang="en-US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 phép tính trong bảng nhân,</a:t>
            </a:r>
            <a:r>
              <a:rPr lang="en-US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chia 2, 3, 4, ..., 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620A34-3DE0-D059-6C74-E9F5B756E90A}"/>
              </a:ext>
            </a:extLst>
          </p:cNvPr>
          <p:cNvSpPr txBox="1"/>
          <p:nvPr/>
        </p:nvSpPr>
        <p:spPr>
          <a:xfrm>
            <a:off x="2789342" y="4674977"/>
            <a:ext cx="33281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vi-VN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Sản phẩm dễ sử dụng, chắc chắn,</a:t>
            </a:r>
            <a:r>
              <a:rPr lang="en-US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đảm bảo tính thẩm mĩ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0" y="144570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83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806254" y="2957633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BIỆT CÁC 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552" y="2700015"/>
            <a:ext cx="1588399" cy="2602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101" y="0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85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1.85185E-6 L -3.75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123028" y="2881618"/>
            <a:ext cx="4059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Dò tìm phép tính đó trong các bảng nhân, chia đã học</a:t>
            </a:r>
            <a:endParaRPr lang="en-US" altLang="zh-CN" sz="32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24388" y="324651"/>
            <a:ext cx="677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QUAN SÁT TRANH VÀ CHO BIẾT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8905" y="1724462"/>
            <a:ext cx="4256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 bạn trong tranh tìm kết quả phép tính bằng cách:</a:t>
            </a:r>
            <a:endParaRPr lang="en-US" altLang="zh-CN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5" y="-53336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78DB35-73DB-8D12-1477-D8527EBE8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9420">
            <a:off x="8096227" y="4900041"/>
            <a:ext cx="3851653" cy="1639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937DD3-BDCA-3031-E247-CA7529D61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9420">
            <a:off x="7973565" y="3251954"/>
            <a:ext cx="3851654" cy="1673635"/>
          </a:xfrm>
          <a:prstGeom prst="rect">
            <a:avLst/>
          </a:prstGeom>
        </p:spPr>
      </p:pic>
      <p:sp>
        <p:nvSpPr>
          <p:cNvPr id="6" name="AutoShape 2" descr="Bảng cửu chương nhân, chia dành cho học sinh tiểu học">
            <a:extLst>
              <a:ext uri="{FF2B5EF4-FFF2-40B4-BE49-F238E27FC236}">
                <a16:creationId xmlns:a16="http://schemas.microsoft.com/office/drawing/2014/main" id="{FE625322-D23F-BD05-4253-15942F4113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67D46D-E61B-750D-4613-DDA08F8D2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2507">
            <a:off x="4447842" y="1284728"/>
            <a:ext cx="3482901" cy="343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0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41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131" y="4620781"/>
            <a:ext cx="1436365" cy="2039707"/>
          </a:xfrm>
          <a:prstGeom prst="rect">
            <a:avLst/>
          </a:prstGeom>
        </p:spPr>
      </p:pic>
      <p:sp>
        <p:nvSpPr>
          <p:cNvPr id="107" name="Rounded Rectangular Callout 106"/>
          <p:cNvSpPr/>
          <p:nvPr/>
        </p:nvSpPr>
        <p:spPr>
          <a:xfrm>
            <a:off x="7859755" y="2046147"/>
            <a:ext cx="3862137" cy="1521498"/>
          </a:xfrm>
          <a:prstGeom prst="wedgeRoundRectCallout">
            <a:avLst>
              <a:gd name="adj1" fmla="val 38281"/>
              <a:gd name="adj2" fmla="val 138747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003379" y="2206731"/>
            <a:ext cx="3718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Có cách nào giúp các bạn tìm nhanh kết quả phép tính không?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24388" y="324651"/>
            <a:ext cx="677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QUAN SÁT TRANH VÀ CHO BIẾT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71" y="909426"/>
            <a:ext cx="7871832" cy="6024502"/>
          </a:xfrm>
          <a:prstGeom prst="roundRect">
            <a:avLst>
              <a:gd name="adj" fmla="val 1527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288" y="1183196"/>
            <a:ext cx="3085714" cy="244782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735668" y="2375453"/>
            <a:ext cx="1957219" cy="1583544"/>
          </a:xfrm>
          <a:custGeom>
            <a:avLst/>
            <a:gdLst>
              <a:gd name="connsiteX0" fmla="*/ 600082 w 2057400"/>
              <a:gd name="connsiteY0" fmla="*/ 1559046 h 1385819"/>
              <a:gd name="connsiteX1" fmla="*/ 523165 w 2057400"/>
              <a:gd name="connsiteY1" fmla="*/ 1296376 h 1385819"/>
              <a:gd name="connsiteX2" fmla="*/ 284132 w 2057400"/>
              <a:gd name="connsiteY2" fmla="*/ 214791 h 1385819"/>
              <a:gd name="connsiteX3" fmla="*/ 1342833 w 2057400"/>
              <a:gd name="connsiteY3" fmla="*/ 33096 h 1385819"/>
              <a:gd name="connsiteX4" fmla="*/ 1953030 w 2057400"/>
              <a:gd name="connsiteY4" fmla="*/ 997018 h 1385819"/>
              <a:gd name="connsiteX5" fmla="*/ 895590 w 2057400"/>
              <a:gd name="connsiteY5" fmla="*/ 1379993 h 1385819"/>
              <a:gd name="connsiteX6" fmla="*/ 600082 w 2057400"/>
              <a:gd name="connsiteY6" fmla="*/ 1559046 h 1385819"/>
              <a:gd name="connsiteX0" fmla="*/ 530491 w 1951812"/>
              <a:gd name="connsiteY0" fmla="*/ 1583405 h 1583405"/>
              <a:gd name="connsiteX1" fmla="*/ 453574 w 1951812"/>
              <a:gd name="connsiteY1" fmla="*/ 1320735 h 1583405"/>
              <a:gd name="connsiteX2" fmla="*/ 333810 w 1951812"/>
              <a:gd name="connsiteY2" fmla="*/ 229211 h 1583405"/>
              <a:gd name="connsiteX3" fmla="*/ 1273242 w 1951812"/>
              <a:gd name="connsiteY3" fmla="*/ 57455 h 1583405"/>
              <a:gd name="connsiteX4" fmla="*/ 1883439 w 1951812"/>
              <a:gd name="connsiteY4" fmla="*/ 1021377 h 1583405"/>
              <a:gd name="connsiteX5" fmla="*/ 825999 w 1951812"/>
              <a:gd name="connsiteY5" fmla="*/ 1404352 h 1583405"/>
              <a:gd name="connsiteX6" fmla="*/ 530491 w 1951812"/>
              <a:gd name="connsiteY6" fmla="*/ 1583405 h 1583405"/>
              <a:gd name="connsiteX0" fmla="*/ 530491 w 1951812"/>
              <a:gd name="connsiteY0" fmla="*/ 1583405 h 1583405"/>
              <a:gd name="connsiteX1" fmla="*/ 453574 w 1951812"/>
              <a:gd name="connsiteY1" fmla="*/ 1320735 h 1583405"/>
              <a:gd name="connsiteX2" fmla="*/ 333810 w 1951812"/>
              <a:gd name="connsiteY2" fmla="*/ 229211 h 1583405"/>
              <a:gd name="connsiteX3" fmla="*/ 1273242 w 1951812"/>
              <a:gd name="connsiteY3" fmla="*/ 57455 h 1583405"/>
              <a:gd name="connsiteX4" fmla="*/ 1883439 w 1951812"/>
              <a:gd name="connsiteY4" fmla="*/ 1021377 h 1583405"/>
              <a:gd name="connsiteX5" fmla="*/ 955208 w 1951812"/>
              <a:gd name="connsiteY5" fmla="*/ 1265204 h 1583405"/>
              <a:gd name="connsiteX6" fmla="*/ 530491 w 1951812"/>
              <a:gd name="connsiteY6" fmla="*/ 1583405 h 1583405"/>
              <a:gd name="connsiteX0" fmla="*/ 329023 w 1750344"/>
              <a:gd name="connsiteY0" fmla="*/ 1579804 h 1579804"/>
              <a:gd name="connsiteX1" fmla="*/ 391253 w 1750344"/>
              <a:gd name="connsiteY1" fmla="*/ 1088534 h 1579804"/>
              <a:gd name="connsiteX2" fmla="*/ 132342 w 1750344"/>
              <a:gd name="connsiteY2" fmla="*/ 225610 h 1579804"/>
              <a:gd name="connsiteX3" fmla="*/ 1071774 w 1750344"/>
              <a:gd name="connsiteY3" fmla="*/ 53854 h 1579804"/>
              <a:gd name="connsiteX4" fmla="*/ 1681971 w 1750344"/>
              <a:gd name="connsiteY4" fmla="*/ 1017776 h 1579804"/>
              <a:gd name="connsiteX5" fmla="*/ 753740 w 1750344"/>
              <a:gd name="connsiteY5" fmla="*/ 1261603 h 1579804"/>
              <a:gd name="connsiteX6" fmla="*/ 329023 w 1750344"/>
              <a:gd name="connsiteY6" fmla="*/ 1579804 h 1579804"/>
              <a:gd name="connsiteX0" fmla="*/ 261920 w 1681425"/>
              <a:gd name="connsiteY0" fmla="*/ 1574694 h 1574694"/>
              <a:gd name="connsiteX1" fmla="*/ 324150 w 1681425"/>
              <a:gd name="connsiteY1" fmla="*/ 1083424 h 1574694"/>
              <a:gd name="connsiteX2" fmla="*/ 214325 w 1681425"/>
              <a:gd name="connsiteY2" fmla="*/ 240378 h 1574694"/>
              <a:gd name="connsiteX3" fmla="*/ 1004671 w 1681425"/>
              <a:gd name="connsiteY3" fmla="*/ 48744 h 1574694"/>
              <a:gd name="connsiteX4" fmla="*/ 1614868 w 1681425"/>
              <a:gd name="connsiteY4" fmla="*/ 1012666 h 1574694"/>
              <a:gd name="connsiteX5" fmla="*/ 686637 w 1681425"/>
              <a:gd name="connsiteY5" fmla="*/ 1256493 h 1574694"/>
              <a:gd name="connsiteX6" fmla="*/ 261920 w 1681425"/>
              <a:gd name="connsiteY6" fmla="*/ 1574694 h 1574694"/>
              <a:gd name="connsiteX0" fmla="*/ 300834 w 1720339"/>
              <a:gd name="connsiteY0" fmla="*/ 1566107 h 1566107"/>
              <a:gd name="connsiteX1" fmla="*/ 363064 w 1720339"/>
              <a:gd name="connsiteY1" fmla="*/ 1074837 h 1566107"/>
              <a:gd name="connsiteX2" fmla="*/ 253239 w 1720339"/>
              <a:gd name="connsiteY2" fmla="*/ 231791 h 1566107"/>
              <a:gd name="connsiteX3" fmla="*/ 1043585 w 1720339"/>
              <a:gd name="connsiteY3" fmla="*/ 40157 h 1566107"/>
              <a:gd name="connsiteX4" fmla="*/ 1653782 w 1720339"/>
              <a:gd name="connsiteY4" fmla="*/ 1004079 h 1566107"/>
              <a:gd name="connsiteX5" fmla="*/ 725551 w 1720339"/>
              <a:gd name="connsiteY5" fmla="*/ 1247906 h 1566107"/>
              <a:gd name="connsiteX6" fmla="*/ 300834 w 1720339"/>
              <a:gd name="connsiteY6" fmla="*/ 1566107 h 156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339" h="1566107">
                <a:moveTo>
                  <a:pt x="300834" y="1566107"/>
                </a:moveTo>
                <a:lnTo>
                  <a:pt x="363064" y="1074837"/>
                </a:lnTo>
                <a:cubicBezTo>
                  <a:pt x="-220825" y="852913"/>
                  <a:pt x="20550" y="374420"/>
                  <a:pt x="253239" y="231791"/>
                </a:cubicBezTo>
                <a:cubicBezTo>
                  <a:pt x="429214" y="123926"/>
                  <a:pt x="810161" y="-88558"/>
                  <a:pt x="1043585" y="40157"/>
                </a:cubicBezTo>
                <a:cubicBezTo>
                  <a:pt x="1277009" y="168872"/>
                  <a:pt x="1928921" y="624655"/>
                  <a:pt x="1653782" y="1004079"/>
                </a:cubicBezTo>
                <a:cubicBezTo>
                  <a:pt x="1459923" y="1271416"/>
                  <a:pt x="1163543" y="1286404"/>
                  <a:pt x="725551" y="1247906"/>
                </a:cubicBezTo>
                <a:lnTo>
                  <a:pt x="300834" y="1566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3"/>
          <p:cNvSpPr/>
          <p:nvPr/>
        </p:nvSpPr>
        <p:spPr>
          <a:xfrm flipH="1">
            <a:off x="92609" y="2483156"/>
            <a:ext cx="1862013" cy="1566107"/>
          </a:xfrm>
          <a:custGeom>
            <a:avLst/>
            <a:gdLst>
              <a:gd name="connsiteX0" fmla="*/ 600082 w 2057400"/>
              <a:gd name="connsiteY0" fmla="*/ 1559046 h 1385819"/>
              <a:gd name="connsiteX1" fmla="*/ 523165 w 2057400"/>
              <a:gd name="connsiteY1" fmla="*/ 1296376 h 1385819"/>
              <a:gd name="connsiteX2" fmla="*/ 284132 w 2057400"/>
              <a:gd name="connsiteY2" fmla="*/ 214791 h 1385819"/>
              <a:gd name="connsiteX3" fmla="*/ 1342833 w 2057400"/>
              <a:gd name="connsiteY3" fmla="*/ 33096 h 1385819"/>
              <a:gd name="connsiteX4" fmla="*/ 1953030 w 2057400"/>
              <a:gd name="connsiteY4" fmla="*/ 997018 h 1385819"/>
              <a:gd name="connsiteX5" fmla="*/ 895590 w 2057400"/>
              <a:gd name="connsiteY5" fmla="*/ 1379993 h 1385819"/>
              <a:gd name="connsiteX6" fmla="*/ 600082 w 2057400"/>
              <a:gd name="connsiteY6" fmla="*/ 1559046 h 1385819"/>
              <a:gd name="connsiteX0" fmla="*/ 530491 w 1951812"/>
              <a:gd name="connsiteY0" fmla="*/ 1583405 h 1583405"/>
              <a:gd name="connsiteX1" fmla="*/ 453574 w 1951812"/>
              <a:gd name="connsiteY1" fmla="*/ 1320735 h 1583405"/>
              <a:gd name="connsiteX2" fmla="*/ 333810 w 1951812"/>
              <a:gd name="connsiteY2" fmla="*/ 229211 h 1583405"/>
              <a:gd name="connsiteX3" fmla="*/ 1273242 w 1951812"/>
              <a:gd name="connsiteY3" fmla="*/ 57455 h 1583405"/>
              <a:gd name="connsiteX4" fmla="*/ 1883439 w 1951812"/>
              <a:gd name="connsiteY4" fmla="*/ 1021377 h 1583405"/>
              <a:gd name="connsiteX5" fmla="*/ 825999 w 1951812"/>
              <a:gd name="connsiteY5" fmla="*/ 1404352 h 1583405"/>
              <a:gd name="connsiteX6" fmla="*/ 530491 w 1951812"/>
              <a:gd name="connsiteY6" fmla="*/ 1583405 h 1583405"/>
              <a:gd name="connsiteX0" fmla="*/ 530491 w 1951812"/>
              <a:gd name="connsiteY0" fmla="*/ 1583405 h 1583405"/>
              <a:gd name="connsiteX1" fmla="*/ 453574 w 1951812"/>
              <a:gd name="connsiteY1" fmla="*/ 1320735 h 1583405"/>
              <a:gd name="connsiteX2" fmla="*/ 333810 w 1951812"/>
              <a:gd name="connsiteY2" fmla="*/ 229211 h 1583405"/>
              <a:gd name="connsiteX3" fmla="*/ 1273242 w 1951812"/>
              <a:gd name="connsiteY3" fmla="*/ 57455 h 1583405"/>
              <a:gd name="connsiteX4" fmla="*/ 1883439 w 1951812"/>
              <a:gd name="connsiteY4" fmla="*/ 1021377 h 1583405"/>
              <a:gd name="connsiteX5" fmla="*/ 955208 w 1951812"/>
              <a:gd name="connsiteY5" fmla="*/ 1265204 h 1583405"/>
              <a:gd name="connsiteX6" fmla="*/ 530491 w 1951812"/>
              <a:gd name="connsiteY6" fmla="*/ 1583405 h 1583405"/>
              <a:gd name="connsiteX0" fmla="*/ 329023 w 1750344"/>
              <a:gd name="connsiteY0" fmla="*/ 1579804 h 1579804"/>
              <a:gd name="connsiteX1" fmla="*/ 391253 w 1750344"/>
              <a:gd name="connsiteY1" fmla="*/ 1088534 h 1579804"/>
              <a:gd name="connsiteX2" fmla="*/ 132342 w 1750344"/>
              <a:gd name="connsiteY2" fmla="*/ 225610 h 1579804"/>
              <a:gd name="connsiteX3" fmla="*/ 1071774 w 1750344"/>
              <a:gd name="connsiteY3" fmla="*/ 53854 h 1579804"/>
              <a:gd name="connsiteX4" fmla="*/ 1681971 w 1750344"/>
              <a:gd name="connsiteY4" fmla="*/ 1017776 h 1579804"/>
              <a:gd name="connsiteX5" fmla="*/ 753740 w 1750344"/>
              <a:gd name="connsiteY5" fmla="*/ 1261603 h 1579804"/>
              <a:gd name="connsiteX6" fmla="*/ 329023 w 1750344"/>
              <a:gd name="connsiteY6" fmla="*/ 1579804 h 1579804"/>
              <a:gd name="connsiteX0" fmla="*/ 261920 w 1681425"/>
              <a:gd name="connsiteY0" fmla="*/ 1574694 h 1574694"/>
              <a:gd name="connsiteX1" fmla="*/ 324150 w 1681425"/>
              <a:gd name="connsiteY1" fmla="*/ 1083424 h 1574694"/>
              <a:gd name="connsiteX2" fmla="*/ 214325 w 1681425"/>
              <a:gd name="connsiteY2" fmla="*/ 240378 h 1574694"/>
              <a:gd name="connsiteX3" fmla="*/ 1004671 w 1681425"/>
              <a:gd name="connsiteY3" fmla="*/ 48744 h 1574694"/>
              <a:gd name="connsiteX4" fmla="*/ 1614868 w 1681425"/>
              <a:gd name="connsiteY4" fmla="*/ 1012666 h 1574694"/>
              <a:gd name="connsiteX5" fmla="*/ 686637 w 1681425"/>
              <a:gd name="connsiteY5" fmla="*/ 1256493 h 1574694"/>
              <a:gd name="connsiteX6" fmla="*/ 261920 w 1681425"/>
              <a:gd name="connsiteY6" fmla="*/ 1574694 h 1574694"/>
              <a:gd name="connsiteX0" fmla="*/ 300834 w 1720339"/>
              <a:gd name="connsiteY0" fmla="*/ 1566107 h 1566107"/>
              <a:gd name="connsiteX1" fmla="*/ 363064 w 1720339"/>
              <a:gd name="connsiteY1" fmla="*/ 1074837 h 1566107"/>
              <a:gd name="connsiteX2" fmla="*/ 253239 w 1720339"/>
              <a:gd name="connsiteY2" fmla="*/ 231791 h 1566107"/>
              <a:gd name="connsiteX3" fmla="*/ 1043585 w 1720339"/>
              <a:gd name="connsiteY3" fmla="*/ 40157 h 1566107"/>
              <a:gd name="connsiteX4" fmla="*/ 1653782 w 1720339"/>
              <a:gd name="connsiteY4" fmla="*/ 1004079 h 1566107"/>
              <a:gd name="connsiteX5" fmla="*/ 725551 w 1720339"/>
              <a:gd name="connsiteY5" fmla="*/ 1247906 h 1566107"/>
              <a:gd name="connsiteX6" fmla="*/ 300834 w 1720339"/>
              <a:gd name="connsiteY6" fmla="*/ 1566107 h 156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339" h="1566107">
                <a:moveTo>
                  <a:pt x="300834" y="1566107"/>
                </a:moveTo>
                <a:lnTo>
                  <a:pt x="363064" y="1074837"/>
                </a:lnTo>
                <a:cubicBezTo>
                  <a:pt x="-220825" y="852913"/>
                  <a:pt x="20550" y="374420"/>
                  <a:pt x="253239" y="231791"/>
                </a:cubicBezTo>
                <a:cubicBezTo>
                  <a:pt x="429214" y="123926"/>
                  <a:pt x="810161" y="-88558"/>
                  <a:pt x="1043585" y="40157"/>
                </a:cubicBezTo>
                <a:cubicBezTo>
                  <a:pt x="1277009" y="168872"/>
                  <a:pt x="1928921" y="624655"/>
                  <a:pt x="1653782" y="1004079"/>
                </a:cubicBezTo>
                <a:cubicBezTo>
                  <a:pt x="1459923" y="1271416"/>
                  <a:pt x="1163543" y="1286404"/>
                  <a:pt x="725551" y="1247906"/>
                </a:cubicBezTo>
                <a:lnTo>
                  <a:pt x="300834" y="1566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46588" y="2806895"/>
            <a:ext cx="184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72 : 9 = ?</a:t>
            </a:r>
            <a:endParaRPr lang="en-US" altLang="zh-CN" sz="24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175" y="2945395"/>
            <a:ext cx="184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87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7" grpId="0"/>
      <p:bldP spid="4" grpId="0" animBg="1"/>
      <p:bldP spid="11" grpId="0" animBg="1"/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507086" y="250842"/>
            <a:ext cx="677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GIỚI THIỆU BẢNG NHÂN, CHIA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ECFE87-4189-5B73-5E43-2F7C3B46D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340" y="1423296"/>
            <a:ext cx="6310401" cy="5033260"/>
          </a:xfrm>
          <a:prstGeom prst="rect">
            <a:avLst/>
          </a:prstGeom>
        </p:spPr>
      </p:pic>
      <p:sp>
        <p:nvSpPr>
          <p:cNvPr id="10" name="Right Arrow 11">
            <a:extLst>
              <a:ext uri="{FF2B5EF4-FFF2-40B4-BE49-F238E27FC236}">
                <a16:creationId xmlns:a16="http://schemas.microsoft.com/office/drawing/2014/main" id="{F7A4791C-A8F4-B4E5-8E6E-45725B87EDF1}"/>
              </a:ext>
            </a:extLst>
          </p:cNvPr>
          <p:cNvSpPr/>
          <p:nvPr/>
        </p:nvSpPr>
        <p:spPr>
          <a:xfrm rot="5400000">
            <a:off x="3065458" y="1081168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48B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2">
            <a:extLst>
              <a:ext uri="{FF2B5EF4-FFF2-40B4-BE49-F238E27FC236}">
                <a16:creationId xmlns:a16="http://schemas.microsoft.com/office/drawing/2014/main" id="{527904D2-8C13-EAC4-9506-792A228B7A17}"/>
              </a:ext>
            </a:extLst>
          </p:cNvPr>
          <p:cNvSpPr/>
          <p:nvPr/>
        </p:nvSpPr>
        <p:spPr>
          <a:xfrm rot="5400000">
            <a:off x="3619078" y="1081168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48B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13">
            <a:extLst>
              <a:ext uri="{FF2B5EF4-FFF2-40B4-BE49-F238E27FC236}">
                <a16:creationId xmlns:a16="http://schemas.microsoft.com/office/drawing/2014/main" id="{041AAA8C-B823-ECE2-1FB7-DEDF8AB0D3BA}"/>
              </a:ext>
            </a:extLst>
          </p:cNvPr>
          <p:cNvSpPr/>
          <p:nvPr/>
        </p:nvSpPr>
        <p:spPr>
          <a:xfrm rot="5400000">
            <a:off x="4172698" y="1081168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48B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14">
            <a:extLst>
              <a:ext uri="{FF2B5EF4-FFF2-40B4-BE49-F238E27FC236}">
                <a16:creationId xmlns:a16="http://schemas.microsoft.com/office/drawing/2014/main" id="{2E58A321-8F8C-DA20-063A-338E7FDF05D0}"/>
              </a:ext>
            </a:extLst>
          </p:cNvPr>
          <p:cNvSpPr/>
          <p:nvPr/>
        </p:nvSpPr>
        <p:spPr>
          <a:xfrm rot="5400000">
            <a:off x="4726318" y="1081168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48B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15">
            <a:extLst>
              <a:ext uri="{FF2B5EF4-FFF2-40B4-BE49-F238E27FC236}">
                <a16:creationId xmlns:a16="http://schemas.microsoft.com/office/drawing/2014/main" id="{6F39A78B-2141-CB2D-0BA3-1F2B3F5763D7}"/>
              </a:ext>
            </a:extLst>
          </p:cNvPr>
          <p:cNvSpPr/>
          <p:nvPr/>
        </p:nvSpPr>
        <p:spPr>
          <a:xfrm rot="5400000">
            <a:off x="5279938" y="1081168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48B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16">
            <a:extLst>
              <a:ext uri="{FF2B5EF4-FFF2-40B4-BE49-F238E27FC236}">
                <a16:creationId xmlns:a16="http://schemas.microsoft.com/office/drawing/2014/main" id="{874E1106-6359-9565-599A-7D2AB99AFC7C}"/>
              </a:ext>
            </a:extLst>
          </p:cNvPr>
          <p:cNvSpPr/>
          <p:nvPr/>
        </p:nvSpPr>
        <p:spPr>
          <a:xfrm rot="5400000">
            <a:off x="5833558" y="1081168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48B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17">
            <a:extLst>
              <a:ext uri="{FF2B5EF4-FFF2-40B4-BE49-F238E27FC236}">
                <a16:creationId xmlns:a16="http://schemas.microsoft.com/office/drawing/2014/main" id="{E8B425EB-C0FD-A98A-D5A9-B50CD77ABEAF}"/>
              </a:ext>
            </a:extLst>
          </p:cNvPr>
          <p:cNvSpPr/>
          <p:nvPr/>
        </p:nvSpPr>
        <p:spPr>
          <a:xfrm rot="5400000">
            <a:off x="6387178" y="1081168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48B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18">
            <a:extLst>
              <a:ext uri="{FF2B5EF4-FFF2-40B4-BE49-F238E27FC236}">
                <a16:creationId xmlns:a16="http://schemas.microsoft.com/office/drawing/2014/main" id="{08C15A62-D155-A023-8E89-00D902BF89C9}"/>
              </a:ext>
            </a:extLst>
          </p:cNvPr>
          <p:cNvSpPr/>
          <p:nvPr/>
        </p:nvSpPr>
        <p:spPr>
          <a:xfrm rot="5400000">
            <a:off x="6940798" y="1081168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48B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19">
            <a:extLst>
              <a:ext uri="{FF2B5EF4-FFF2-40B4-BE49-F238E27FC236}">
                <a16:creationId xmlns:a16="http://schemas.microsoft.com/office/drawing/2014/main" id="{B3D98F29-3450-298C-C635-3F3EF6BF93CF}"/>
              </a:ext>
            </a:extLst>
          </p:cNvPr>
          <p:cNvSpPr/>
          <p:nvPr/>
        </p:nvSpPr>
        <p:spPr>
          <a:xfrm rot="5400000">
            <a:off x="7494418" y="1081168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48B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20">
            <a:extLst>
              <a:ext uri="{FF2B5EF4-FFF2-40B4-BE49-F238E27FC236}">
                <a16:creationId xmlns:a16="http://schemas.microsoft.com/office/drawing/2014/main" id="{12B552B8-83F4-BF85-B48A-BBD62B15E72C}"/>
              </a:ext>
            </a:extLst>
          </p:cNvPr>
          <p:cNvSpPr/>
          <p:nvPr/>
        </p:nvSpPr>
        <p:spPr>
          <a:xfrm rot="5400000">
            <a:off x="8048042" y="1081168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48B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21">
            <a:extLst>
              <a:ext uri="{FF2B5EF4-FFF2-40B4-BE49-F238E27FC236}">
                <a16:creationId xmlns:a16="http://schemas.microsoft.com/office/drawing/2014/main" id="{BF29DFFE-1703-B732-4182-2F4B0C2E833C}"/>
              </a:ext>
            </a:extLst>
          </p:cNvPr>
          <p:cNvSpPr/>
          <p:nvPr/>
        </p:nvSpPr>
        <p:spPr>
          <a:xfrm>
            <a:off x="1900775" y="1586356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22">
            <a:extLst>
              <a:ext uri="{FF2B5EF4-FFF2-40B4-BE49-F238E27FC236}">
                <a16:creationId xmlns:a16="http://schemas.microsoft.com/office/drawing/2014/main" id="{7222F65E-7328-0357-9F2A-513C74A5CBB3}"/>
              </a:ext>
            </a:extLst>
          </p:cNvPr>
          <p:cNvSpPr/>
          <p:nvPr/>
        </p:nvSpPr>
        <p:spPr>
          <a:xfrm>
            <a:off x="1900775" y="2139799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23">
            <a:extLst>
              <a:ext uri="{FF2B5EF4-FFF2-40B4-BE49-F238E27FC236}">
                <a16:creationId xmlns:a16="http://schemas.microsoft.com/office/drawing/2014/main" id="{82D65EB7-8A4F-88AE-6E98-B9F0F702077B}"/>
              </a:ext>
            </a:extLst>
          </p:cNvPr>
          <p:cNvSpPr/>
          <p:nvPr/>
        </p:nvSpPr>
        <p:spPr>
          <a:xfrm>
            <a:off x="1900775" y="2693243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24">
            <a:extLst>
              <a:ext uri="{FF2B5EF4-FFF2-40B4-BE49-F238E27FC236}">
                <a16:creationId xmlns:a16="http://schemas.microsoft.com/office/drawing/2014/main" id="{26DF0A48-EA51-67D0-166E-6F895E3F48A7}"/>
              </a:ext>
            </a:extLst>
          </p:cNvPr>
          <p:cNvSpPr/>
          <p:nvPr/>
        </p:nvSpPr>
        <p:spPr>
          <a:xfrm>
            <a:off x="1900775" y="3246686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25">
            <a:extLst>
              <a:ext uri="{FF2B5EF4-FFF2-40B4-BE49-F238E27FC236}">
                <a16:creationId xmlns:a16="http://schemas.microsoft.com/office/drawing/2014/main" id="{D011F992-7C27-A45F-C3CA-665FF69F90AB}"/>
              </a:ext>
            </a:extLst>
          </p:cNvPr>
          <p:cNvSpPr/>
          <p:nvPr/>
        </p:nvSpPr>
        <p:spPr>
          <a:xfrm>
            <a:off x="1900775" y="3800130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26">
            <a:extLst>
              <a:ext uri="{FF2B5EF4-FFF2-40B4-BE49-F238E27FC236}">
                <a16:creationId xmlns:a16="http://schemas.microsoft.com/office/drawing/2014/main" id="{CEDE75A4-1BE2-40DB-F691-416830E665AA}"/>
              </a:ext>
            </a:extLst>
          </p:cNvPr>
          <p:cNvSpPr/>
          <p:nvPr/>
        </p:nvSpPr>
        <p:spPr>
          <a:xfrm>
            <a:off x="1900775" y="4353573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27">
            <a:extLst>
              <a:ext uri="{FF2B5EF4-FFF2-40B4-BE49-F238E27FC236}">
                <a16:creationId xmlns:a16="http://schemas.microsoft.com/office/drawing/2014/main" id="{43EDE46A-464D-5672-AB72-73C744D991B6}"/>
              </a:ext>
            </a:extLst>
          </p:cNvPr>
          <p:cNvSpPr/>
          <p:nvPr/>
        </p:nvSpPr>
        <p:spPr>
          <a:xfrm>
            <a:off x="1900775" y="4907016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28">
            <a:extLst>
              <a:ext uri="{FF2B5EF4-FFF2-40B4-BE49-F238E27FC236}">
                <a16:creationId xmlns:a16="http://schemas.microsoft.com/office/drawing/2014/main" id="{10C85737-C8BA-C2ED-2F93-C6DC19082054}"/>
              </a:ext>
            </a:extLst>
          </p:cNvPr>
          <p:cNvSpPr/>
          <p:nvPr/>
        </p:nvSpPr>
        <p:spPr>
          <a:xfrm>
            <a:off x="1900775" y="5460460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29">
            <a:extLst>
              <a:ext uri="{FF2B5EF4-FFF2-40B4-BE49-F238E27FC236}">
                <a16:creationId xmlns:a16="http://schemas.microsoft.com/office/drawing/2014/main" id="{D230E68C-5422-DCF0-F271-A029CE8232DF}"/>
              </a:ext>
            </a:extLst>
          </p:cNvPr>
          <p:cNvSpPr/>
          <p:nvPr/>
        </p:nvSpPr>
        <p:spPr>
          <a:xfrm>
            <a:off x="1900775" y="6013904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E7E914-0FB6-1207-1152-43FE450991BA}"/>
              </a:ext>
            </a:extLst>
          </p:cNvPr>
          <p:cNvSpPr txBox="1"/>
          <p:nvPr/>
        </p:nvSpPr>
        <p:spPr>
          <a:xfrm>
            <a:off x="723686" y="1494358"/>
            <a:ext cx="1414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 hàng</a:t>
            </a:r>
            <a:endParaRPr lang="en-US" altLang="zh-CN" sz="3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270D56-471C-D245-E082-6C86C1900D7B}"/>
              </a:ext>
            </a:extLst>
          </p:cNvPr>
          <p:cNvSpPr txBox="1"/>
          <p:nvPr/>
        </p:nvSpPr>
        <p:spPr>
          <a:xfrm>
            <a:off x="1844914" y="801971"/>
            <a:ext cx="131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11 cột</a:t>
            </a:r>
            <a:endParaRPr lang="en-US" altLang="zh-CN" sz="3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3" name="Right Arrow 11">
            <a:extLst>
              <a:ext uri="{FF2B5EF4-FFF2-40B4-BE49-F238E27FC236}">
                <a16:creationId xmlns:a16="http://schemas.microsoft.com/office/drawing/2014/main" id="{896354A8-6C78-919C-41F6-3FFD56882DE5}"/>
              </a:ext>
            </a:extLst>
          </p:cNvPr>
          <p:cNvSpPr/>
          <p:nvPr/>
        </p:nvSpPr>
        <p:spPr>
          <a:xfrm rot="5400000">
            <a:off x="3065458" y="1081169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48B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11">
            <a:extLst>
              <a:ext uri="{FF2B5EF4-FFF2-40B4-BE49-F238E27FC236}">
                <a16:creationId xmlns:a16="http://schemas.microsoft.com/office/drawing/2014/main" id="{98F26978-041E-42C1-8D63-CA4605F7FAFD}"/>
              </a:ext>
            </a:extLst>
          </p:cNvPr>
          <p:cNvSpPr/>
          <p:nvPr/>
        </p:nvSpPr>
        <p:spPr>
          <a:xfrm rot="5400000">
            <a:off x="2511837" y="1081169"/>
            <a:ext cx="397565" cy="277670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48B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0" grpId="0" animBg="1"/>
      <p:bldP spid="1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524388" y="462803"/>
            <a:ext cx="677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GIỚI THIỆU BẢNG NHÂN, CHIA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63BEB4-766E-828A-BF02-35052AF9C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33" y="1550924"/>
            <a:ext cx="6310401" cy="5033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2E60BD-70FD-8CE7-A1F4-CC1076B58C45}"/>
              </a:ext>
            </a:extLst>
          </p:cNvPr>
          <p:cNvSpPr txBox="1"/>
          <p:nvPr/>
        </p:nvSpPr>
        <p:spPr>
          <a:xfrm>
            <a:off x="7681515" y="1449198"/>
            <a:ext cx="123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 x 3 = </a:t>
            </a:r>
            <a:endParaRPr lang="en-US" altLang="zh-CN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4C358A-4897-6105-A6E0-7AB5F6119774}"/>
              </a:ext>
            </a:extLst>
          </p:cNvPr>
          <p:cNvSpPr txBox="1"/>
          <p:nvPr/>
        </p:nvSpPr>
        <p:spPr>
          <a:xfrm>
            <a:off x="7082329" y="2504494"/>
            <a:ext cx="4429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Từ số </a:t>
            </a: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ở cột 1 theo chiều mũi tên dóng sang phải</a:t>
            </a:r>
            <a:endParaRPr lang="en-US" altLang="zh-CN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C82D3891-57E3-3706-F66A-81577C0D296B}"/>
              </a:ext>
            </a:extLst>
          </p:cNvPr>
          <p:cNvSpPr/>
          <p:nvPr/>
        </p:nvSpPr>
        <p:spPr>
          <a:xfrm>
            <a:off x="9030938" y="1366616"/>
            <a:ext cx="648311" cy="5910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734B0-6C05-0DD0-75F0-84D248057ABE}"/>
              </a:ext>
            </a:extLst>
          </p:cNvPr>
          <p:cNvSpPr txBox="1"/>
          <p:nvPr/>
        </p:nvSpPr>
        <p:spPr>
          <a:xfrm>
            <a:off x="8882557" y="1400341"/>
            <a:ext cx="79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</a:t>
            </a:r>
            <a:endParaRPr lang="en-US" altLang="zh-CN" sz="32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34F6F3-9794-B9B6-4E5C-DB8967A978C2}"/>
              </a:ext>
            </a:extLst>
          </p:cNvPr>
          <p:cNvSpPr txBox="1"/>
          <p:nvPr/>
        </p:nvSpPr>
        <p:spPr>
          <a:xfrm>
            <a:off x="6966790" y="3717214"/>
            <a:ext cx="4429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Từ số </a:t>
            </a: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ở hàng 1 theo chiều mũi tên dóng xuống</a:t>
            </a:r>
            <a:endParaRPr lang="en-US" altLang="zh-CN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8FB35F-C22E-75D5-E45B-EC1682B405DF}"/>
              </a:ext>
            </a:extLst>
          </p:cNvPr>
          <p:cNvSpPr txBox="1"/>
          <p:nvPr/>
        </p:nvSpPr>
        <p:spPr>
          <a:xfrm>
            <a:off x="7082329" y="5086103"/>
            <a:ext cx="442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Hai mũi tên gặp nhau ở số </a:t>
            </a: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</a:t>
            </a:r>
            <a:endParaRPr lang="en-US" altLang="zh-CN" sz="32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Right Arrow 11">
            <a:extLst>
              <a:ext uri="{FF2B5EF4-FFF2-40B4-BE49-F238E27FC236}">
                <a16:creationId xmlns:a16="http://schemas.microsoft.com/office/drawing/2014/main" id="{CCBD6576-6D4D-F218-F85E-43BA5FC45BC3}"/>
              </a:ext>
            </a:extLst>
          </p:cNvPr>
          <p:cNvSpPr/>
          <p:nvPr/>
        </p:nvSpPr>
        <p:spPr>
          <a:xfrm rot="5400000">
            <a:off x="530978" y="1680030"/>
            <a:ext cx="397565" cy="277670"/>
          </a:xfrm>
          <a:prstGeom prst="rightArrow">
            <a:avLst/>
          </a:prstGeom>
          <a:solidFill>
            <a:srgbClr val="48B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39F7539-F4CB-6A0A-F5EE-655E6745731D}"/>
              </a:ext>
            </a:extLst>
          </p:cNvPr>
          <p:cNvSpPr/>
          <p:nvPr/>
        </p:nvSpPr>
        <p:spPr>
          <a:xfrm>
            <a:off x="477078" y="3240157"/>
            <a:ext cx="477079" cy="4770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A2927C6-B099-6AD4-98B1-7C850DEB998E}"/>
              </a:ext>
            </a:extLst>
          </p:cNvPr>
          <p:cNvCxnSpPr/>
          <p:nvPr/>
        </p:nvCxnSpPr>
        <p:spPr>
          <a:xfrm>
            <a:off x="983974" y="3488635"/>
            <a:ext cx="551621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15">
            <a:extLst>
              <a:ext uri="{FF2B5EF4-FFF2-40B4-BE49-F238E27FC236}">
                <a16:creationId xmlns:a16="http://schemas.microsoft.com/office/drawing/2014/main" id="{A243FAAD-641C-60C1-8EBB-87EC6650DA9D}"/>
              </a:ext>
            </a:extLst>
          </p:cNvPr>
          <p:cNvSpPr/>
          <p:nvPr/>
        </p:nvSpPr>
        <p:spPr>
          <a:xfrm>
            <a:off x="530977" y="1680030"/>
            <a:ext cx="397565" cy="277670"/>
          </a:xfrm>
          <a:prstGeom prst="rightArrow">
            <a:avLst/>
          </a:prstGeom>
          <a:solidFill>
            <a:srgbClr val="48B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78EE0FD-7E81-6125-3B80-30D6565E3020}"/>
              </a:ext>
            </a:extLst>
          </p:cNvPr>
          <p:cNvSpPr/>
          <p:nvPr/>
        </p:nvSpPr>
        <p:spPr>
          <a:xfrm>
            <a:off x="2141476" y="1595528"/>
            <a:ext cx="477079" cy="4770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D47CA1-8688-CFB1-4FB7-E75D98373560}"/>
              </a:ext>
            </a:extLst>
          </p:cNvPr>
          <p:cNvCxnSpPr/>
          <p:nvPr/>
        </p:nvCxnSpPr>
        <p:spPr>
          <a:xfrm>
            <a:off x="2380015" y="2080593"/>
            <a:ext cx="5376" cy="4280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6C81C61A-6235-EF8D-E58A-DEA4DC1A270C}"/>
              </a:ext>
            </a:extLst>
          </p:cNvPr>
          <p:cNvSpPr/>
          <p:nvPr/>
        </p:nvSpPr>
        <p:spPr>
          <a:xfrm>
            <a:off x="2141475" y="3265711"/>
            <a:ext cx="477079" cy="4770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C06A7A6-4C6E-584E-9004-A5E3842ADA71}"/>
              </a:ext>
            </a:extLst>
          </p:cNvPr>
          <p:cNvCxnSpPr/>
          <p:nvPr/>
        </p:nvCxnSpPr>
        <p:spPr>
          <a:xfrm>
            <a:off x="954157" y="3488635"/>
            <a:ext cx="118731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3BDE4B-F617-9038-6E17-0D530977FDA0}"/>
              </a:ext>
            </a:extLst>
          </p:cNvPr>
          <p:cNvCxnSpPr/>
          <p:nvPr/>
        </p:nvCxnSpPr>
        <p:spPr>
          <a:xfrm>
            <a:off x="2380015" y="2080593"/>
            <a:ext cx="0" cy="11595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3AC2B20-8A0C-DA20-1D1E-B21C5F93A6C1}"/>
              </a:ext>
            </a:extLst>
          </p:cNvPr>
          <p:cNvSpPr txBox="1"/>
          <p:nvPr/>
        </p:nvSpPr>
        <p:spPr>
          <a:xfrm>
            <a:off x="9064635" y="1421468"/>
            <a:ext cx="465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en-US" altLang="zh-CN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9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7" grpId="0"/>
      <p:bldP spid="7" grpId="1"/>
      <p:bldP spid="13" grpId="0"/>
      <p:bldP spid="14" grpId="0" animBg="1"/>
      <p:bldP spid="15" grpId="0"/>
      <p:bldP spid="15" grpId="1"/>
      <p:bldP spid="19" grpId="0"/>
      <p:bldP spid="20" grpId="0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8" grpId="0" animBg="1"/>
      <p:bldP spid="28" grpId="1" animBg="1"/>
      <p:bldP spid="30" grpId="0" animBg="1"/>
      <p:bldP spid="30" grpId="1" animBg="1"/>
      <p:bldP spid="35" grpId="0"/>
      <p:bldP spid="35" grpId="1"/>
      <p:bldP spid="3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524388" y="462803"/>
            <a:ext cx="677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GIỚI THIỆU BẢNG NHÂN, CHIA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461E21B-A6CC-28EB-2681-F55674BE5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77" y="1527255"/>
            <a:ext cx="6310401" cy="503326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9A31E02-B2CF-8D90-6EAB-9D57E1F6FF24}"/>
              </a:ext>
            </a:extLst>
          </p:cNvPr>
          <p:cNvSpPr txBox="1"/>
          <p:nvPr/>
        </p:nvSpPr>
        <p:spPr>
          <a:xfrm>
            <a:off x="7681515" y="1449198"/>
            <a:ext cx="123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42 : 6 = </a:t>
            </a:r>
            <a:endParaRPr lang="en-US" altLang="zh-CN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7FB873-A4FE-2D7B-5689-DC371365BAD8}"/>
              </a:ext>
            </a:extLst>
          </p:cNvPr>
          <p:cNvSpPr txBox="1"/>
          <p:nvPr/>
        </p:nvSpPr>
        <p:spPr>
          <a:xfrm>
            <a:off x="7082329" y="2504494"/>
            <a:ext cx="4429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Từ số </a:t>
            </a: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ở cột 1 theo chiều mũi tên dóng sang phải đến số </a:t>
            </a: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42</a:t>
            </a:r>
            <a:endParaRPr lang="en-US" altLang="zh-CN" sz="32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3B364832-111D-436D-6E5C-C147C8DF2EBB}"/>
              </a:ext>
            </a:extLst>
          </p:cNvPr>
          <p:cNvSpPr/>
          <p:nvPr/>
        </p:nvSpPr>
        <p:spPr>
          <a:xfrm>
            <a:off x="9030938" y="1366616"/>
            <a:ext cx="648311" cy="5910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29DAC1-9206-186C-F0D6-451F3932C3AC}"/>
              </a:ext>
            </a:extLst>
          </p:cNvPr>
          <p:cNvSpPr txBox="1"/>
          <p:nvPr/>
        </p:nvSpPr>
        <p:spPr>
          <a:xfrm>
            <a:off x="8956744" y="1429301"/>
            <a:ext cx="79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 b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endParaRPr lang="en-US" altLang="zh-CN" sz="32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67E0E4-84C3-0855-553C-5A9AED81C6F3}"/>
              </a:ext>
            </a:extLst>
          </p:cNvPr>
          <p:cNvSpPr txBox="1"/>
          <p:nvPr/>
        </p:nvSpPr>
        <p:spPr>
          <a:xfrm>
            <a:off x="6966790" y="3717214"/>
            <a:ext cx="4429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Từ số </a:t>
            </a: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42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theo chiều mũi tên dóng lên hàng 1 gặp số </a:t>
            </a: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endParaRPr lang="en-US" altLang="zh-CN" sz="32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4CED0B-898A-4524-DA20-7BF69465D929}"/>
              </a:ext>
            </a:extLst>
          </p:cNvPr>
          <p:cNvSpPr txBox="1"/>
          <p:nvPr/>
        </p:nvSpPr>
        <p:spPr>
          <a:xfrm>
            <a:off x="7082329" y="5086103"/>
            <a:ext cx="442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 có: 42 : 6 = </a:t>
            </a:r>
            <a:r>
              <a:rPr lang="pl-PL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endParaRPr lang="en-US" altLang="zh-CN" sz="32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0" name="Right Arrow 11">
            <a:extLst>
              <a:ext uri="{FF2B5EF4-FFF2-40B4-BE49-F238E27FC236}">
                <a16:creationId xmlns:a16="http://schemas.microsoft.com/office/drawing/2014/main" id="{D89DEB63-57CF-DD14-FEA3-73C2CA1E73F7}"/>
              </a:ext>
            </a:extLst>
          </p:cNvPr>
          <p:cNvSpPr/>
          <p:nvPr/>
        </p:nvSpPr>
        <p:spPr>
          <a:xfrm rot="5400000">
            <a:off x="530978" y="1680030"/>
            <a:ext cx="397565" cy="277670"/>
          </a:xfrm>
          <a:prstGeom prst="rightArrow">
            <a:avLst/>
          </a:prstGeom>
          <a:solidFill>
            <a:srgbClr val="48B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B20F69A-DB34-5F8A-0363-763A59E54E2B}"/>
              </a:ext>
            </a:extLst>
          </p:cNvPr>
          <p:cNvSpPr/>
          <p:nvPr/>
        </p:nvSpPr>
        <p:spPr>
          <a:xfrm>
            <a:off x="481543" y="4372313"/>
            <a:ext cx="477079" cy="4770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DB80DDE-FF53-C29C-3304-35330C52FF5B}"/>
              </a:ext>
            </a:extLst>
          </p:cNvPr>
          <p:cNvCxnSpPr/>
          <p:nvPr/>
        </p:nvCxnSpPr>
        <p:spPr>
          <a:xfrm flipV="1">
            <a:off x="1008056" y="4610852"/>
            <a:ext cx="3339244" cy="2078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15">
            <a:extLst>
              <a:ext uri="{FF2B5EF4-FFF2-40B4-BE49-F238E27FC236}">
                <a16:creationId xmlns:a16="http://schemas.microsoft.com/office/drawing/2014/main" id="{54ACD171-9C17-BDA3-034E-FD4453A712E4}"/>
              </a:ext>
            </a:extLst>
          </p:cNvPr>
          <p:cNvSpPr/>
          <p:nvPr/>
        </p:nvSpPr>
        <p:spPr>
          <a:xfrm>
            <a:off x="530977" y="1680030"/>
            <a:ext cx="397565" cy="277670"/>
          </a:xfrm>
          <a:prstGeom prst="rightArrow">
            <a:avLst/>
          </a:prstGeom>
          <a:solidFill>
            <a:srgbClr val="48B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1AE3644-F448-FBD7-1597-60EB4B0863B7}"/>
              </a:ext>
            </a:extLst>
          </p:cNvPr>
          <p:cNvSpPr/>
          <p:nvPr/>
        </p:nvSpPr>
        <p:spPr>
          <a:xfrm>
            <a:off x="4380753" y="1608932"/>
            <a:ext cx="477079" cy="4770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4D6410E-986A-F811-605C-EC41E2496BCF}"/>
              </a:ext>
            </a:extLst>
          </p:cNvPr>
          <p:cNvCxnSpPr>
            <a:stCxn id="46" idx="0"/>
          </p:cNvCxnSpPr>
          <p:nvPr/>
        </p:nvCxnSpPr>
        <p:spPr>
          <a:xfrm flipV="1">
            <a:off x="4618585" y="2097162"/>
            <a:ext cx="12290" cy="225053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38CB448F-85CD-968C-BC16-EC97E4BB4ACC}"/>
              </a:ext>
            </a:extLst>
          </p:cNvPr>
          <p:cNvSpPr/>
          <p:nvPr/>
        </p:nvSpPr>
        <p:spPr>
          <a:xfrm>
            <a:off x="4380045" y="4347698"/>
            <a:ext cx="477079" cy="47707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5CD602-5746-CFE3-E956-842B579A13C3}"/>
              </a:ext>
            </a:extLst>
          </p:cNvPr>
          <p:cNvSpPr txBox="1"/>
          <p:nvPr/>
        </p:nvSpPr>
        <p:spPr>
          <a:xfrm>
            <a:off x="9122502" y="1429301"/>
            <a:ext cx="465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en-US" altLang="zh-CN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34" grpId="0"/>
      <p:bldP spid="34" grpId="1"/>
      <p:bldP spid="35" grpId="0"/>
      <p:bldP spid="36" grpId="0" animBg="1"/>
      <p:bldP spid="37" grpId="0"/>
      <p:bldP spid="37" grpId="1"/>
      <p:bldP spid="38" grpId="0"/>
      <p:bldP spid="39" grpId="0"/>
      <p:bldP spid="40" grpId="0" animBg="1"/>
      <p:bldP spid="40" grpId="1" animBg="1"/>
      <p:bldP spid="41" grpId="0" animBg="1"/>
      <p:bldP spid="41" grpId="1" animBg="1"/>
      <p:bldP spid="43" grpId="0" animBg="1"/>
      <p:bldP spid="44" grpId="0" animBg="1"/>
      <p:bldP spid="44" grpId="1" animBg="1"/>
      <p:bldP spid="46" grpId="0" animBg="1"/>
      <p:bldP spid="46" grpId="1" animBg="1"/>
      <p:bldP spid="47" grpId="0"/>
      <p:bldP spid="47" grpId="1"/>
      <p:bldP spid="4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796762" y="1144001"/>
            <a:ext cx="491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Tìm kết quả của các phép tính sau:</a:t>
            </a:r>
            <a:endParaRPr lang="en-US" altLang="zh-CN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331705" y="245299"/>
            <a:ext cx="692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SỬ DỤNG BẢNG NHÂN, CHIA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44" y="2075458"/>
            <a:ext cx="2527938" cy="3323112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242" y="2075458"/>
            <a:ext cx="2540451" cy="3343329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953" y="2075458"/>
            <a:ext cx="2519012" cy="3311378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7226" y="2075458"/>
            <a:ext cx="2540318" cy="3351311"/>
          </a:xfrm>
          <a:prstGeom prst="round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F404BF-41A7-18D5-BEEF-8CC84DA9F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684" y="1469490"/>
            <a:ext cx="5845775" cy="4662668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F6A3C8C-4179-0B5E-CD84-A7A454DE8EFF}"/>
              </a:ext>
            </a:extLst>
          </p:cNvPr>
          <p:cNvCxnSpPr>
            <a:cxnSpLocks/>
          </p:cNvCxnSpPr>
          <p:nvPr/>
        </p:nvCxnSpPr>
        <p:spPr>
          <a:xfrm>
            <a:off x="4953000" y="5854659"/>
            <a:ext cx="2793187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9C67C6E-5E00-5535-825E-E62276A1062B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983871" y="1873250"/>
            <a:ext cx="0" cy="370571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1AFA5D9-2732-63D5-CBE4-91C909FCE388}"/>
              </a:ext>
            </a:extLst>
          </p:cNvPr>
          <p:cNvSpPr/>
          <p:nvPr/>
        </p:nvSpPr>
        <p:spPr>
          <a:xfrm>
            <a:off x="7742304" y="5578968"/>
            <a:ext cx="483133" cy="47259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710B7-283C-AB22-1F9C-B3CBE0475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279" y="2286000"/>
            <a:ext cx="2270732" cy="3161409"/>
          </a:xfrm>
          <a:prstGeom prst="round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88A849-335C-4673-1295-FE225D4D18DE}"/>
              </a:ext>
            </a:extLst>
          </p:cNvPr>
          <p:cNvCxnSpPr>
            <a:cxnSpLocks/>
          </p:cNvCxnSpPr>
          <p:nvPr/>
        </p:nvCxnSpPr>
        <p:spPr>
          <a:xfrm>
            <a:off x="4953000" y="4847330"/>
            <a:ext cx="3833527" cy="35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98D91A-3FA1-F2CF-E5B7-72DB7515C8A4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9019787" y="1873250"/>
            <a:ext cx="1" cy="271124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F1B33AD-851C-C103-1E3C-487B3F2D4ED1}"/>
              </a:ext>
            </a:extLst>
          </p:cNvPr>
          <p:cNvSpPr/>
          <p:nvPr/>
        </p:nvSpPr>
        <p:spPr>
          <a:xfrm>
            <a:off x="8778221" y="4584493"/>
            <a:ext cx="483133" cy="47259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4AEA39-4669-5256-96C9-CA45DFD29A9D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4953000" y="4298277"/>
            <a:ext cx="3307315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80F37A-FDCF-6B78-3981-3550DFA198B8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483772" y="1873250"/>
            <a:ext cx="18110" cy="218872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F53623D-FD70-DD7E-87A1-E84EA4D5B4EA}"/>
              </a:ext>
            </a:extLst>
          </p:cNvPr>
          <p:cNvSpPr/>
          <p:nvPr/>
        </p:nvSpPr>
        <p:spPr>
          <a:xfrm>
            <a:off x="8260315" y="4061979"/>
            <a:ext cx="483133" cy="4725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4B2113-3EEC-7661-F024-BB344131F27C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4953000" y="3293517"/>
            <a:ext cx="432513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4A6507-4038-104A-E5A4-8C2E8C8AAE8E}"/>
              </a:ext>
            </a:extLst>
          </p:cNvPr>
          <p:cNvCxnSpPr>
            <a:cxnSpLocks/>
          </p:cNvCxnSpPr>
          <p:nvPr/>
        </p:nvCxnSpPr>
        <p:spPr>
          <a:xfrm>
            <a:off x="9538854" y="1873250"/>
            <a:ext cx="0" cy="11839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30FB1B3-E1B6-89D4-F391-F6A8887A1870}"/>
              </a:ext>
            </a:extLst>
          </p:cNvPr>
          <p:cNvSpPr/>
          <p:nvPr/>
        </p:nvSpPr>
        <p:spPr>
          <a:xfrm>
            <a:off x="9278139" y="3057219"/>
            <a:ext cx="483133" cy="4725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alf Frame 39">
            <a:extLst>
              <a:ext uri="{FF2B5EF4-FFF2-40B4-BE49-F238E27FC236}">
                <a16:creationId xmlns:a16="http://schemas.microsoft.com/office/drawing/2014/main" id="{BBFDF90D-CFE5-4E73-B182-E3BC7119302D}"/>
              </a:ext>
            </a:extLst>
          </p:cNvPr>
          <p:cNvSpPr/>
          <p:nvPr/>
        </p:nvSpPr>
        <p:spPr>
          <a:xfrm rot="16200000" flipV="1">
            <a:off x="1567623" y="2619475"/>
            <a:ext cx="586304" cy="400883"/>
          </a:xfrm>
          <a:custGeom>
            <a:avLst/>
            <a:gdLst>
              <a:gd name="connsiteX0" fmla="*/ 0 w 1018309"/>
              <a:gd name="connsiteY0" fmla="*/ 0 h 743285"/>
              <a:gd name="connsiteX1" fmla="*/ 1018309 w 1018309"/>
              <a:gd name="connsiteY1" fmla="*/ 0 h 743285"/>
              <a:gd name="connsiteX2" fmla="*/ 824352 w 1018309"/>
              <a:gd name="connsiteY2" fmla="*/ 141573 h 743285"/>
              <a:gd name="connsiteX3" fmla="*/ 126410 w 1018309"/>
              <a:gd name="connsiteY3" fmla="*/ 141573 h 743285"/>
              <a:gd name="connsiteX4" fmla="*/ 126410 w 1018309"/>
              <a:gd name="connsiteY4" fmla="*/ 651015 h 743285"/>
              <a:gd name="connsiteX5" fmla="*/ 0 w 1018309"/>
              <a:gd name="connsiteY5" fmla="*/ 743285 h 743285"/>
              <a:gd name="connsiteX6" fmla="*/ 0 w 1018309"/>
              <a:gd name="connsiteY6" fmla="*/ 0 h 743285"/>
              <a:gd name="connsiteX0" fmla="*/ 0 w 1028699"/>
              <a:gd name="connsiteY0" fmla="*/ 322118 h 1065403"/>
              <a:gd name="connsiteX1" fmla="*/ 1028699 w 1028699"/>
              <a:gd name="connsiteY1" fmla="*/ 0 h 1065403"/>
              <a:gd name="connsiteX2" fmla="*/ 824352 w 1028699"/>
              <a:gd name="connsiteY2" fmla="*/ 463691 h 1065403"/>
              <a:gd name="connsiteX3" fmla="*/ 126410 w 1028699"/>
              <a:gd name="connsiteY3" fmla="*/ 463691 h 1065403"/>
              <a:gd name="connsiteX4" fmla="*/ 126410 w 1028699"/>
              <a:gd name="connsiteY4" fmla="*/ 973133 h 1065403"/>
              <a:gd name="connsiteX5" fmla="*/ 0 w 1028699"/>
              <a:gd name="connsiteY5" fmla="*/ 1065403 h 1065403"/>
              <a:gd name="connsiteX6" fmla="*/ 0 w 1028699"/>
              <a:gd name="connsiteY6" fmla="*/ 322118 h 1065403"/>
              <a:gd name="connsiteX0" fmla="*/ 0 w 1028699"/>
              <a:gd name="connsiteY0" fmla="*/ 322118 h 1065403"/>
              <a:gd name="connsiteX1" fmla="*/ 1028699 w 1028699"/>
              <a:gd name="connsiteY1" fmla="*/ 0 h 1065403"/>
              <a:gd name="connsiteX2" fmla="*/ 865916 w 1028699"/>
              <a:gd name="connsiteY2" fmla="*/ 203918 h 1065403"/>
              <a:gd name="connsiteX3" fmla="*/ 126410 w 1028699"/>
              <a:gd name="connsiteY3" fmla="*/ 463691 h 1065403"/>
              <a:gd name="connsiteX4" fmla="*/ 126410 w 1028699"/>
              <a:gd name="connsiteY4" fmla="*/ 973133 h 1065403"/>
              <a:gd name="connsiteX5" fmla="*/ 0 w 1028699"/>
              <a:gd name="connsiteY5" fmla="*/ 1065403 h 1065403"/>
              <a:gd name="connsiteX6" fmla="*/ 0 w 1028699"/>
              <a:gd name="connsiteY6" fmla="*/ 322118 h 1065403"/>
              <a:gd name="connsiteX0" fmla="*/ 0 w 1028699"/>
              <a:gd name="connsiteY0" fmla="*/ 322118 h 1065403"/>
              <a:gd name="connsiteX1" fmla="*/ 1028699 w 1028699"/>
              <a:gd name="connsiteY1" fmla="*/ 0 h 1065403"/>
              <a:gd name="connsiteX2" fmla="*/ 865916 w 1028699"/>
              <a:gd name="connsiteY2" fmla="*/ 203918 h 1065403"/>
              <a:gd name="connsiteX3" fmla="*/ 126410 w 1028699"/>
              <a:gd name="connsiteY3" fmla="*/ 463691 h 1065403"/>
              <a:gd name="connsiteX4" fmla="*/ 521265 w 1028699"/>
              <a:gd name="connsiteY4" fmla="*/ 838051 h 1065403"/>
              <a:gd name="connsiteX5" fmla="*/ 0 w 1028699"/>
              <a:gd name="connsiteY5" fmla="*/ 1065403 h 1065403"/>
              <a:gd name="connsiteX6" fmla="*/ 0 w 1028699"/>
              <a:gd name="connsiteY6" fmla="*/ 322118 h 1065403"/>
              <a:gd name="connsiteX0" fmla="*/ 0 w 1028699"/>
              <a:gd name="connsiteY0" fmla="*/ 322118 h 930321"/>
              <a:gd name="connsiteX1" fmla="*/ 1028699 w 1028699"/>
              <a:gd name="connsiteY1" fmla="*/ 0 h 930321"/>
              <a:gd name="connsiteX2" fmla="*/ 865916 w 1028699"/>
              <a:gd name="connsiteY2" fmla="*/ 203918 h 930321"/>
              <a:gd name="connsiteX3" fmla="*/ 126410 w 1028699"/>
              <a:gd name="connsiteY3" fmla="*/ 463691 h 930321"/>
              <a:gd name="connsiteX4" fmla="*/ 521265 w 1028699"/>
              <a:gd name="connsiteY4" fmla="*/ 838051 h 930321"/>
              <a:gd name="connsiteX5" fmla="*/ 322118 w 1028699"/>
              <a:gd name="connsiteY5" fmla="*/ 930321 h 930321"/>
              <a:gd name="connsiteX6" fmla="*/ 0 w 1028699"/>
              <a:gd name="connsiteY6" fmla="*/ 322118 h 93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699" h="930321">
                <a:moveTo>
                  <a:pt x="0" y="322118"/>
                </a:moveTo>
                <a:lnTo>
                  <a:pt x="1028699" y="0"/>
                </a:lnTo>
                <a:lnTo>
                  <a:pt x="865916" y="203918"/>
                </a:lnTo>
                <a:lnTo>
                  <a:pt x="126410" y="463691"/>
                </a:lnTo>
                <a:lnTo>
                  <a:pt x="521265" y="838051"/>
                </a:lnTo>
                <a:lnTo>
                  <a:pt x="322118" y="930321"/>
                </a:lnTo>
                <a:lnTo>
                  <a:pt x="0" y="32211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39">
            <a:extLst>
              <a:ext uri="{FF2B5EF4-FFF2-40B4-BE49-F238E27FC236}">
                <a16:creationId xmlns:a16="http://schemas.microsoft.com/office/drawing/2014/main" id="{F9ADAC50-1596-346C-F023-22BE35C36E96}"/>
              </a:ext>
            </a:extLst>
          </p:cNvPr>
          <p:cNvSpPr/>
          <p:nvPr/>
        </p:nvSpPr>
        <p:spPr>
          <a:xfrm rot="16200000" flipV="1">
            <a:off x="1558033" y="3251475"/>
            <a:ext cx="586304" cy="400883"/>
          </a:xfrm>
          <a:custGeom>
            <a:avLst/>
            <a:gdLst>
              <a:gd name="connsiteX0" fmla="*/ 0 w 1018309"/>
              <a:gd name="connsiteY0" fmla="*/ 0 h 743285"/>
              <a:gd name="connsiteX1" fmla="*/ 1018309 w 1018309"/>
              <a:gd name="connsiteY1" fmla="*/ 0 h 743285"/>
              <a:gd name="connsiteX2" fmla="*/ 824352 w 1018309"/>
              <a:gd name="connsiteY2" fmla="*/ 141573 h 743285"/>
              <a:gd name="connsiteX3" fmla="*/ 126410 w 1018309"/>
              <a:gd name="connsiteY3" fmla="*/ 141573 h 743285"/>
              <a:gd name="connsiteX4" fmla="*/ 126410 w 1018309"/>
              <a:gd name="connsiteY4" fmla="*/ 651015 h 743285"/>
              <a:gd name="connsiteX5" fmla="*/ 0 w 1018309"/>
              <a:gd name="connsiteY5" fmla="*/ 743285 h 743285"/>
              <a:gd name="connsiteX6" fmla="*/ 0 w 1018309"/>
              <a:gd name="connsiteY6" fmla="*/ 0 h 743285"/>
              <a:gd name="connsiteX0" fmla="*/ 0 w 1028699"/>
              <a:gd name="connsiteY0" fmla="*/ 322118 h 1065403"/>
              <a:gd name="connsiteX1" fmla="*/ 1028699 w 1028699"/>
              <a:gd name="connsiteY1" fmla="*/ 0 h 1065403"/>
              <a:gd name="connsiteX2" fmla="*/ 824352 w 1028699"/>
              <a:gd name="connsiteY2" fmla="*/ 463691 h 1065403"/>
              <a:gd name="connsiteX3" fmla="*/ 126410 w 1028699"/>
              <a:gd name="connsiteY3" fmla="*/ 463691 h 1065403"/>
              <a:gd name="connsiteX4" fmla="*/ 126410 w 1028699"/>
              <a:gd name="connsiteY4" fmla="*/ 973133 h 1065403"/>
              <a:gd name="connsiteX5" fmla="*/ 0 w 1028699"/>
              <a:gd name="connsiteY5" fmla="*/ 1065403 h 1065403"/>
              <a:gd name="connsiteX6" fmla="*/ 0 w 1028699"/>
              <a:gd name="connsiteY6" fmla="*/ 322118 h 1065403"/>
              <a:gd name="connsiteX0" fmla="*/ 0 w 1028699"/>
              <a:gd name="connsiteY0" fmla="*/ 322118 h 1065403"/>
              <a:gd name="connsiteX1" fmla="*/ 1028699 w 1028699"/>
              <a:gd name="connsiteY1" fmla="*/ 0 h 1065403"/>
              <a:gd name="connsiteX2" fmla="*/ 865916 w 1028699"/>
              <a:gd name="connsiteY2" fmla="*/ 203918 h 1065403"/>
              <a:gd name="connsiteX3" fmla="*/ 126410 w 1028699"/>
              <a:gd name="connsiteY3" fmla="*/ 463691 h 1065403"/>
              <a:gd name="connsiteX4" fmla="*/ 126410 w 1028699"/>
              <a:gd name="connsiteY4" fmla="*/ 973133 h 1065403"/>
              <a:gd name="connsiteX5" fmla="*/ 0 w 1028699"/>
              <a:gd name="connsiteY5" fmla="*/ 1065403 h 1065403"/>
              <a:gd name="connsiteX6" fmla="*/ 0 w 1028699"/>
              <a:gd name="connsiteY6" fmla="*/ 322118 h 1065403"/>
              <a:gd name="connsiteX0" fmla="*/ 0 w 1028699"/>
              <a:gd name="connsiteY0" fmla="*/ 322118 h 1065403"/>
              <a:gd name="connsiteX1" fmla="*/ 1028699 w 1028699"/>
              <a:gd name="connsiteY1" fmla="*/ 0 h 1065403"/>
              <a:gd name="connsiteX2" fmla="*/ 865916 w 1028699"/>
              <a:gd name="connsiteY2" fmla="*/ 203918 h 1065403"/>
              <a:gd name="connsiteX3" fmla="*/ 126410 w 1028699"/>
              <a:gd name="connsiteY3" fmla="*/ 463691 h 1065403"/>
              <a:gd name="connsiteX4" fmla="*/ 521265 w 1028699"/>
              <a:gd name="connsiteY4" fmla="*/ 838051 h 1065403"/>
              <a:gd name="connsiteX5" fmla="*/ 0 w 1028699"/>
              <a:gd name="connsiteY5" fmla="*/ 1065403 h 1065403"/>
              <a:gd name="connsiteX6" fmla="*/ 0 w 1028699"/>
              <a:gd name="connsiteY6" fmla="*/ 322118 h 1065403"/>
              <a:gd name="connsiteX0" fmla="*/ 0 w 1028699"/>
              <a:gd name="connsiteY0" fmla="*/ 322118 h 930321"/>
              <a:gd name="connsiteX1" fmla="*/ 1028699 w 1028699"/>
              <a:gd name="connsiteY1" fmla="*/ 0 h 930321"/>
              <a:gd name="connsiteX2" fmla="*/ 865916 w 1028699"/>
              <a:gd name="connsiteY2" fmla="*/ 203918 h 930321"/>
              <a:gd name="connsiteX3" fmla="*/ 126410 w 1028699"/>
              <a:gd name="connsiteY3" fmla="*/ 463691 h 930321"/>
              <a:gd name="connsiteX4" fmla="*/ 521265 w 1028699"/>
              <a:gd name="connsiteY4" fmla="*/ 838051 h 930321"/>
              <a:gd name="connsiteX5" fmla="*/ 322118 w 1028699"/>
              <a:gd name="connsiteY5" fmla="*/ 930321 h 930321"/>
              <a:gd name="connsiteX6" fmla="*/ 0 w 1028699"/>
              <a:gd name="connsiteY6" fmla="*/ 322118 h 93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699" h="930321">
                <a:moveTo>
                  <a:pt x="0" y="322118"/>
                </a:moveTo>
                <a:lnTo>
                  <a:pt x="1028699" y="0"/>
                </a:lnTo>
                <a:lnTo>
                  <a:pt x="865916" y="203918"/>
                </a:lnTo>
                <a:lnTo>
                  <a:pt x="126410" y="463691"/>
                </a:lnTo>
                <a:lnTo>
                  <a:pt x="521265" y="838051"/>
                </a:lnTo>
                <a:lnTo>
                  <a:pt x="322118" y="930321"/>
                </a:lnTo>
                <a:lnTo>
                  <a:pt x="0" y="3221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Half Frame 39">
            <a:extLst>
              <a:ext uri="{FF2B5EF4-FFF2-40B4-BE49-F238E27FC236}">
                <a16:creationId xmlns:a16="http://schemas.microsoft.com/office/drawing/2014/main" id="{4435F4C4-7E4D-4213-D969-2D74BD00D2D6}"/>
              </a:ext>
            </a:extLst>
          </p:cNvPr>
          <p:cNvSpPr/>
          <p:nvPr/>
        </p:nvSpPr>
        <p:spPr>
          <a:xfrm rot="16200000" flipV="1">
            <a:off x="1591127" y="3892289"/>
            <a:ext cx="586304" cy="400883"/>
          </a:xfrm>
          <a:custGeom>
            <a:avLst/>
            <a:gdLst>
              <a:gd name="connsiteX0" fmla="*/ 0 w 1018309"/>
              <a:gd name="connsiteY0" fmla="*/ 0 h 743285"/>
              <a:gd name="connsiteX1" fmla="*/ 1018309 w 1018309"/>
              <a:gd name="connsiteY1" fmla="*/ 0 h 743285"/>
              <a:gd name="connsiteX2" fmla="*/ 824352 w 1018309"/>
              <a:gd name="connsiteY2" fmla="*/ 141573 h 743285"/>
              <a:gd name="connsiteX3" fmla="*/ 126410 w 1018309"/>
              <a:gd name="connsiteY3" fmla="*/ 141573 h 743285"/>
              <a:gd name="connsiteX4" fmla="*/ 126410 w 1018309"/>
              <a:gd name="connsiteY4" fmla="*/ 651015 h 743285"/>
              <a:gd name="connsiteX5" fmla="*/ 0 w 1018309"/>
              <a:gd name="connsiteY5" fmla="*/ 743285 h 743285"/>
              <a:gd name="connsiteX6" fmla="*/ 0 w 1018309"/>
              <a:gd name="connsiteY6" fmla="*/ 0 h 743285"/>
              <a:gd name="connsiteX0" fmla="*/ 0 w 1028699"/>
              <a:gd name="connsiteY0" fmla="*/ 322118 h 1065403"/>
              <a:gd name="connsiteX1" fmla="*/ 1028699 w 1028699"/>
              <a:gd name="connsiteY1" fmla="*/ 0 h 1065403"/>
              <a:gd name="connsiteX2" fmla="*/ 824352 w 1028699"/>
              <a:gd name="connsiteY2" fmla="*/ 463691 h 1065403"/>
              <a:gd name="connsiteX3" fmla="*/ 126410 w 1028699"/>
              <a:gd name="connsiteY3" fmla="*/ 463691 h 1065403"/>
              <a:gd name="connsiteX4" fmla="*/ 126410 w 1028699"/>
              <a:gd name="connsiteY4" fmla="*/ 973133 h 1065403"/>
              <a:gd name="connsiteX5" fmla="*/ 0 w 1028699"/>
              <a:gd name="connsiteY5" fmla="*/ 1065403 h 1065403"/>
              <a:gd name="connsiteX6" fmla="*/ 0 w 1028699"/>
              <a:gd name="connsiteY6" fmla="*/ 322118 h 1065403"/>
              <a:gd name="connsiteX0" fmla="*/ 0 w 1028699"/>
              <a:gd name="connsiteY0" fmla="*/ 322118 h 1065403"/>
              <a:gd name="connsiteX1" fmla="*/ 1028699 w 1028699"/>
              <a:gd name="connsiteY1" fmla="*/ 0 h 1065403"/>
              <a:gd name="connsiteX2" fmla="*/ 865916 w 1028699"/>
              <a:gd name="connsiteY2" fmla="*/ 203918 h 1065403"/>
              <a:gd name="connsiteX3" fmla="*/ 126410 w 1028699"/>
              <a:gd name="connsiteY3" fmla="*/ 463691 h 1065403"/>
              <a:gd name="connsiteX4" fmla="*/ 126410 w 1028699"/>
              <a:gd name="connsiteY4" fmla="*/ 973133 h 1065403"/>
              <a:gd name="connsiteX5" fmla="*/ 0 w 1028699"/>
              <a:gd name="connsiteY5" fmla="*/ 1065403 h 1065403"/>
              <a:gd name="connsiteX6" fmla="*/ 0 w 1028699"/>
              <a:gd name="connsiteY6" fmla="*/ 322118 h 1065403"/>
              <a:gd name="connsiteX0" fmla="*/ 0 w 1028699"/>
              <a:gd name="connsiteY0" fmla="*/ 322118 h 1065403"/>
              <a:gd name="connsiteX1" fmla="*/ 1028699 w 1028699"/>
              <a:gd name="connsiteY1" fmla="*/ 0 h 1065403"/>
              <a:gd name="connsiteX2" fmla="*/ 865916 w 1028699"/>
              <a:gd name="connsiteY2" fmla="*/ 203918 h 1065403"/>
              <a:gd name="connsiteX3" fmla="*/ 126410 w 1028699"/>
              <a:gd name="connsiteY3" fmla="*/ 463691 h 1065403"/>
              <a:gd name="connsiteX4" fmla="*/ 521265 w 1028699"/>
              <a:gd name="connsiteY4" fmla="*/ 838051 h 1065403"/>
              <a:gd name="connsiteX5" fmla="*/ 0 w 1028699"/>
              <a:gd name="connsiteY5" fmla="*/ 1065403 h 1065403"/>
              <a:gd name="connsiteX6" fmla="*/ 0 w 1028699"/>
              <a:gd name="connsiteY6" fmla="*/ 322118 h 1065403"/>
              <a:gd name="connsiteX0" fmla="*/ 0 w 1028699"/>
              <a:gd name="connsiteY0" fmla="*/ 322118 h 930321"/>
              <a:gd name="connsiteX1" fmla="*/ 1028699 w 1028699"/>
              <a:gd name="connsiteY1" fmla="*/ 0 h 930321"/>
              <a:gd name="connsiteX2" fmla="*/ 865916 w 1028699"/>
              <a:gd name="connsiteY2" fmla="*/ 203918 h 930321"/>
              <a:gd name="connsiteX3" fmla="*/ 126410 w 1028699"/>
              <a:gd name="connsiteY3" fmla="*/ 463691 h 930321"/>
              <a:gd name="connsiteX4" fmla="*/ 521265 w 1028699"/>
              <a:gd name="connsiteY4" fmla="*/ 838051 h 930321"/>
              <a:gd name="connsiteX5" fmla="*/ 322118 w 1028699"/>
              <a:gd name="connsiteY5" fmla="*/ 930321 h 930321"/>
              <a:gd name="connsiteX6" fmla="*/ 0 w 1028699"/>
              <a:gd name="connsiteY6" fmla="*/ 322118 h 93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699" h="930321">
                <a:moveTo>
                  <a:pt x="0" y="322118"/>
                </a:moveTo>
                <a:lnTo>
                  <a:pt x="1028699" y="0"/>
                </a:lnTo>
                <a:lnTo>
                  <a:pt x="865916" y="203918"/>
                </a:lnTo>
                <a:lnTo>
                  <a:pt x="126410" y="463691"/>
                </a:lnTo>
                <a:lnTo>
                  <a:pt x="521265" y="838051"/>
                </a:lnTo>
                <a:lnTo>
                  <a:pt x="322118" y="930321"/>
                </a:lnTo>
                <a:lnTo>
                  <a:pt x="0" y="32211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39">
            <a:extLst>
              <a:ext uri="{FF2B5EF4-FFF2-40B4-BE49-F238E27FC236}">
                <a16:creationId xmlns:a16="http://schemas.microsoft.com/office/drawing/2014/main" id="{95323D64-C4DD-31AF-FBF6-8FA8424B0D87}"/>
              </a:ext>
            </a:extLst>
          </p:cNvPr>
          <p:cNvSpPr/>
          <p:nvPr/>
        </p:nvSpPr>
        <p:spPr>
          <a:xfrm rot="16200000" flipV="1">
            <a:off x="1591128" y="4596836"/>
            <a:ext cx="586304" cy="400883"/>
          </a:xfrm>
          <a:custGeom>
            <a:avLst/>
            <a:gdLst>
              <a:gd name="connsiteX0" fmla="*/ 0 w 1018309"/>
              <a:gd name="connsiteY0" fmla="*/ 0 h 743285"/>
              <a:gd name="connsiteX1" fmla="*/ 1018309 w 1018309"/>
              <a:gd name="connsiteY1" fmla="*/ 0 h 743285"/>
              <a:gd name="connsiteX2" fmla="*/ 824352 w 1018309"/>
              <a:gd name="connsiteY2" fmla="*/ 141573 h 743285"/>
              <a:gd name="connsiteX3" fmla="*/ 126410 w 1018309"/>
              <a:gd name="connsiteY3" fmla="*/ 141573 h 743285"/>
              <a:gd name="connsiteX4" fmla="*/ 126410 w 1018309"/>
              <a:gd name="connsiteY4" fmla="*/ 651015 h 743285"/>
              <a:gd name="connsiteX5" fmla="*/ 0 w 1018309"/>
              <a:gd name="connsiteY5" fmla="*/ 743285 h 743285"/>
              <a:gd name="connsiteX6" fmla="*/ 0 w 1018309"/>
              <a:gd name="connsiteY6" fmla="*/ 0 h 743285"/>
              <a:gd name="connsiteX0" fmla="*/ 0 w 1028699"/>
              <a:gd name="connsiteY0" fmla="*/ 322118 h 1065403"/>
              <a:gd name="connsiteX1" fmla="*/ 1028699 w 1028699"/>
              <a:gd name="connsiteY1" fmla="*/ 0 h 1065403"/>
              <a:gd name="connsiteX2" fmla="*/ 824352 w 1028699"/>
              <a:gd name="connsiteY2" fmla="*/ 463691 h 1065403"/>
              <a:gd name="connsiteX3" fmla="*/ 126410 w 1028699"/>
              <a:gd name="connsiteY3" fmla="*/ 463691 h 1065403"/>
              <a:gd name="connsiteX4" fmla="*/ 126410 w 1028699"/>
              <a:gd name="connsiteY4" fmla="*/ 973133 h 1065403"/>
              <a:gd name="connsiteX5" fmla="*/ 0 w 1028699"/>
              <a:gd name="connsiteY5" fmla="*/ 1065403 h 1065403"/>
              <a:gd name="connsiteX6" fmla="*/ 0 w 1028699"/>
              <a:gd name="connsiteY6" fmla="*/ 322118 h 1065403"/>
              <a:gd name="connsiteX0" fmla="*/ 0 w 1028699"/>
              <a:gd name="connsiteY0" fmla="*/ 322118 h 1065403"/>
              <a:gd name="connsiteX1" fmla="*/ 1028699 w 1028699"/>
              <a:gd name="connsiteY1" fmla="*/ 0 h 1065403"/>
              <a:gd name="connsiteX2" fmla="*/ 865916 w 1028699"/>
              <a:gd name="connsiteY2" fmla="*/ 203918 h 1065403"/>
              <a:gd name="connsiteX3" fmla="*/ 126410 w 1028699"/>
              <a:gd name="connsiteY3" fmla="*/ 463691 h 1065403"/>
              <a:gd name="connsiteX4" fmla="*/ 126410 w 1028699"/>
              <a:gd name="connsiteY4" fmla="*/ 973133 h 1065403"/>
              <a:gd name="connsiteX5" fmla="*/ 0 w 1028699"/>
              <a:gd name="connsiteY5" fmla="*/ 1065403 h 1065403"/>
              <a:gd name="connsiteX6" fmla="*/ 0 w 1028699"/>
              <a:gd name="connsiteY6" fmla="*/ 322118 h 1065403"/>
              <a:gd name="connsiteX0" fmla="*/ 0 w 1028699"/>
              <a:gd name="connsiteY0" fmla="*/ 322118 h 1065403"/>
              <a:gd name="connsiteX1" fmla="*/ 1028699 w 1028699"/>
              <a:gd name="connsiteY1" fmla="*/ 0 h 1065403"/>
              <a:gd name="connsiteX2" fmla="*/ 865916 w 1028699"/>
              <a:gd name="connsiteY2" fmla="*/ 203918 h 1065403"/>
              <a:gd name="connsiteX3" fmla="*/ 126410 w 1028699"/>
              <a:gd name="connsiteY3" fmla="*/ 463691 h 1065403"/>
              <a:gd name="connsiteX4" fmla="*/ 521265 w 1028699"/>
              <a:gd name="connsiteY4" fmla="*/ 838051 h 1065403"/>
              <a:gd name="connsiteX5" fmla="*/ 0 w 1028699"/>
              <a:gd name="connsiteY5" fmla="*/ 1065403 h 1065403"/>
              <a:gd name="connsiteX6" fmla="*/ 0 w 1028699"/>
              <a:gd name="connsiteY6" fmla="*/ 322118 h 1065403"/>
              <a:gd name="connsiteX0" fmla="*/ 0 w 1028699"/>
              <a:gd name="connsiteY0" fmla="*/ 322118 h 930321"/>
              <a:gd name="connsiteX1" fmla="*/ 1028699 w 1028699"/>
              <a:gd name="connsiteY1" fmla="*/ 0 h 930321"/>
              <a:gd name="connsiteX2" fmla="*/ 865916 w 1028699"/>
              <a:gd name="connsiteY2" fmla="*/ 203918 h 930321"/>
              <a:gd name="connsiteX3" fmla="*/ 126410 w 1028699"/>
              <a:gd name="connsiteY3" fmla="*/ 463691 h 930321"/>
              <a:gd name="connsiteX4" fmla="*/ 521265 w 1028699"/>
              <a:gd name="connsiteY4" fmla="*/ 838051 h 930321"/>
              <a:gd name="connsiteX5" fmla="*/ 322118 w 1028699"/>
              <a:gd name="connsiteY5" fmla="*/ 930321 h 930321"/>
              <a:gd name="connsiteX6" fmla="*/ 0 w 1028699"/>
              <a:gd name="connsiteY6" fmla="*/ 322118 h 93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699" h="930321">
                <a:moveTo>
                  <a:pt x="0" y="322118"/>
                </a:moveTo>
                <a:lnTo>
                  <a:pt x="1028699" y="0"/>
                </a:lnTo>
                <a:lnTo>
                  <a:pt x="865916" y="203918"/>
                </a:lnTo>
                <a:lnTo>
                  <a:pt x="126410" y="463691"/>
                </a:lnTo>
                <a:lnTo>
                  <a:pt x="521265" y="838051"/>
                </a:lnTo>
                <a:lnTo>
                  <a:pt x="322118" y="930321"/>
                </a:lnTo>
                <a:lnTo>
                  <a:pt x="0" y="3221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77FE2A-3C3D-91CB-A23B-D7E1176C2268}"/>
              </a:ext>
            </a:extLst>
          </p:cNvPr>
          <p:cNvSpPr txBox="1"/>
          <p:nvPr/>
        </p:nvSpPr>
        <p:spPr>
          <a:xfrm>
            <a:off x="2331705" y="245299"/>
            <a:ext cx="692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SỬ DỤNG BẢNG NHÂN, CHIA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4F1EAB4-C5F5-30DD-33AF-6CD3EA1E7C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51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4" grpId="0" animBg="1"/>
      <p:bldP spid="14" grpId="1" animBg="1"/>
      <p:bldP spid="17" grpId="0" animBg="1"/>
      <p:bldP spid="17" grpId="1" animBg="1"/>
      <p:bldP spid="20" grpId="0" animBg="1"/>
      <p:bldP spid="21" grpId="0" animBg="1"/>
      <p:bldP spid="23" grpId="0" animBg="1"/>
      <p:bldP spid="24" grpId="0" animBg="1"/>
      <p:bldP spid="3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1413</Words>
  <Application>Microsoft Office PowerPoint</Application>
  <PresentationFormat>Widescreen</PresentationFormat>
  <Paragraphs>137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Roboto Black</vt:lpstr>
      <vt:lpstr>Roboto</vt:lpstr>
      <vt:lpstr>Arial Rounded MT Bold</vt:lpstr>
      <vt:lpstr>Times New Roman</vt:lpstr>
      <vt:lpstr>Calibri Light</vt:lpstr>
      <vt:lpstr>Calibri</vt:lpstr>
      <vt:lpstr>Arial</vt:lpstr>
      <vt:lpstr>Pangolin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139</cp:revision>
  <dcterms:created xsi:type="dcterms:W3CDTF">2023-04-01T23:44:56Z</dcterms:created>
  <dcterms:modified xsi:type="dcterms:W3CDTF">2024-10-17T05:06:35Z</dcterms:modified>
</cp:coreProperties>
</file>