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9" r:id="rId3"/>
    <p:sldId id="257" r:id="rId4"/>
    <p:sldId id="260" r:id="rId5"/>
    <p:sldId id="265" r:id="rId6"/>
    <p:sldId id="266"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62" r:id="rId21"/>
    <p:sldId id="26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10/16/2024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10/16/2024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pic>
        <p:nvPicPr>
          <p:cNvPr id="5" name="Picture 4"/>
          <p:cNvPicPr>
            <a:picLocks noChangeAspect="1"/>
          </p:cNvPicPr>
          <p:nvPr/>
        </p:nvPicPr>
        <p:blipFill>
          <a:blip r:embed="rId3"/>
          <a:stretch>
            <a:fillRect/>
          </a:stretch>
        </p:blipFill>
        <p:spPr>
          <a:xfrm>
            <a:off x="6937314" y="734385"/>
            <a:ext cx="5072312" cy="4340728"/>
          </a:xfrm>
          <a:prstGeom prst="rect">
            <a:avLst/>
          </a:prstGeom>
        </p:spPr>
      </p:pic>
    </p:spTree>
    <p:extLst>
      <p:ext uri="{BB962C8B-B14F-4D97-AF65-F5344CB8AC3E}">
        <p14:creationId xmlns:p14="http://schemas.microsoft.com/office/powerpoint/2010/main" val="25538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65"/>
          <a:stretch/>
        </p:blipFill>
        <p:spPr>
          <a:xfrm>
            <a:off x="0" y="-1"/>
            <a:ext cx="12183227" cy="6858001"/>
          </a:xfrm>
          <a:prstGeom prst="rect">
            <a:avLst/>
          </a:prstGeom>
        </p:spPr>
      </p:pic>
      <p:sp>
        <p:nvSpPr>
          <p:cNvPr id="5"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Cambria" panose="02040503050406030204" pitchFamily="18" charset="0"/>
                <a:ea typeface="Cambria" panose="02040503050406030204" pitchFamily="18" charset="0"/>
              </a:rPr>
              <a:t>Nguyên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nhân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cháy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rừng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có</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thể</a:t>
            </a:r>
            <a:r>
              <a:rPr lang="en-US" sz="4000" b="1" dirty="0" smtClean="0">
                <a:solidFill>
                  <a:srgbClr val="C00000"/>
                </a:solidFill>
                <a:latin typeface="Cambria" panose="02040503050406030204" pitchFamily="18" charset="0"/>
                <a:ea typeface="Cambria" panose="02040503050406030204" pitchFamily="18" charset="0"/>
              </a:rPr>
              <a:t> do con </a:t>
            </a:r>
            <a:r>
              <a:rPr lang="en-US" sz="4000" b="1" dirty="0" err="1" smtClean="0">
                <a:solidFill>
                  <a:srgbClr val="C00000"/>
                </a:solidFill>
                <a:latin typeface="Cambria" panose="02040503050406030204" pitchFamily="18" charset="0"/>
                <a:ea typeface="Cambria" panose="02040503050406030204" pitchFamily="18" charset="0"/>
              </a:rPr>
              <a:t>người</a:t>
            </a:r>
            <a:r>
              <a:rPr lang="en-US" sz="4000" b="1" dirty="0" smtClean="0">
                <a:solidFill>
                  <a:srgbClr val="C00000"/>
                </a:solidFill>
                <a:latin typeface="Cambria" panose="02040503050406030204" pitchFamily="18" charset="0"/>
                <a:ea typeface="Cambria" panose="02040503050406030204" pitchFamily="18" charset="0"/>
              </a:rPr>
              <a:t> hay </a:t>
            </a:r>
          </a:p>
          <a:p>
            <a:pPr algn="ctr"/>
            <a:r>
              <a:rPr lang="en-US" sz="4000" b="1" dirty="0" err="1" smtClean="0">
                <a:solidFill>
                  <a:srgbClr val="C00000"/>
                </a:solidFill>
                <a:latin typeface="Cambria" panose="02040503050406030204" pitchFamily="18" charset="0"/>
                <a:ea typeface="Cambria" panose="02040503050406030204" pitchFamily="18" charset="0"/>
              </a:rPr>
              <a:t>tự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nhiên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gây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6" name="Rectangle 5"/>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7"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3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57"/>
          <a:stretch/>
        </p:blipFill>
        <p:spPr>
          <a:xfrm>
            <a:off x="0" y="0"/>
            <a:ext cx="12189921" cy="6858000"/>
          </a:xfrm>
          <a:prstGeom prst="rect">
            <a:avLst/>
          </a:prstGeom>
        </p:spPr>
      </p:pic>
      <p:sp>
        <p:nvSpPr>
          <p:cNvPr id="9"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KẾT LUẬN</a:t>
            </a:r>
            <a:endParaRPr lang="en-US" sz="5400" b="1" dirty="0">
              <a:solidFill>
                <a:srgbClr val="C0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1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29397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57"/>
          <a:stretch/>
        </p:blipFill>
        <p:spPr>
          <a:xfrm>
            <a:off x="0" y="0"/>
            <a:ext cx="12189921" cy="6858000"/>
          </a:xfrm>
          <a:prstGeom prst="rect">
            <a:avLst/>
          </a:prstGeom>
        </p:spPr>
      </p:pic>
      <p:sp>
        <p:nvSpPr>
          <p:cNvPr id="7" name="Rectangle 6"/>
          <p:cNvSpPr/>
          <p:nvPr/>
        </p:nvSpPr>
        <p:spPr>
          <a:xfrm>
            <a:off x="951346" y="1521691"/>
            <a:ext cx="10668000" cy="38146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8800" dirty="0">
                <a:latin typeface="Times New Roman" panose="02020603050405020304" pitchFamily="18" charset="0"/>
                <a:cs typeface="Times New Roman" panose="02020603050405020304" pitchFamily="18" charset="0"/>
              </a:rPr>
              <a:t>video nguyên nhân gây ô nhiễm không khí</a:t>
            </a:r>
            <a:endParaRPr lang="en-AU"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13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016"/>
          <a:stretch/>
        </p:blipFill>
        <p:spPr>
          <a:xfrm>
            <a:off x="1" y="0"/>
            <a:ext cx="12192000" cy="6858000"/>
          </a:xfrm>
          <a:prstGeom prst="rect">
            <a:avLst/>
          </a:prstGeom>
        </p:spPr>
      </p:pic>
      <p:pic>
        <p:nvPicPr>
          <p:cNvPr id="5" name="Picture 4"/>
          <p:cNvPicPr>
            <a:picLocks noChangeAspect="1"/>
          </p:cNvPicPr>
          <p:nvPr/>
        </p:nvPicPr>
        <p:blipFill>
          <a:blip r:embed="rId3"/>
          <a:stretch>
            <a:fillRect/>
          </a:stretch>
        </p:blipFill>
        <p:spPr>
          <a:xfrm>
            <a:off x="220151" y="269913"/>
            <a:ext cx="5316173" cy="1109568"/>
          </a:xfrm>
          <a:prstGeom prst="rect">
            <a:avLst/>
          </a:prstGeom>
        </p:spPr>
      </p:pic>
      <p:pic>
        <p:nvPicPr>
          <p:cNvPr id="6" name="Picture 5"/>
          <p:cNvPicPr>
            <a:picLocks noChangeAspect="1"/>
          </p:cNvPicPr>
          <p:nvPr/>
        </p:nvPicPr>
        <p:blipFill>
          <a:blip r:embed="rId4"/>
          <a:stretch>
            <a:fillRect/>
          </a:stretch>
        </p:blipFill>
        <p:spPr>
          <a:xfrm>
            <a:off x="1819685" y="1792970"/>
            <a:ext cx="9108213" cy="41517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8" name="TextBox 7"/>
          <p:cNvSpPr txBox="1"/>
          <p:nvPr/>
        </p:nvSpPr>
        <p:spPr>
          <a:xfrm>
            <a:off x="551563" y="1230244"/>
            <a:ext cx="4938614" cy="5016758"/>
          </a:xfrm>
          <a:prstGeom prst="rect">
            <a:avLst/>
          </a:prstGeom>
          <a:noFill/>
        </p:spPr>
        <p:txBody>
          <a:bodyPr wrap="square" rtlCol="0">
            <a:spAutoFit/>
          </a:bodyPr>
          <a:lstStyle/>
          <a:p>
            <a:pPr marL="342900" indent="-342900" algn="just" defTabSz="914400">
              <a:buFontTx/>
              <a:buAutoNum type="arabicPeriod"/>
            </a:pP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Sống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trong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bầu</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không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khí</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bị</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ô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nhiễm</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chúng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ta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bị</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ảnh</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hưởng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như</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thế</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nào</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a:t>
            </a:r>
          </a:p>
          <a:p>
            <a:pPr marL="342900" indent="-342900" algn="just" defTabSz="914400">
              <a:buFontTx/>
              <a:buAutoNum type="arabicPeriod"/>
            </a:pP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Vì</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sao</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cần</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thiết</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phải</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bảo</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vệ</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bầu</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không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khí</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trong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lành</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a:t>
            </a:r>
          </a:p>
          <a:p>
            <a:pPr marL="342900" indent="-342900" algn="just" defTabSz="914400">
              <a:buFontTx/>
              <a:buAutoNum type="arabicPeriod"/>
            </a:pP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Quan</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sát</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hình</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6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và</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cho</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biết</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việc</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nên</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làm</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và</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không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nên</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làm</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để</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bảo</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vệ</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bầu</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không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khí</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trong</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 </a:t>
            </a:r>
            <a:r>
              <a:rPr lang="en-US" sz="3200" i="1" dirty="0" err="1" smtClean="0">
                <a:solidFill>
                  <a:prstClr val="black">
                    <a:lumMod val="95000"/>
                    <a:lumOff val="5000"/>
                  </a:prstClr>
                </a:solidFill>
                <a:latin typeface="Cambria" panose="02040503050406030204" pitchFamily="18" charset="0"/>
                <a:ea typeface="Cambria" panose="02040503050406030204" pitchFamily="18" charset="0"/>
              </a:rPr>
              <a:t>lành</a:t>
            </a:r>
            <a:r>
              <a:rPr lang="en-US" sz="3200" i="1" dirty="0" smtClean="0">
                <a:solidFill>
                  <a:prstClr val="black">
                    <a:lumMod val="95000"/>
                    <a:lumOff val="5000"/>
                  </a:prstClr>
                </a:solidFill>
                <a:latin typeface="Cambria" panose="02040503050406030204" pitchFamily="18" charset="0"/>
                <a:ea typeface="Cambria" panose="02040503050406030204" pitchFamily="18" charset="0"/>
              </a:rPr>
              <a:t>.</a:t>
            </a:r>
            <a:endParaRPr lang="en-US" sz="3200" i="1" dirty="0">
              <a:solidFill>
                <a:prstClr val="black">
                  <a:lumMod val="95000"/>
                  <a:lumOff val="5000"/>
                </a:prst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a:srcRect b="49756"/>
          <a:stretch/>
        </p:blipFill>
        <p:spPr>
          <a:xfrm>
            <a:off x="5640647" y="1424310"/>
            <a:ext cx="5922213" cy="2284356"/>
          </a:xfrm>
          <a:prstGeom prst="rect">
            <a:avLst/>
          </a:prstGeom>
        </p:spPr>
      </p:pic>
      <p:pic>
        <p:nvPicPr>
          <p:cNvPr id="10" name="Picture 9"/>
          <p:cNvPicPr>
            <a:picLocks noChangeAspect="1"/>
          </p:cNvPicPr>
          <p:nvPr/>
        </p:nvPicPr>
        <p:blipFill rotWithShape="1">
          <a:blip r:embed="rId6"/>
          <a:srcRect l="374" t="49807" r="-374" b="-51"/>
          <a:stretch/>
        </p:blipFill>
        <p:spPr>
          <a:xfrm>
            <a:off x="5640647" y="3738623"/>
            <a:ext cx="5922213" cy="2284356"/>
          </a:xfrm>
          <a:prstGeom prst="rect">
            <a:avLst/>
          </a:prstGeom>
        </p:spPr>
      </p:pic>
      <p:sp>
        <p:nvSpPr>
          <p:cNvPr id="11" name="TextBox 10"/>
          <p:cNvSpPr txBox="1"/>
          <p:nvPr/>
        </p:nvSpPr>
        <p:spPr>
          <a:xfrm>
            <a:off x="2740413" y="471023"/>
            <a:ext cx="6699270" cy="923330"/>
          </a:xfrm>
          <a:prstGeom prst="rect">
            <a:avLst/>
          </a:prstGeom>
          <a:noFill/>
        </p:spPr>
        <p:txBody>
          <a:bodyPr wrap="none" rtlCol="0">
            <a:spAutoFit/>
          </a:bodyPr>
          <a:lstStyle/>
          <a:p>
            <a:pPr algn="ctr" defTabSz="914400"/>
            <a:r>
              <a:rPr lang="en-US" sz="5400" dirty="0" smtClean="0">
                <a:ln w="38100">
                  <a:solidFill>
                    <a:prstClr val="black"/>
                  </a:solidFill>
                </a:ln>
                <a:solidFill>
                  <a:srgbClr val="00B050"/>
                </a:solidFill>
                <a:latin typeface="#9Slide07 IcielPony" panose="02000000000000000000" pitchFamily="2" charset="0"/>
              </a:rPr>
              <a:t>THẢO LUẬN NHÓM 4</a:t>
            </a:r>
            <a:endParaRPr lang="en-US" sz="5400" dirty="0">
              <a:ln w="38100">
                <a:solidFill>
                  <a:prstClr val="black"/>
                </a:solidFill>
              </a:ln>
              <a:solidFill>
                <a:srgbClr val="00B050"/>
              </a:solidFill>
              <a:latin typeface="#9Slide07 IcielPony" panose="02000000000000000000" pitchFamily="2" charset="0"/>
            </a:endParaRPr>
          </a:p>
        </p:txBody>
      </p:sp>
    </p:spTree>
    <p:extLst>
      <p:ext uri="{BB962C8B-B14F-4D97-AF65-F5344CB8AC3E}">
        <p14:creationId xmlns:p14="http://schemas.microsoft.com/office/powerpoint/2010/main" val="49477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016"/>
          <a:stretch/>
        </p:blipFill>
        <p:spPr>
          <a:xfrm>
            <a:off x="1" y="0"/>
            <a:ext cx="12192000" cy="6858000"/>
          </a:xfrm>
          <a:prstGeom prst="rect">
            <a:avLst/>
          </a:prstGeom>
        </p:spPr>
      </p:pic>
      <p:sp>
        <p:nvSpPr>
          <p:cNvPr id="12" name="Rounded Rectangle 11"/>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a:t>
            </a:r>
            <a:r>
              <a:rPr lang="pt-BR" sz="4800" dirty="0" smtClean="0">
                <a:latin typeface="Cambria" panose="02040503050406030204" pitchFamily="18" charset="0"/>
                <a:ea typeface="Cambria" panose="02040503050406030204" pitchFamily="18" charset="0"/>
              </a:rPr>
              <a:t>bệnh </a:t>
            </a:r>
            <a:r>
              <a:rPr lang="pt-BR" sz="4800" dirty="0">
                <a:latin typeface="Cambria" panose="02040503050406030204" pitchFamily="18" charset="0"/>
                <a:ea typeface="Cambria" panose="02040503050406030204" pitchFamily="18" charset="0"/>
              </a:rPr>
              <a:t>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16"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smtClean="0">
                <a:solidFill>
                  <a:srgbClr val="C00000"/>
                </a:solidFill>
                <a:latin typeface="Cambria" panose="02040503050406030204" pitchFamily="18" charset="0"/>
                <a:ea typeface="Cambria" panose="02040503050406030204" pitchFamily="18" charset="0"/>
              </a:rPr>
              <a:t>Sống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trong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bầu</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không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khí</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ô </a:t>
            </a:r>
            <a:r>
              <a:rPr lang="en-US" sz="3600" i="1" dirty="0" err="1" smtClean="0">
                <a:solidFill>
                  <a:srgbClr val="C00000"/>
                </a:solidFill>
                <a:latin typeface="Cambria" panose="02040503050406030204" pitchFamily="18" charset="0"/>
                <a:ea typeface="Cambria" panose="02040503050406030204" pitchFamily="18" charset="0"/>
              </a:rPr>
              <a:t>nhiễm</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chúng</a:t>
            </a:r>
            <a:r>
              <a:rPr lang="en-US" sz="3600" i="1" dirty="0" smtClean="0">
                <a:solidFill>
                  <a:srgbClr val="C00000"/>
                </a:solidFill>
                <a:latin typeface="Cambria" panose="02040503050406030204" pitchFamily="18" charset="0"/>
                <a:ea typeface="Cambria" panose="02040503050406030204" pitchFamily="18" charset="0"/>
              </a:rPr>
              <a:t> ta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ảnh</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hưởng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như</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thế</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nào</a:t>
            </a:r>
            <a:r>
              <a:rPr lang="en-US" sz="3600" i="1" dirty="0" smtClean="0">
                <a:solidFill>
                  <a:srgbClr val="C00000"/>
                </a:solidFill>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8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92955" y="1137190"/>
            <a:ext cx="13071230" cy="6294490"/>
          </a:xfrm>
          <a:prstGeom prst="rect">
            <a:avLst/>
          </a:prstGeom>
        </p:spPr>
      </p:pic>
      <p:sp>
        <p:nvSpPr>
          <p:cNvPr id="5"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86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23" y="0"/>
            <a:ext cx="11802648" cy="6531632"/>
          </a:xfrm>
          <a:prstGeom prst="rect">
            <a:avLst/>
          </a:prstGeom>
        </p:spPr>
      </p:pic>
      <p:sp>
        <p:nvSpPr>
          <p:cNvPr id="5" name="TextBox 4"/>
          <p:cNvSpPr txBox="1"/>
          <p:nvPr/>
        </p:nvSpPr>
        <p:spPr>
          <a:xfrm>
            <a:off x="879087" y="198420"/>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1084237" y="1816179"/>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196748" y="567588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2116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7204" y="4983823"/>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1029647" y="1085565"/>
            <a:ext cx="5580098" cy="318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997773" y="1318779"/>
            <a:ext cx="4236335" cy="4975803"/>
          </a:xfrm>
          <a:prstGeom prst="rect">
            <a:avLst/>
          </a:prstGeom>
        </p:spPr>
      </p:pic>
    </p:spTree>
    <p:extLst>
      <p:ext uri="{BB962C8B-B14F-4D97-AF65-F5344CB8AC3E}">
        <p14:creationId xmlns:p14="http://schemas.microsoft.com/office/powerpoint/2010/main" val="278290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732" y="5020640"/>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7007009" y="1263361"/>
            <a:ext cx="4236335" cy="4975803"/>
          </a:xfrm>
          <a:prstGeom prst="rect">
            <a:avLst/>
          </a:prstGeom>
        </p:spPr>
      </p:pic>
      <p:pic>
        <p:nvPicPr>
          <p:cNvPr id="6" name="Picture 5"/>
          <p:cNvPicPr>
            <a:picLocks noChangeAspect="1"/>
          </p:cNvPicPr>
          <p:nvPr/>
        </p:nvPicPr>
        <p:blipFill>
          <a:blip r:embed="rId5"/>
          <a:stretch>
            <a:fillRect/>
          </a:stretch>
        </p:blipFill>
        <p:spPr>
          <a:xfrm>
            <a:off x="1183256" y="1148583"/>
            <a:ext cx="5639025" cy="344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35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3676" y="500047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657890" y="1196966"/>
            <a:ext cx="4416947" cy="5191246"/>
          </a:xfrm>
          <a:prstGeom prst="rect">
            <a:avLst/>
          </a:prstGeom>
        </p:spPr>
      </p:pic>
      <p:pic>
        <p:nvPicPr>
          <p:cNvPr id="6" name="Picture 5"/>
          <p:cNvPicPr>
            <a:picLocks noChangeAspect="1"/>
          </p:cNvPicPr>
          <p:nvPr/>
        </p:nvPicPr>
        <p:blipFill>
          <a:blip r:embed="rId5"/>
          <a:stretch>
            <a:fillRect/>
          </a:stretch>
        </p:blipFill>
        <p:spPr>
          <a:xfrm>
            <a:off x="834111" y="838730"/>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657890" y="1196966"/>
            <a:ext cx="5371025" cy="3970318"/>
          </a:xfrm>
          <a:prstGeom prst="rect">
            <a:avLst/>
          </a:prstGeom>
        </p:spPr>
        <p:txBody>
          <a:bodyPr wrap="square">
            <a:spAutoFit/>
          </a:bodyPr>
          <a:lstStyle/>
          <a:p>
            <a:pPr algn="just"/>
            <a:r>
              <a:rPr lang="vi-VN" sz="2800" dirty="0">
                <a:latin typeface="+mj-lt"/>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800" dirty="0">
              <a:latin typeface="+mj-lt"/>
            </a:endParaRPr>
          </a:p>
        </p:txBody>
      </p:sp>
    </p:spTree>
    <p:extLst>
      <p:ext uri="{BB962C8B-B14F-4D97-AF65-F5344CB8AC3E}">
        <p14:creationId xmlns:p14="http://schemas.microsoft.com/office/powerpoint/2010/main" val="138727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sp>
        <p:nvSpPr>
          <p:cNvPr id="6" name="Rounded Rectangle 5"/>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38602" y="681404"/>
            <a:ext cx="10238643" cy="2800767"/>
          </a:xfrm>
          <a:prstGeom prst="rect">
            <a:avLst/>
          </a:prstGeom>
          <a:noFill/>
        </p:spPr>
        <p:txBody>
          <a:bodyPr wrap="square" rtlCol="0">
            <a:spAutoFit/>
          </a:bodyPr>
          <a:lstStyle/>
          <a:p>
            <a:pPr algn="just"/>
            <a:r>
              <a:rPr lang="en-US" sz="4400" i="1" dirty="0" smtClean="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smtClean="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smtClean="0">
                <a:solidFill>
                  <a:srgbClr val="C00000"/>
                </a:solidFill>
                <a:latin typeface="Cambria" panose="02040503050406030204" pitchFamily="18" charset="0"/>
                <a:ea typeface="Cambria" panose="02040503050406030204" pitchFamily="18" charset="0"/>
              </a:rPr>
              <a:t>trùm</a:t>
            </a:r>
            <a:r>
              <a:rPr lang="en-US" sz="4400" i="1" dirty="0" smtClean="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8" name="Picture 2" descr="Máy Sục Oxy Và Những Công Dụng Không Thể Nào Bỏ Qu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descr="Công dụng của khẩu trang trùm đầu bạn nên biết | websosanh.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70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pic>
        <p:nvPicPr>
          <p:cNvPr id="5" name="Picture 4"/>
          <p:cNvPicPr>
            <a:picLocks noChangeAspect="1"/>
          </p:cNvPicPr>
          <p:nvPr/>
        </p:nvPicPr>
        <p:blipFill>
          <a:blip r:embed="rId3"/>
          <a:stretch>
            <a:fillRect/>
          </a:stretch>
        </p:blipFill>
        <p:spPr>
          <a:xfrm>
            <a:off x="7032868" y="863694"/>
            <a:ext cx="5047926" cy="4340728"/>
          </a:xfrm>
          <a:prstGeom prst="rect">
            <a:avLst/>
          </a:prstGeom>
        </p:spPr>
      </p:pic>
    </p:spTree>
    <p:extLst>
      <p:ext uri="{BB962C8B-B14F-4D97-AF65-F5344CB8AC3E}">
        <p14:creationId xmlns:p14="http://schemas.microsoft.com/office/powerpoint/2010/main" val="147356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pic>
        <p:nvPicPr>
          <p:cNvPr id="5" name="Picture 4"/>
          <p:cNvPicPr>
            <a:picLocks noChangeAspect="1"/>
          </p:cNvPicPr>
          <p:nvPr/>
        </p:nvPicPr>
        <p:blipFill>
          <a:blip r:embed="rId3"/>
          <a:stretch>
            <a:fillRect/>
          </a:stretch>
        </p:blipFill>
        <p:spPr>
          <a:xfrm>
            <a:off x="7787780" y="827567"/>
            <a:ext cx="3792041" cy="4340728"/>
          </a:xfrm>
          <a:prstGeom prst="rect">
            <a:avLst/>
          </a:prstGeom>
        </p:spPr>
      </p:pic>
    </p:spTree>
    <p:extLst>
      <p:ext uri="{BB962C8B-B14F-4D97-AF65-F5344CB8AC3E}">
        <p14:creationId xmlns:p14="http://schemas.microsoft.com/office/powerpoint/2010/main" val="13766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pic>
        <p:nvPicPr>
          <p:cNvPr id="2" name="Picture 1"/>
          <p:cNvPicPr>
            <a:picLocks noChangeAspect="1"/>
          </p:cNvPicPr>
          <p:nvPr/>
        </p:nvPicPr>
        <p:blipFill>
          <a:blip r:embed="rId3"/>
          <a:stretch>
            <a:fillRect/>
          </a:stretch>
        </p:blipFill>
        <p:spPr>
          <a:xfrm>
            <a:off x="5014555" y="1021604"/>
            <a:ext cx="6992718" cy="4962574"/>
          </a:xfrm>
          <a:prstGeom prst="rect">
            <a:avLst/>
          </a:prstGeom>
        </p:spPr>
      </p:pic>
    </p:spTree>
    <p:extLst>
      <p:ext uri="{BB962C8B-B14F-4D97-AF65-F5344CB8AC3E}">
        <p14:creationId xmlns:p14="http://schemas.microsoft.com/office/powerpoint/2010/main" val="3527490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434"/>
          <a:stretch/>
        </p:blipFill>
        <p:spPr>
          <a:xfrm>
            <a:off x="-1" y="0"/>
            <a:ext cx="12192001" cy="6858000"/>
          </a:xfrm>
          <a:prstGeom prst="rect">
            <a:avLst/>
          </a:prstGeom>
        </p:spPr>
      </p:pic>
      <p:pic>
        <p:nvPicPr>
          <p:cNvPr id="5" name="Picture 4"/>
          <p:cNvPicPr>
            <a:picLocks noChangeAspect="1"/>
          </p:cNvPicPr>
          <p:nvPr/>
        </p:nvPicPr>
        <p:blipFill>
          <a:blip r:embed="rId3"/>
          <a:stretch>
            <a:fillRect/>
          </a:stretch>
        </p:blipFill>
        <p:spPr>
          <a:xfrm>
            <a:off x="6641971" y="880179"/>
            <a:ext cx="5334462" cy="4340728"/>
          </a:xfrm>
          <a:prstGeom prst="rect">
            <a:avLst/>
          </a:prstGeom>
        </p:spPr>
      </p:pic>
    </p:spTree>
    <p:extLst>
      <p:ext uri="{BB962C8B-B14F-4D97-AF65-F5344CB8AC3E}">
        <p14:creationId xmlns:p14="http://schemas.microsoft.com/office/powerpoint/2010/main" val="389476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927"/>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415969" y="5752688"/>
            <a:ext cx="5639289" cy="1024217"/>
          </a:xfrm>
          <a:prstGeom prst="rect">
            <a:avLst/>
          </a:prstGeom>
        </p:spPr>
      </p:pic>
      <p:pic>
        <p:nvPicPr>
          <p:cNvPr id="6" name="Picture 5"/>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20867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57"/>
          <a:stretch/>
        </p:blipFill>
        <p:spPr>
          <a:xfrm>
            <a:off x="0" y="0"/>
            <a:ext cx="12189921" cy="6858000"/>
          </a:xfrm>
          <a:prstGeom prst="rect">
            <a:avLst/>
          </a:prstGeom>
        </p:spPr>
      </p:pic>
      <p:sp>
        <p:nvSpPr>
          <p:cNvPr id="6"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Ô </a:t>
            </a:r>
            <a:r>
              <a:rPr lang="en-US" sz="5400" b="1" dirty="0" err="1" smtClean="0">
                <a:solidFill>
                  <a:srgbClr val="C00000"/>
                </a:solidFill>
                <a:latin typeface="Cambria" panose="02040503050406030204" pitchFamily="18" charset="0"/>
                <a:ea typeface="Cambria" panose="02040503050406030204" pitchFamily="18" charset="0"/>
              </a:rPr>
              <a:t>nhiễm</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không</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khí</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là</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gì</a:t>
            </a:r>
            <a:r>
              <a:rPr lang="en-US" sz="5400" b="1" dirty="0" smtClean="0">
                <a:solidFill>
                  <a:srgbClr val="C00000"/>
                </a:solidFill>
                <a:latin typeface="Cambria" panose="02040503050406030204" pitchFamily="18" charset="0"/>
                <a:ea typeface="Cambria" panose="02040503050406030204" pitchFamily="18" charset="0"/>
              </a:rPr>
              <a:t>?    </a:t>
            </a:r>
            <a:endParaRPr lang="en-US" sz="5400" b="1" dirty="0">
              <a:solidFill>
                <a:srgbClr val="C0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8"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nếu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chứa</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khói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độc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loại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bụi</a:t>
            </a:r>
            <a:r>
              <a:rPr lang="en-US" sz="4000" b="1" dirty="0" smtClean="0">
                <a:solidFill>
                  <a:schemeClr val="bg2">
                    <a:lumMod val="25000"/>
                  </a:schemeClr>
                </a:solidFill>
                <a:latin typeface="Cambria" panose="02040503050406030204" pitchFamily="18" charset="0"/>
                <a:ea typeface="Cambria" panose="02040503050406030204" pitchFamily="18" charset="0"/>
              </a:rPr>
              <a:t>, vi </a:t>
            </a:r>
            <a:r>
              <a:rPr lang="en-US" sz="4000" b="1" dirty="0" err="1" smtClean="0">
                <a:solidFill>
                  <a:schemeClr val="bg2">
                    <a:lumMod val="25000"/>
                  </a:schemeClr>
                </a:solidFill>
                <a:latin typeface="Cambria" panose="02040503050406030204" pitchFamily="18" charset="0"/>
                <a:ea typeface="Cambria" panose="02040503050406030204" pitchFamily="18" charset="0"/>
              </a:rPr>
              <a:t>khuẩn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nhiều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đến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mức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làm</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hại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tới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khỏe</a:t>
            </a:r>
            <a:r>
              <a:rPr lang="en-US" sz="4000" b="1" dirty="0" smtClean="0">
                <a:solidFill>
                  <a:schemeClr val="bg2">
                    <a:lumMod val="25000"/>
                  </a:schemeClr>
                </a:solidFill>
                <a:latin typeface="Cambria" panose="02040503050406030204" pitchFamily="18" charset="0"/>
                <a:ea typeface="Cambria" panose="02040503050406030204" pitchFamily="18" charset="0"/>
              </a:rPr>
              <a:t> con </a:t>
            </a:r>
            <a:r>
              <a:rPr lang="en-US" sz="4000" b="1" dirty="0" err="1" smtClean="0">
                <a:solidFill>
                  <a:schemeClr val="bg2">
                    <a:lumMod val="25000"/>
                  </a:schemeClr>
                </a:solidFill>
                <a:latin typeface="Cambria" panose="02040503050406030204" pitchFamily="18" charset="0"/>
                <a:ea typeface="Cambria" panose="02040503050406030204" pitchFamily="18" charset="0"/>
              </a:rPr>
              <a:t>người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và</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sinh</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vật</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thì</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bị</a:t>
            </a:r>
            <a:r>
              <a:rPr lang="en-US" sz="4000" b="1" dirty="0" smtClean="0">
                <a:solidFill>
                  <a:schemeClr val="bg2">
                    <a:lumMod val="25000"/>
                  </a:schemeClr>
                </a:solidFill>
                <a:latin typeface="Cambria" panose="02040503050406030204" pitchFamily="18" charset="0"/>
                <a:ea typeface="Cambria" panose="02040503050406030204" pitchFamily="18" charset="0"/>
              </a:rPr>
              <a:t> ô </a:t>
            </a:r>
            <a:r>
              <a:rPr lang="en-US" sz="4000" b="1" dirty="0" err="1" smtClean="0">
                <a:solidFill>
                  <a:schemeClr val="bg2">
                    <a:lumMod val="25000"/>
                  </a:schemeClr>
                </a:solidFill>
                <a:latin typeface="Cambria" panose="02040503050406030204" pitchFamily="18" charset="0"/>
                <a:ea typeface="Cambria" panose="02040503050406030204" pitchFamily="18" charset="0"/>
              </a:rPr>
              <a:t>nhiễm</a:t>
            </a:r>
            <a:r>
              <a:rPr lang="en-US" sz="4000" b="1" dirty="0" smtClean="0">
                <a:solidFill>
                  <a:schemeClr val="bg2">
                    <a:lumMod val="25000"/>
                  </a:schemeClr>
                </a:solidFill>
                <a:latin typeface="Cambria" panose="02040503050406030204" pitchFamily="18" charset="0"/>
                <a:ea typeface="Cambria" panose="02040503050406030204" pitchFamily="18" charset="0"/>
              </a:rPr>
              <a:t>.</a:t>
            </a:r>
            <a:endParaRPr lang="en-US" sz="4000" b="1" dirty="0">
              <a:solidFill>
                <a:schemeClr val="bg2">
                  <a:lumMod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40133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57"/>
          <a:stretch/>
        </p:blipFill>
        <p:spPr>
          <a:xfrm>
            <a:off x="0" y="0"/>
            <a:ext cx="12189921" cy="6858000"/>
          </a:xfrm>
          <a:prstGeom prst="rect">
            <a:avLst/>
          </a:prstGeom>
        </p:spPr>
      </p:pic>
      <p:sp>
        <p:nvSpPr>
          <p:cNvPr id="10"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5</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12" name="Picture 11"/>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Hãy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chỉ</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ô </a:t>
            </a:r>
            <a:r>
              <a:rPr lang="en-US" sz="3200" dirty="0" err="1" smtClean="0">
                <a:solidFill>
                  <a:schemeClr val="bg1"/>
                </a:solidFill>
                <a:latin typeface="Cambria" panose="02040503050406030204" pitchFamily="18" charset="0"/>
                <a:ea typeface="Cambria" panose="02040503050406030204" pitchFamily="18" charset="0"/>
              </a:rPr>
              <a:t>nhiễm</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không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khí</a:t>
            </a:r>
            <a:r>
              <a:rPr lang="en-US" sz="3200" dirty="0" smtClean="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trên</a:t>
            </a:r>
            <a:r>
              <a:rPr lang="en-US" sz="3200" dirty="0" smtClean="0">
                <a:solidFill>
                  <a:schemeClr val="bg1"/>
                </a:solidFill>
                <a:latin typeface="Cambria" panose="02040503050406030204" pitchFamily="18" charset="0"/>
                <a:ea typeface="Cambria" panose="02040503050406030204" pitchFamily="18" charset="0"/>
              </a:rPr>
              <a:t> do con </a:t>
            </a:r>
            <a:r>
              <a:rPr lang="en-US" sz="3200" dirty="0" err="1" smtClean="0">
                <a:solidFill>
                  <a:schemeClr val="bg1"/>
                </a:solidFill>
                <a:latin typeface="Cambria" panose="02040503050406030204" pitchFamily="18" charset="0"/>
                <a:ea typeface="Cambria" panose="02040503050406030204" pitchFamily="18" charset="0"/>
              </a:rPr>
              <a:t>người</a:t>
            </a:r>
            <a:r>
              <a:rPr lang="en-US" sz="3200" dirty="0" smtClean="0">
                <a:solidFill>
                  <a:schemeClr val="bg1"/>
                </a:solidFill>
                <a:latin typeface="Cambria" panose="02040503050406030204" pitchFamily="18" charset="0"/>
                <a:ea typeface="Cambria" panose="02040503050406030204" pitchFamily="18" charset="0"/>
              </a:rPr>
              <a:t> hay </a:t>
            </a:r>
            <a:r>
              <a:rPr lang="en-US" sz="3200" dirty="0" err="1" smtClean="0">
                <a:solidFill>
                  <a:schemeClr val="bg1"/>
                </a:solidFill>
                <a:latin typeface="Cambria" panose="02040503050406030204" pitchFamily="18" charset="0"/>
                <a:ea typeface="Cambria" panose="02040503050406030204" pitchFamily="18" charset="0"/>
              </a:rPr>
              <a:t>tự</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nhiên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6832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957"/>
          <a:stretch/>
        </p:blipFill>
        <p:spPr>
          <a:xfrm>
            <a:off x="0" y="0"/>
            <a:ext cx="12189921" cy="6858000"/>
          </a:xfrm>
          <a:prstGeom prst="rect">
            <a:avLst/>
          </a:prstGeom>
        </p:spPr>
      </p:pic>
      <p:pic>
        <p:nvPicPr>
          <p:cNvPr id="10" name="Picture 9"/>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11"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2" name="TextBox 1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13" name="Rectangle 12"/>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cháy</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rừng</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rác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sinh</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hoạt</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15" name="Rectangle 14"/>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khí</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từ</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nhà</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máy</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71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dirty="0"/>
          </a:p>
        </p:txBody>
      </p:sp>
      <p:pic>
        <p:nvPicPr>
          <p:cNvPr id="4" name="Picture 3"/>
          <p:cNvPicPr>
            <a:picLocks noChangeAspect="1"/>
          </p:cNvPicPr>
          <p:nvPr/>
        </p:nvPicPr>
        <p:blipFill rotWithShape="1">
          <a:blip r:embed="rId3"/>
          <a:srcRect b="3861"/>
          <a:stretch/>
        </p:blipFill>
        <p:spPr>
          <a:xfrm>
            <a:off x="0" y="0"/>
            <a:ext cx="12212054" cy="6858000"/>
          </a:xfrm>
          <a:prstGeom prst="rect">
            <a:avLst/>
          </a:prstGeom>
        </p:spPr>
      </p:pic>
      <p:sp>
        <p:nvSpPr>
          <p:cNvPr id="5" name="TextBox 4"/>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smtClean="0">
                <a:solidFill>
                  <a:schemeClr val="bg1"/>
                </a:solidFill>
                <a:latin typeface="Cambria" panose="02040503050406030204" pitchFamily="18" charset="0"/>
                <a:ea typeface="Cambria" panose="02040503050406030204" pitchFamily="18" charset="0"/>
              </a:rPr>
              <a:t>Do </a:t>
            </a:r>
            <a:r>
              <a:rPr lang="en-US" sz="4000" dirty="0" err="1" smtClean="0">
                <a:solidFill>
                  <a:schemeClr val="bg1"/>
                </a:solidFill>
                <a:latin typeface="Cambria" panose="02040503050406030204" pitchFamily="18" charset="0"/>
                <a:ea typeface="Cambria" panose="02040503050406030204" pitchFamily="18" charset="0"/>
              </a:rPr>
              <a:t>cháy</a:t>
            </a:r>
            <a:r>
              <a:rPr lang="en-US" sz="4000" dirty="0" smtClean="0">
                <a:solidFill>
                  <a:schemeClr val="bg1"/>
                </a:solidFill>
                <a:latin typeface="Cambria" panose="02040503050406030204" pitchFamily="18" charset="0"/>
                <a:ea typeface="Cambria" panose="02040503050406030204" pitchFamily="18" charset="0"/>
              </a:rPr>
              <a:t> </a:t>
            </a:r>
            <a:r>
              <a:rPr lang="en-US" sz="4000" dirty="0" err="1" smtClean="0">
                <a:solidFill>
                  <a:schemeClr val="bg1"/>
                </a:solidFill>
                <a:latin typeface="Cambria" panose="02040503050406030204" pitchFamily="18" charset="0"/>
                <a:ea typeface="Cambria" panose="02040503050406030204" pitchFamily="18" charset="0"/>
              </a:rPr>
              <a:t>rừng</a:t>
            </a:r>
            <a:r>
              <a:rPr lang="en-US" sz="4000" dirty="0" smtClean="0">
                <a:solidFill>
                  <a:schemeClr val="bg1"/>
                </a:solidFill>
                <a:latin typeface="Cambria" panose="02040503050406030204" pitchFamily="18" charset="0"/>
                <a:ea typeface="Cambria" panose="02040503050406030204" pitchFamily="18" charset="0"/>
              </a:rPr>
              <a:t>.</a:t>
            </a:r>
            <a:endParaRPr lang="en-US" sz="4000" dirty="0">
              <a:solidFill>
                <a:schemeClr val="bg1"/>
              </a:solidFill>
              <a:latin typeface="Cambria" panose="02040503050406030204" pitchFamily="18" charset="0"/>
              <a:ea typeface="Cambria" panose="02040503050406030204" pitchFamily="18" charset="0"/>
            </a:endParaRP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smtClean="0">
                <a:solidFill>
                  <a:schemeClr val="bg1"/>
                </a:solidFill>
                <a:latin typeface="Cambria" panose="02040503050406030204" pitchFamily="18" charset="0"/>
                <a:ea typeface="Cambria" panose="02040503050406030204" pitchFamily="18" charset="0"/>
              </a:rPr>
              <a:t>Do </a:t>
            </a:r>
            <a:r>
              <a:rPr lang="en-US" sz="3600" b="1" dirty="0" err="1" smtClean="0">
                <a:solidFill>
                  <a:schemeClr val="bg1"/>
                </a:solidFill>
                <a:latin typeface="Cambria" panose="02040503050406030204" pitchFamily="18" charset="0"/>
                <a:ea typeface="Cambria" panose="02040503050406030204" pitchFamily="18" charset="0"/>
              </a:rPr>
              <a:t>rác</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thải</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sinh</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hoạt</a:t>
            </a:r>
            <a:r>
              <a:rPr lang="en-US" sz="3600" b="1" dirty="0" smtClean="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sp>
        <p:nvSpPr>
          <p:cNvPr id="8" name="Cloud Callout 7"/>
          <p:cNvSpPr/>
          <p:nvPr/>
        </p:nvSpPr>
        <p:spPr>
          <a:xfrm>
            <a:off x="7947612" y="3682672"/>
            <a:ext cx="4145280" cy="2670512"/>
          </a:xfrm>
          <a:prstGeom prst="cloudCallout">
            <a:avLst>
              <a:gd name="adj1" fmla="val -68259"/>
              <a:gd name="adj2" fmla="val 13449"/>
            </a:avLst>
          </a:prstGeom>
          <a:solidFill>
            <a:schemeClr val="accent1"/>
          </a:solidFill>
          <a:ln w="28575">
            <a:solidFill>
              <a:schemeClr val="bg1"/>
            </a:solidFill>
          </a:ln>
        </p:spPr>
        <p:txBody>
          <a:bodyPr wrap="square">
            <a:spAutoFit/>
          </a:bodyPr>
          <a:lstStyle/>
          <a:p>
            <a:pPr algn="ctr"/>
            <a:r>
              <a:rPr lang="en-US" sz="3600" b="1" dirty="0" smtClean="0">
                <a:latin typeface="Cambria" panose="02040503050406030204" pitchFamily="18" charset="0"/>
                <a:ea typeface="Cambria" panose="02040503050406030204" pitchFamily="18" charset="0"/>
              </a:rPr>
              <a:t>Do </a:t>
            </a:r>
            <a:r>
              <a:rPr lang="en-US" sz="3600" b="1" dirty="0" err="1" smtClean="0">
                <a:latin typeface="Cambria" panose="02040503050406030204" pitchFamily="18" charset="0"/>
                <a:ea typeface="Cambria" panose="02040503050406030204" pitchFamily="18" charset="0"/>
              </a:rPr>
              <a:t>khí</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thải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từ</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máy</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Default Theme</Template>
  <TotalTime>31</TotalTime>
  <Words>574</Words>
  <Application>Microsoft Office PowerPoint</Application>
  <PresentationFormat>Widescreen</PresentationFormat>
  <Paragraphs>38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#9Slide07 IcielPony</vt:lpstr>
      <vt:lpstr>Calibri</vt:lpstr>
      <vt:lpstr>Calibri Light</vt:lpstr>
      <vt:lpstr>Cambria</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cp:revision>
  <dcterms:created xsi:type="dcterms:W3CDTF">2024-10-16T01:19:23Z</dcterms:created>
  <dcterms:modified xsi:type="dcterms:W3CDTF">2024-10-16T01:50:49Z</dcterms:modified>
</cp:coreProperties>
</file>