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6" r:id="rId4"/>
  </p:sldMasterIdLst>
  <p:notesMasterIdLst>
    <p:notesMasterId r:id="rId34"/>
  </p:notesMasterIdLst>
  <p:sldIdLst>
    <p:sldId id="257" r:id="rId5"/>
    <p:sldId id="316" r:id="rId6"/>
    <p:sldId id="259" r:id="rId7"/>
    <p:sldId id="287" r:id="rId8"/>
    <p:sldId id="289" r:id="rId9"/>
    <p:sldId id="317" r:id="rId10"/>
    <p:sldId id="261" r:id="rId11"/>
    <p:sldId id="291" r:id="rId12"/>
    <p:sldId id="303" r:id="rId13"/>
    <p:sldId id="332" r:id="rId14"/>
    <p:sldId id="333" r:id="rId15"/>
    <p:sldId id="293" r:id="rId16"/>
    <p:sldId id="334" r:id="rId17"/>
    <p:sldId id="295" r:id="rId18"/>
    <p:sldId id="335" r:id="rId19"/>
    <p:sldId id="336" r:id="rId20"/>
    <p:sldId id="296" r:id="rId21"/>
    <p:sldId id="337" r:id="rId22"/>
    <p:sldId id="331" r:id="rId23"/>
    <p:sldId id="338" r:id="rId24"/>
    <p:sldId id="339" r:id="rId25"/>
    <p:sldId id="340" r:id="rId26"/>
    <p:sldId id="341" r:id="rId27"/>
    <p:sldId id="342" r:id="rId28"/>
    <p:sldId id="344" r:id="rId29"/>
    <p:sldId id="343" r:id="rId30"/>
    <p:sldId id="315" r:id="rId31"/>
    <p:sldId id="319"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p:scale>
          <a:sx n="100" d="100"/>
          <a:sy n="100" d="100"/>
        </p:scale>
        <p:origin x="24" y="1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t>‹#›</a:t>
            </a:fld>
            <a:endParaRPr lang="en-US"/>
          </a:p>
        </p:txBody>
      </p:sp>
    </p:spTree>
    <p:extLst>
      <p:ext uri="{BB962C8B-B14F-4D97-AF65-F5344CB8AC3E}">
        <p14:creationId xmlns:p14="http://schemas.microsoft.com/office/powerpoint/2010/main" val="256648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pic>
        <p:nvPicPr>
          <p:cNvPr id="8" name="Picture 7"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1" y="238124"/>
            <a:ext cx="1590676" cy="15906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pic>
        <p:nvPicPr>
          <p:cNvPr id="2" name="Picture 1"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10/15/2024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5.xml"/><Relationship Id="rId5" Type="http://schemas.openxmlformats.org/officeDocument/2006/relationships/image" Target="../media/image7.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32.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7.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8.png"/><Relationship Id="rId7" Type="http://schemas.openxmlformats.org/officeDocument/2006/relationships/image" Target="../media/image10.png"/><Relationship Id="rId2" Type="http://schemas.openxmlformats.org/officeDocument/2006/relationships/image" Target="../media/image57.png"/><Relationship Id="rId1" Type="http://schemas.openxmlformats.org/officeDocument/2006/relationships/slideLayout" Target="../slideLayouts/slideLayout47.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54.png"/><Relationship Id="rId9" Type="http://schemas.openxmlformats.org/officeDocument/2006/relationships/image" Target="../media/image60.png"/></Relationships>
</file>

<file path=ppt/slides/_rels/slide2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8.png"/><Relationship Id="rId3" Type="http://schemas.openxmlformats.org/officeDocument/2006/relationships/slideLayout" Target="../slideLayouts/slideLayout47.xml"/><Relationship Id="rId7" Type="http://schemas.openxmlformats.org/officeDocument/2006/relationships/image" Target="../media/image63.png"/><Relationship Id="rId12" Type="http://schemas.openxmlformats.org/officeDocument/2006/relationships/image" Target="../media/image2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0.png"/><Relationship Id="rId10" Type="http://schemas.openxmlformats.org/officeDocument/2006/relationships/image" Target="../media/image66.png"/><Relationship Id="rId4" Type="http://schemas.openxmlformats.org/officeDocument/2006/relationships/notesSlide" Target="../notesSlides/notesSlide12.xml"/><Relationship Id="rId9" Type="http://schemas.openxmlformats.org/officeDocument/2006/relationships/image" Target="../media/image65.jpeg"/><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1.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2.png"/><Relationship Id="rId17"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1.svg"/><Relationship Id="rId15" Type="http://schemas.openxmlformats.org/officeDocument/2006/relationships/image" Target="../media/image3.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sv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4.svg"/><Relationship Id="rId1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13"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12.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6.png"/><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1.svg"/><Relationship Id="rId15" Type="http://schemas.openxmlformats.org/officeDocument/2006/relationships/image" Target="../media/image3.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26.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5.svg"/><Relationship Id="rId12"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4.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8"/>
          <a:srcRect r="15288"/>
          <a:stretch>
            <a:fillRect/>
          </a:stretch>
        </p:blipFill>
        <p:spPr>
          <a:xfrm>
            <a:off x="1181436" y="277092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a:fillRect/>
          </a:stretch>
        </p:blipFill>
        <p:spPr>
          <a:xfrm>
            <a:off x="186537" y="226964"/>
            <a:ext cx="12270109" cy="7161952"/>
          </a:xfrm>
          <a:prstGeom prst="rect">
            <a:avLst/>
          </a:prstGeom>
        </p:spPr>
      </p:pic>
      <p:pic>
        <p:nvPicPr>
          <p:cNvPr id="14" name="Picture 7"/>
          <p:cNvPicPr>
            <a:picLocks noChangeAspect="1"/>
          </p:cNvPicPr>
          <p:nvPr/>
        </p:nvPicPr>
        <p:blipFill>
          <a:blip r:embed="rId11"/>
          <a:srcRect l="6153" t="29477" r="5299" b="17625"/>
          <a:stretch>
            <a:fillRect/>
          </a:stretch>
        </p:blipFill>
        <p:spPr>
          <a:xfrm>
            <a:off x="6088266" y="4066026"/>
            <a:ext cx="6096000" cy="2048434"/>
          </a:xfrm>
          <a:prstGeom prst="rect">
            <a:avLst/>
          </a:prstGeom>
        </p:spPr>
      </p:pic>
      <p:pic>
        <p:nvPicPr>
          <p:cNvPr id="16" name="Picture 15"/>
          <p:cNvPicPr>
            <a:picLocks noChangeAspect="1"/>
          </p:cNvPicPr>
          <p:nvPr/>
        </p:nvPicPr>
        <p:blipFill>
          <a:blip r:embed="rId12"/>
          <a:stretch>
            <a:fillRect/>
          </a:stretch>
        </p:blipFill>
        <p:spPr>
          <a:xfrm>
            <a:off x="4460616" y="448776"/>
            <a:ext cx="3042168" cy="969348"/>
          </a:xfrm>
          <a:prstGeom prst="rect">
            <a:avLst/>
          </a:prstGeom>
        </p:spPr>
      </p:pic>
      <p:pic>
        <p:nvPicPr>
          <p:cNvPr id="18" name="Picture 17"/>
          <p:cNvPicPr>
            <a:picLocks noChangeAspect="1"/>
          </p:cNvPicPr>
          <p:nvPr/>
        </p:nvPicPr>
        <p:blipFill>
          <a:blip r:embed="rId13"/>
          <a:stretch>
            <a:fillRect/>
          </a:stretch>
        </p:blipFill>
        <p:spPr>
          <a:xfrm>
            <a:off x="2885417" y="1502943"/>
            <a:ext cx="6383065" cy="2347163"/>
          </a:xfrm>
          <a:prstGeom prst="rect">
            <a:avLst/>
          </a:prstGeom>
        </p:spPr>
      </p:pic>
      <p:pic>
        <p:nvPicPr>
          <p:cNvPr id="21" name="Picture 20"/>
          <p:cNvPicPr>
            <a:picLocks noChangeAspect="1"/>
          </p:cNvPicPr>
          <p:nvPr/>
        </p:nvPicPr>
        <p:blipFill>
          <a:blip r:embed="rId14"/>
          <a:stretch>
            <a:fillRect/>
          </a:stretch>
        </p:blipFill>
        <p:spPr>
          <a:xfrm>
            <a:off x="681518" y="0"/>
            <a:ext cx="2085013" cy="17192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432435" y="1341461"/>
            <a:ext cx="5606415" cy="1077218"/>
          </a:xfrm>
          <a:custGeom>
            <a:avLst/>
            <a:gdLst>
              <a:gd name="connsiteX0" fmla="*/ 0 w 5606415"/>
              <a:gd name="connsiteY0" fmla="*/ 0 h 1077218"/>
              <a:gd name="connsiteX1" fmla="*/ 5606415 w 5606415"/>
              <a:gd name="connsiteY1" fmla="*/ 0 h 1077218"/>
              <a:gd name="connsiteX2" fmla="*/ 5606415 w 5606415"/>
              <a:gd name="connsiteY2" fmla="*/ 1077218 h 1077218"/>
              <a:gd name="connsiteX3" fmla="*/ 0 w 5606415"/>
              <a:gd name="connsiteY3" fmla="*/ 1077218 h 1077218"/>
              <a:gd name="connsiteX4" fmla="*/ 0 w 560641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415" h="1077218" fill="none" extrusionOk="0">
                <a:moveTo>
                  <a:pt x="0" y="0"/>
                </a:moveTo>
                <a:cubicBezTo>
                  <a:pt x="705007" y="5222"/>
                  <a:pt x="3467185" y="24918"/>
                  <a:pt x="5606415" y="0"/>
                </a:cubicBezTo>
                <a:cubicBezTo>
                  <a:pt x="5644277" y="476103"/>
                  <a:pt x="5547812" y="631043"/>
                  <a:pt x="5606415" y="1077218"/>
                </a:cubicBezTo>
                <a:cubicBezTo>
                  <a:pt x="3397828" y="912457"/>
                  <a:pt x="1067129" y="1195368"/>
                  <a:pt x="0" y="1077218"/>
                </a:cubicBezTo>
                <a:cubicBezTo>
                  <a:pt x="-64117" y="630482"/>
                  <a:pt x="88888" y="487727"/>
                  <a:pt x="0" y="0"/>
                </a:cubicBezTo>
                <a:close/>
              </a:path>
              <a:path w="5606415" h="1077218" stroke="0" extrusionOk="0">
                <a:moveTo>
                  <a:pt x="0" y="0"/>
                </a:moveTo>
                <a:cubicBezTo>
                  <a:pt x="1270790" y="11849"/>
                  <a:pt x="4590094" y="-161459"/>
                  <a:pt x="5606415" y="0"/>
                </a:cubicBezTo>
                <a:cubicBezTo>
                  <a:pt x="5658450" y="144312"/>
                  <a:pt x="5698558" y="673209"/>
                  <a:pt x="5606415" y="1077218"/>
                </a:cubicBezTo>
                <a:cubicBezTo>
                  <a:pt x="3251699" y="931358"/>
                  <a:pt x="1066503"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và bên ngoài lọ, ở đâu nóng hơn?</a:t>
            </a:r>
          </a:p>
        </p:txBody>
      </p:sp>
      <p:sp>
        <p:nvSpPr>
          <p:cNvPr id="6" name="TextBox 5"/>
          <p:cNvSpPr txBox="1"/>
          <p:nvPr/>
        </p:nvSpPr>
        <p:spPr>
          <a:xfrm>
            <a:off x="6105524" y="3315372"/>
            <a:ext cx="5924551" cy="1077218"/>
          </a:xfrm>
          <a:custGeom>
            <a:avLst/>
            <a:gdLst>
              <a:gd name="connsiteX0" fmla="*/ 0 w 5924551"/>
              <a:gd name="connsiteY0" fmla="*/ 0 h 1077218"/>
              <a:gd name="connsiteX1" fmla="*/ 5924551 w 5924551"/>
              <a:gd name="connsiteY1" fmla="*/ 0 h 1077218"/>
              <a:gd name="connsiteX2" fmla="*/ 5924551 w 5924551"/>
              <a:gd name="connsiteY2" fmla="*/ 1077218 h 1077218"/>
              <a:gd name="connsiteX3" fmla="*/ 0 w 5924551"/>
              <a:gd name="connsiteY3" fmla="*/ 1077218 h 1077218"/>
              <a:gd name="connsiteX4" fmla="*/ 0 w 592455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1" h="1077218" fill="none" extrusionOk="0">
                <a:moveTo>
                  <a:pt x="0" y="0"/>
                </a:moveTo>
                <a:cubicBezTo>
                  <a:pt x="2076934" y="5222"/>
                  <a:pt x="4892235" y="24918"/>
                  <a:pt x="5924551" y="0"/>
                </a:cubicBezTo>
                <a:cubicBezTo>
                  <a:pt x="5962413" y="476103"/>
                  <a:pt x="5865948" y="631043"/>
                  <a:pt x="5924551" y="1077218"/>
                </a:cubicBezTo>
                <a:cubicBezTo>
                  <a:pt x="4785655" y="912457"/>
                  <a:pt x="2099754" y="1195368"/>
                  <a:pt x="0" y="1077218"/>
                </a:cubicBezTo>
                <a:cubicBezTo>
                  <a:pt x="-64117" y="630482"/>
                  <a:pt x="88888" y="487727"/>
                  <a:pt x="0" y="0"/>
                </a:cubicBezTo>
                <a:close/>
              </a:path>
              <a:path w="5924551" h="1077218" stroke="0" extrusionOk="0">
                <a:moveTo>
                  <a:pt x="0" y="0"/>
                </a:moveTo>
                <a:cubicBezTo>
                  <a:pt x="2875334" y="11849"/>
                  <a:pt x="3979073" y="-161459"/>
                  <a:pt x="5924551" y="0"/>
                </a:cubicBezTo>
                <a:cubicBezTo>
                  <a:pt x="5976586" y="144312"/>
                  <a:pt x="6016694" y="673209"/>
                  <a:pt x="5924551" y="1077218"/>
                </a:cubicBezTo>
                <a:cubicBezTo>
                  <a:pt x="4517381" y="931358"/>
                  <a:pt x="732894" y="998894"/>
                  <a:pt x="0" y="1077218"/>
                </a:cubicBezTo>
                <a:cubicBezTo>
                  <a:pt x="7265" y="907874"/>
                  <a:pt x="-51671" y="219525"/>
                  <a:pt x="0" y="0"/>
                </a:cubicBezTo>
                <a:close/>
              </a:path>
            </a:pathLst>
          </a:custGeom>
          <a:solidFill>
            <a:srgbClr val="CCFFFF"/>
          </a:solidFill>
          <a:ln w="38100">
            <a:solidFill>
              <a:srgbClr val="72EFA3"/>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lọ nóng hơn không khí ở bên ngoài lọ.</a:t>
            </a:r>
          </a:p>
        </p:txBody>
      </p:sp>
      <p:sp>
        <p:nvSpPr>
          <p:cNvPr id="7" name="Freeform: Shape 34"/>
          <p:cNvSpPr/>
          <p:nvPr/>
        </p:nvSpPr>
        <p:spPr>
          <a:xfrm>
            <a:off x="5245518" y="2349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142875" y="312761"/>
            <a:ext cx="5924550" cy="2062103"/>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Nến ở hình 2a tắt, trong khi nến ở hình 2b vẫn cháy. Vậy không khí đã vào lọ ở hình 2b theo cách nào để duy trì sự cháy?</a:t>
            </a:r>
          </a:p>
        </p:txBody>
      </p:sp>
      <p:sp>
        <p:nvSpPr>
          <p:cNvPr id="6" name="TextBox 5"/>
          <p:cNvSpPr txBox="1"/>
          <p:nvPr/>
        </p:nvSpPr>
        <p:spPr>
          <a:xfrm>
            <a:off x="6486525" y="3334422"/>
            <a:ext cx="5638800"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spAutoFit/>
          </a:bodyPr>
          <a:lstStyle/>
          <a:p>
            <a:pPr algn="just"/>
            <a:r>
              <a:rPr lang="vi-VN" sz="3200" dirty="0">
                <a:cs typeface="Arial" panose="020B0604020202020204" pitchFamily="34" charset="0"/>
              </a:rPr>
              <a:t>Không khí đã vào lọ ở hình 2b bằng cách đi qua phần hở dưới để duy trì sự cháy.</a:t>
            </a:r>
          </a:p>
        </p:txBody>
      </p:sp>
      <p:sp>
        <p:nvSpPr>
          <p:cNvPr id="7" name="Freeform: Shape 34"/>
          <p:cNvSpPr/>
          <p:nvPr/>
        </p:nvSpPr>
        <p:spPr>
          <a:xfrm>
            <a:off x="5426493" y="23304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66675" y="579461"/>
            <a:ext cx="5939790" cy="2062103"/>
          </a:xfrm>
          <a:custGeom>
            <a:avLst/>
            <a:gdLst>
              <a:gd name="connsiteX0" fmla="*/ 0 w 5939790"/>
              <a:gd name="connsiteY0" fmla="*/ 0 h 2062103"/>
              <a:gd name="connsiteX1" fmla="*/ 5939790 w 5939790"/>
              <a:gd name="connsiteY1" fmla="*/ 0 h 2062103"/>
              <a:gd name="connsiteX2" fmla="*/ 5939790 w 5939790"/>
              <a:gd name="connsiteY2" fmla="*/ 2062103 h 2062103"/>
              <a:gd name="connsiteX3" fmla="*/ 0 w 5939790"/>
              <a:gd name="connsiteY3" fmla="*/ 2062103 h 2062103"/>
              <a:gd name="connsiteX4" fmla="*/ 0 w 593979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90" h="2062103" fill="none" extrusionOk="0">
                <a:moveTo>
                  <a:pt x="0" y="0"/>
                </a:moveTo>
                <a:cubicBezTo>
                  <a:pt x="2490225" y="5222"/>
                  <a:pt x="3816832" y="24918"/>
                  <a:pt x="5939790" y="0"/>
                </a:cubicBezTo>
                <a:cubicBezTo>
                  <a:pt x="5778545" y="602541"/>
                  <a:pt x="5896030" y="1321515"/>
                  <a:pt x="5939790" y="2062103"/>
                </a:cubicBezTo>
                <a:cubicBezTo>
                  <a:pt x="5029008" y="1897342"/>
                  <a:pt x="2768432" y="2180253"/>
                  <a:pt x="0" y="2062103"/>
                </a:cubicBezTo>
                <a:cubicBezTo>
                  <a:pt x="-55725" y="1736798"/>
                  <a:pt x="17072" y="843718"/>
                  <a:pt x="0" y="0"/>
                </a:cubicBezTo>
                <a:close/>
              </a:path>
              <a:path w="5939790" h="2062103" stroke="0" extrusionOk="0">
                <a:moveTo>
                  <a:pt x="0" y="0"/>
                </a:moveTo>
                <a:cubicBezTo>
                  <a:pt x="2200246" y="11849"/>
                  <a:pt x="5182058" y="-161459"/>
                  <a:pt x="5939790" y="0"/>
                </a:cubicBezTo>
                <a:cubicBezTo>
                  <a:pt x="5942920" y="760657"/>
                  <a:pt x="5838614" y="1587749"/>
                  <a:pt x="5939790" y="2062103"/>
                </a:cubicBezTo>
                <a:cubicBezTo>
                  <a:pt x="3156225" y="1916243"/>
                  <a:pt x="1980654"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solidFill>
                  <a:prstClr val="black"/>
                </a:solidFill>
                <a:cs typeface="Arial" panose="020B0604020202020204" pitchFamily="34" charset="0"/>
              </a:rPr>
              <a:t>Vì sao chong chóng ở hình 2c quay? Nguyên nhân làm không khí chuyển động và gió được hình thành như thế nào?</a:t>
            </a:r>
          </a:p>
        </p:txBody>
      </p:sp>
      <p:sp>
        <p:nvSpPr>
          <p:cNvPr id="6" name="TextBox 5"/>
          <p:cNvSpPr txBox="1"/>
          <p:nvPr/>
        </p:nvSpPr>
        <p:spPr>
          <a:xfrm>
            <a:off x="4333876" y="3315372"/>
            <a:ext cx="7696200" cy="3539430"/>
          </a:xfrm>
          <a:custGeom>
            <a:avLst/>
            <a:gdLst>
              <a:gd name="connsiteX0" fmla="*/ 0 w 7696200"/>
              <a:gd name="connsiteY0" fmla="*/ 0 h 3539430"/>
              <a:gd name="connsiteX1" fmla="*/ 7696200 w 7696200"/>
              <a:gd name="connsiteY1" fmla="*/ 0 h 3539430"/>
              <a:gd name="connsiteX2" fmla="*/ 7696200 w 7696200"/>
              <a:gd name="connsiteY2" fmla="*/ 3539430 h 3539430"/>
              <a:gd name="connsiteX3" fmla="*/ 0 w 7696200"/>
              <a:gd name="connsiteY3" fmla="*/ 3539430 h 3539430"/>
              <a:gd name="connsiteX4" fmla="*/ 0 w 7696200"/>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3539430" fill="none" extrusionOk="0">
                <a:moveTo>
                  <a:pt x="0" y="0"/>
                </a:moveTo>
                <a:cubicBezTo>
                  <a:pt x="2559348" y="5222"/>
                  <a:pt x="5542688" y="24918"/>
                  <a:pt x="7696200" y="0"/>
                </a:cubicBezTo>
                <a:cubicBezTo>
                  <a:pt x="7534955" y="604478"/>
                  <a:pt x="7652440" y="2664034"/>
                  <a:pt x="7696200" y="3539430"/>
                </a:cubicBezTo>
                <a:cubicBezTo>
                  <a:pt x="5914558" y="3374669"/>
                  <a:pt x="1186698" y="3657580"/>
                  <a:pt x="0" y="3539430"/>
                </a:cubicBezTo>
                <a:cubicBezTo>
                  <a:pt x="-55725" y="1858930"/>
                  <a:pt x="17072" y="362986"/>
                  <a:pt x="0" y="0"/>
                </a:cubicBezTo>
                <a:close/>
              </a:path>
              <a:path w="7696200" h="3539430" stroke="0" extrusionOk="0">
                <a:moveTo>
                  <a:pt x="0" y="0"/>
                </a:moveTo>
                <a:cubicBezTo>
                  <a:pt x="1353308" y="11849"/>
                  <a:pt x="5604897" y="-161459"/>
                  <a:pt x="7696200" y="0"/>
                </a:cubicBezTo>
                <a:cubicBezTo>
                  <a:pt x="7699330" y="1684447"/>
                  <a:pt x="7595024" y="1848331"/>
                  <a:pt x="7696200" y="3539430"/>
                </a:cubicBezTo>
                <a:cubicBezTo>
                  <a:pt x="4663716" y="3393570"/>
                  <a:pt x="2494399" y="3461106"/>
                  <a:pt x="0" y="3539430"/>
                </a:cubicBezTo>
                <a:cubicBezTo>
                  <a:pt x="74291" y="3181345"/>
                  <a:pt x="168006" y="1753236"/>
                  <a:pt x="0" y="0"/>
                </a:cubicBezTo>
                <a:close/>
              </a:path>
            </a:pathLst>
          </a:custGeom>
          <a:solidFill>
            <a:srgbClr val="CCFFFF"/>
          </a:solidFill>
          <a:ln w="38100">
            <a:solidFill>
              <a:srgbClr val="72EFA3"/>
            </a:solidFill>
            <a:prstDash val="sysDash"/>
          </a:ln>
        </p:spPr>
        <p:txBody>
          <a:bodyPr wrap="square">
            <a:spAutoFit/>
          </a:bodyP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Chong chóng ở hình 2c quay là vì có gió thổi từ phía dưới lên phía trên lọ. </a:t>
            </a:r>
            <a:endParaRPr lang="en-US" sz="28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Nguyên nhân làm không khí chuyển động là do </a:t>
            </a:r>
            <a:r>
              <a:rPr lang="vi-VN" sz="2800" b="1" dirty="0">
                <a:solidFill>
                  <a:prstClr val="black"/>
                </a:solidFill>
                <a:cs typeface="Arial" panose="020B0604020202020204" pitchFamily="34" charset="0"/>
              </a:rPr>
              <a:t>sự chênh lệch nhiệt độ bên trong và bên ngoài lọ</a:t>
            </a:r>
            <a:r>
              <a:rPr lang="vi-VN" sz="2800" dirty="0">
                <a:solidFill>
                  <a:prstClr val="black"/>
                </a:solidFill>
                <a:cs typeface="Arial" panose="020B0604020202020204" pitchFamily="34" charset="0"/>
              </a:rPr>
              <a:t>. Bên trong lọ</a:t>
            </a:r>
            <a:r>
              <a:rPr lang="en-US" sz="2800" dirty="0">
                <a:solidFill>
                  <a:prstClr val="black"/>
                </a:solidFill>
                <a:cs typeface="Arial" panose="020B0604020202020204" pitchFamily="34" charset="0"/>
              </a:rPr>
              <a:t>,</a:t>
            </a:r>
            <a:r>
              <a:rPr lang="vi-VN" sz="2800" dirty="0">
                <a:solidFill>
                  <a:prstClr val="black"/>
                </a:solidFill>
                <a:cs typeface="Arial" panose="020B0604020202020204" pitchFamily="34" charset="0"/>
              </a:rPr>
              <a:t> khối không khí nóng bốc lên cao, không khí lạnh hơn từ bên ngoài lọ vào thay thế, đẩy không khí nóng ra khỏi lọ tạo thành gió.</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34"/>
          <p:cNvSpPr/>
          <p:nvPr/>
        </p:nvSpPr>
        <p:spPr>
          <a:xfrm>
            <a:off x="2930943" y="26637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00"/>
              <a:r>
                <a:rPr lang="en-US" sz="4400" b="1" dirty="0">
                  <a:solidFill>
                    <a:prstClr val="black"/>
                  </a:solidFill>
                  <a:latin typeface="Calibri" panose="020F0502020204030204"/>
                </a:rPr>
                <a:t>Quan </a:t>
              </a:r>
              <a:r>
                <a:rPr lang="en-US" sz="4400" b="1" dirty="0" err="1">
                  <a:solidFill>
                    <a:prstClr val="black"/>
                  </a:solidFill>
                  <a:latin typeface="Calibri" panose="020F0502020204030204"/>
                </a:rPr>
                <a:t>sát</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hình</a:t>
              </a:r>
              <a:r>
                <a:rPr lang="en-US" sz="4400" b="1" dirty="0">
                  <a:solidFill>
                    <a:prstClr val="black"/>
                  </a:solidFill>
                  <a:latin typeface="Calibri" panose="020F0502020204030204"/>
                </a:rPr>
                <a:t> 3</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p:cNvPicPr>
            <a:picLocks noChangeAspect="1"/>
          </p:cNvPicPr>
          <p:nvPr/>
        </p:nvPicPr>
        <p:blipFill>
          <a:blip r:embed="rId8"/>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7" name="Picture 6"/>
          <p:cNvPicPr>
            <a:picLocks noChangeAspect="1"/>
          </p:cNvPicPr>
          <p:nvPr/>
        </p:nvPicPr>
        <p:blipFill>
          <a:blip r:embed="rId7"/>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4" name="Picture 3"/>
          <p:cNvPicPr>
            <a:picLocks noChangeAspect="1"/>
          </p:cNvPicPr>
          <p:nvPr/>
        </p:nvPicPr>
        <p:blipFill>
          <a:blip r:embed="rId7"/>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9" name="Rectangle 8"/>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6" name="Group 5"/>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p:cNvPicPr>
            <a:picLocks noChangeAspect="1"/>
          </p:cNvPicPr>
          <p:nvPr/>
        </p:nvPicPr>
        <p:blipFill>
          <a:blip r:embed="rId8"/>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00">
              <a:defRPr/>
            </a:pPr>
            <a:endParaRPr lang="zh-CN" altLang="en-US" sz="1200">
              <a:solidFill>
                <a:prstClr val="black"/>
              </a:solidFill>
              <a:latin typeface="Calibri" panose="020F0502020204030204"/>
              <a:ea typeface="SimSun"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4"/>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00"/>
            <a:r>
              <a:rPr lang="vi-VN" sz="4000" b="1" dirty="0">
                <a:solidFill>
                  <a:srgbClr val="002060"/>
                </a:solidFill>
                <a:latin typeface="Calibri" panose="020F0502020204030204"/>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panose="020F0502020204030204"/>
            </a:endParaRPr>
          </a:p>
        </p:txBody>
      </p:sp>
      <p:pic>
        <p:nvPicPr>
          <p:cNvPr id="15" name="Picture 5"/>
          <p:cNvPicPr>
            <a:picLocks noChangeAspect="1"/>
          </p:cNvPicPr>
          <p:nvPr/>
        </p:nvPicPr>
        <p:blipFill>
          <a:blip r:embed="rId5"/>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5"/>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a:fillRect/>
          </a:stretch>
        </p:blipFill>
        <p:spPr>
          <a:xfrm>
            <a:off x="3914775" y="-250135"/>
            <a:ext cx="5362575" cy="1497910"/>
          </a:xfrm>
          <a:prstGeom prst="rect">
            <a:avLst/>
          </a:prstGeom>
        </p:spPr>
      </p:pic>
      <p:grpSp>
        <p:nvGrpSpPr>
          <p:cNvPr id="18" name="Group 17"/>
          <p:cNvGrpSpPr/>
          <p:nvPr/>
        </p:nvGrpSpPr>
        <p:grpSpPr>
          <a:xfrm>
            <a:off x="758825" y="1542542"/>
            <a:ext cx="9890124" cy="1457835"/>
            <a:chOff x="-396025" y="173453"/>
            <a:chExt cx="14835186" cy="2186752"/>
          </a:xfrm>
        </p:grpSpPr>
        <p:sp>
          <p:nvSpPr>
            <p:cNvPr id="19"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biết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gây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ra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nguyên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nhân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nóng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bốc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cao</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tới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thay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thế</a:t>
              </a:r>
              <a:r>
                <a:rPr lang="en-US" sz="2400" b="1" dirty="0">
                  <a:effectLst/>
                  <a:ea typeface="Calibri" panose="020F0502020204030204" pitchFamily="34" charset="0"/>
                  <a:cs typeface="Times New Roman" panose="02020603050405020304" pitchFamily="18" charset="0"/>
                </a:rPr>
                <a:t>).</a:t>
              </a: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3" name="Picture 2"/>
          <p:cNvPicPr>
            <a:picLocks noChangeAspect="1"/>
          </p:cNvPicPr>
          <p:nvPr/>
        </p:nvPicPr>
        <p:blipFill>
          <a:blip r:embed="rId9"/>
          <a:stretch>
            <a:fillRect/>
          </a:stretch>
        </p:blipFill>
        <p:spPr>
          <a:xfrm>
            <a:off x="4269676" y="403058"/>
            <a:ext cx="4395597" cy="908383"/>
          </a:xfrm>
          <a:prstGeom prst="rect">
            <a:avLst/>
          </a:prstGeom>
        </p:spPr>
      </p:pic>
      <p:grpSp>
        <p:nvGrpSpPr>
          <p:cNvPr id="4" name="Group 3"/>
          <p:cNvGrpSpPr/>
          <p:nvPr/>
        </p:nvGrpSpPr>
        <p:grpSpPr>
          <a:xfrm>
            <a:off x="692150" y="3304667"/>
            <a:ext cx="9890124" cy="1457835"/>
            <a:chOff x="-396025" y="173453"/>
            <a:chExt cx="14835186" cy="2186752"/>
          </a:xfrm>
        </p:grpSpPr>
        <p:sp>
          <p:nvSpPr>
            <p:cNvPr id="6"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xét</a:t>
              </a:r>
              <a:r>
                <a:rPr lang="en-US" sz="2400" b="1" dirty="0">
                  <a:effectLst/>
                  <a:ea typeface="Calibri" panose="020F0502020204030204" pitchFamily="34" charset="0"/>
                  <a:cs typeface="Times New Roman" panose="02020603050405020304" pitchFamily="18" charset="0"/>
                </a:rPr>
                <a:t>, so </a:t>
              </a:r>
              <a:r>
                <a:rPr lang="en-US" sz="2400" b="1" dirty="0" err="1">
                  <a:effectLst/>
                  <a:ea typeface="Calibri" panose="020F0502020204030204" pitchFamily="34" charset="0"/>
                  <a:cs typeface="Times New Roman" panose="02020603050405020304" pitchFamily="18" charset="0"/>
                </a:rPr>
                <a:t>sánh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mức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của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thổi</a:t>
              </a:r>
              <a:r>
                <a:rPr lang="en-US" sz="2400" b="1" dirty="0">
                  <a:effectLst/>
                  <a:ea typeface="Calibri" panose="020F0502020204030204" pitchFamily="34" charset="0"/>
                  <a:cs typeface="Times New Roman" panose="02020603050405020304" pitchFamily="18" charset="0"/>
                </a:rPr>
                <a:t> qua </a:t>
              </a:r>
              <a:r>
                <a:rPr lang="en-US" sz="2400" b="1" dirty="0" err="1">
                  <a:effectLst/>
                  <a:ea typeface="Calibri" panose="020F0502020204030204" pitchFamily="34" charset="0"/>
                  <a:cs typeface="Times New Roman" panose="02020603050405020304" pitchFamily="18" charset="0"/>
                </a:rPr>
                <a:t>quan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sát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tế</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hoặc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tranh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ảnh</a:t>
              </a:r>
              <a:r>
                <a:rPr lang="en-US" sz="2400" b="1" dirty="0">
                  <a:effectLst/>
                  <a:ea typeface="Calibri" panose="020F0502020204030204" pitchFamily="34" charset="0"/>
                  <a:cs typeface="Times New Roman" panose="02020603050405020304" pitchFamily="18" charset="0"/>
                </a:rPr>
                <a:t>, video clip; </a:t>
              </a:r>
              <a:r>
                <a:rPr lang="en-US" sz="2400" b="1" dirty="0" err="1">
                  <a:effectLst/>
                  <a:ea typeface="Calibri" panose="020F0502020204030204" pitchFamily="34" charset="0"/>
                  <a:cs typeface="Times New Roman" panose="02020603050405020304" pitchFamily="18" charset="0"/>
                </a:rPr>
                <a:t>nêu</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hiện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một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số</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việc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cần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để</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phòng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bão</a:t>
              </a:r>
              <a:r>
                <a:rPr lang="en-US" sz="2400" b="1" dirty="0">
                  <a:effectLst/>
                  <a:ea typeface="Calibri" panose="020F0502020204030204" pitchFamily="34" charset="0"/>
                  <a:cs typeface="Times New Roman" panose="02020603050405020304" pitchFamily="18" charset="0"/>
                </a:rPr>
                <a:t>.</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4"/>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00" rtl="0" eaLnBrk="1" fontAlgn="auto" latinLnBrk="0" hangingPunct="1">
              <a:lnSpc>
                <a:spcPts val="5155"/>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sz="4400" b="1" dirty="0">
                  <a:solidFill>
                    <a:srgbClr val="000000"/>
                  </a:solidFill>
                  <a:latin typeface="Calibri" panose="020F0502020204030204"/>
                </a:rPr>
                <a:t>Q</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665"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428625" y="1647825"/>
            <a:ext cx="5791200" cy="2554545"/>
          </a:xfrm>
          <a:prstGeom prst="rect">
            <a:avLst/>
          </a:prstGeom>
          <a:noFill/>
        </p:spPr>
        <p:txBody>
          <a:bodyPr wrap="square" rtlCol="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p>
          <a:p>
            <a:pPr marL="457200" lvl="0" indent="-457200" algn="just" defTabSz="60960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p:cNvPicPr>
            <a:picLocks noChangeAspect="1"/>
          </p:cNvPicPr>
          <p:nvPr/>
        </p:nvPicPr>
        <p:blipFill>
          <a:blip r:embed="rId6"/>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3"/>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4"/>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5"/>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5"/>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056640" y="-1222849"/>
            <a:ext cx="14610079" cy="7967418"/>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3" name="Picture 2"/>
          <p:cNvPicPr>
            <a:picLocks noChangeAspect="1"/>
          </p:cNvPicPr>
          <p:nvPr/>
        </p:nvPicPr>
        <p:blipFill>
          <a:blip r:embed="rId8"/>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5"/>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00"/>
            <a:r>
              <a:rPr lang="vi-VN" sz="3300" b="1" dirty="0">
                <a:solidFill>
                  <a:srgbClr val="002060"/>
                </a:solidFill>
                <a:latin typeface="Calibri" panose="020F0502020204030204"/>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p>
        </p:txBody>
      </p:sp>
      <p:pic>
        <p:nvPicPr>
          <p:cNvPr id="15" name="Picture 5"/>
          <p:cNvPicPr>
            <a:picLocks noChangeAspect="1"/>
          </p:cNvPicPr>
          <p:nvPr/>
        </p:nvPicPr>
        <p:blipFill>
          <a:blip r:embed="rId6"/>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6"/>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gridCol w="4374121"/>
                <a:gridCol w="1422651"/>
                <a:gridCol w="4416589"/>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516835" y="1361661"/>
            <a:ext cx="1043608" cy="646331"/>
          </a:xfrm>
          <a:prstGeom prst="rect">
            <a:avLst/>
          </a:prstGeom>
          <a:noFill/>
        </p:spPr>
        <p:txBody>
          <a:bodyPr wrap="square" rtlCol="0">
            <a:spAutoFit/>
          </a:bodyPr>
          <a:lstStyle/>
          <a:p>
            <a:r>
              <a:rPr lang="en-US" sz="3600" dirty="0"/>
              <a:t>0 - 3</a:t>
            </a:r>
          </a:p>
        </p:txBody>
      </p:sp>
      <p:sp>
        <p:nvSpPr>
          <p:cNvPr id="4" name="TextBox 3"/>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p>
        </p:txBody>
      </p:sp>
      <p:sp>
        <p:nvSpPr>
          <p:cNvPr id="5" name="TextBox 4"/>
          <p:cNvSpPr txBox="1"/>
          <p:nvPr/>
        </p:nvSpPr>
        <p:spPr>
          <a:xfrm>
            <a:off x="437322" y="3498574"/>
            <a:ext cx="1043608" cy="646331"/>
          </a:xfrm>
          <a:prstGeom prst="rect">
            <a:avLst/>
          </a:prstGeom>
          <a:noFill/>
        </p:spPr>
        <p:txBody>
          <a:bodyPr wrap="square" rtlCol="0">
            <a:spAutoFit/>
          </a:bodyPr>
          <a:lstStyle/>
          <a:p>
            <a:r>
              <a:rPr lang="en-US" sz="3600" dirty="0"/>
              <a:t>4 - 5</a:t>
            </a:r>
          </a:p>
        </p:txBody>
      </p:sp>
      <p:sp>
        <p:nvSpPr>
          <p:cNvPr id="6" name="TextBox 5"/>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p>
        </p:txBody>
      </p:sp>
      <p:sp>
        <p:nvSpPr>
          <p:cNvPr id="7" name="TextBox 6"/>
          <p:cNvSpPr txBox="1"/>
          <p:nvPr/>
        </p:nvSpPr>
        <p:spPr>
          <a:xfrm>
            <a:off x="447260" y="5178287"/>
            <a:ext cx="1043608" cy="646331"/>
          </a:xfrm>
          <a:prstGeom prst="rect">
            <a:avLst/>
          </a:prstGeom>
          <a:noFill/>
        </p:spPr>
        <p:txBody>
          <a:bodyPr wrap="square" rtlCol="0">
            <a:spAutoFit/>
          </a:bodyPr>
          <a:lstStyle/>
          <a:p>
            <a:r>
              <a:rPr lang="en-US" sz="3600" dirty="0"/>
              <a:t>6 -7</a:t>
            </a:r>
          </a:p>
        </p:txBody>
      </p:sp>
      <p:sp>
        <p:nvSpPr>
          <p:cNvPr id="8" name="TextBox 7"/>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p>
        </p:txBody>
      </p:sp>
      <p:sp>
        <p:nvSpPr>
          <p:cNvPr id="9" name="TextBox 8"/>
          <p:cNvSpPr txBox="1"/>
          <p:nvPr/>
        </p:nvSpPr>
        <p:spPr>
          <a:xfrm>
            <a:off x="6291469" y="1351721"/>
            <a:ext cx="1043608" cy="646331"/>
          </a:xfrm>
          <a:prstGeom prst="rect">
            <a:avLst/>
          </a:prstGeom>
          <a:noFill/>
        </p:spPr>
        <p:txBody>
          <a:bodyPr wrap="square" rtlCol="0">
            <a:spAutoFit/>
          </a:bodyPr>
          <a:lstStyle/>
          <a:p>
            <a:r>
              <a:rPr lang="en-US" sz="3600" dirty="0"/>
              <a:t>8 - 9</a:t>
            </a:r>
          </a:p>
        </p:txBody>
      </p:sp>
      <p:sp>
        <p:nvSpPr>
          <p:cNvPr id="10" name="TextBox 9"/>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p>
        </p:txBody>
      </p:sp>
      <p:sp>
        <p:nvSpPr>
          <p:cNvPr id="11" name="TextBox 10"/>
          <p:cNvSpPr txBox="1"/>
          <p:nvPr/>
        </p:nvSpPr>
        <p:spPr>
          <a:xfrm>
            <a:off x="6202017" y="3359425"/>
            <a:ext cx="1361662" cy="646331"/>
          </a:xfrm>
          <a:prstGeom prst="rect">
            <a:avLst/>
          </a:prstGeom>
          <a:noFill/>
        </p:spPr>
        <p:txBody>
          <a:bodyPr wrap="square" rtlCol="0">
            <a:spAutoFit/>
          </a:bodyPr>
          <a:lstStyle/>
          <a:p>
            <a:r>
              <a:rPr lang="en-US" sz="3600" dirty="0"/>
              <a:t>10 -11</a:t>
            </a:r>
          </a:p>
        </p:txBody>
      </p:sp>
      <p:sp>
        <p:nvSpPr>
          <p:cNvPr id="12" name="TextBox 11"/>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p>
        </p:txBody>
      </p:sp>
      <p:sp>
        <p:nvSpPr>
          <p:cNvPr id="13" name="TextBox 12"/>
          <p:cNvSpPr txBox="1"/>
          <p:nvPr/>
        </p:nvSpPr>
        <p:spPr>
          <a:xfrm>
            <a:off x="6082746" y="5257799"/>
            <a:ext cx="1550505" cy="646331"/>
          </a:xfrm>
          <a:prstGeom prst="rect">
            <a:avLst/>
          </a:prstGeom>
          <a:noFill/>
        </p:spPr>
        <p:txBody>
          <a:bodyPr wrap="square" rtlCol="0">
            <a:spAutoFit/>
          </a:bodyPr>
          <a:lstStyle/>
          <a:p>
            <a:r>
              <a:rPr lang="en-US" sz="3600" dirty="0"/>
              <a:t>12 - 17</a:t>
            </a:r>
          </a:p>
        </p:txBody>
      </p:sp>
      <p:sp>
        <p:nvSpPr>
          <p:cNvPr id="14" name="TextBox 13"/>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p>
        </p:txBody>
      </p:sp>
      <p:sp>
        <p:nvSpPr>
          <p:cNvPr id="15" name="TextBox 14"/>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r>
              <a:rPr lang="en-US" dirty="0">
                <a:solidFill>
                  <a:srgbClr val="002060"/>
                </a:solidFill>
              </a:rPr>
              <a:t/>
            </a:r>
            <a:br>
              <a:rPr lang="en-US" dirty="0">
                <a:solidFill>
                  <a:srgbClr val="002060"/>
                </a:solidFill>
              </a:rPr>
            </a:b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sống xanh - Infographic: Hiểu về các cấp gió, bã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4"/>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5"/>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6465" r="6035" b="9204"/>
          <a:stretch>
            <a:fillRect/>
          </a:stretch>
        </p:blipFill>
        <p:spPr>
          <a:xfrm>
            <a:off x="12858" y="-296283"/>
            <a:ext cx="12270109" cy="7161952"/>
          </a:xfrm>
          <a:prstGeom prst="rect">
            <a:avLst/>
          </a:prstGeom>
        </p:spPr>
      </p:pic>
      <p:pic>
        <p:nvPicPr>
          <p:cNvPr id="12" name="Picture 6"/>
          <p:cNvPicPr>
            <a:picLocks noChangeAspect="1"/>
          </p:cNvPicPr>
          <p:nvPr/>
        </p:nvPicPr>
        <p:blipFill>
          <a:blip r:embed="rId7"/>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8"/>
          <a:srcRect t="8032" b="59222"/>
          <a:stretch>
            <a:fillRect/>
          </a:stretch>
        </p:blipFill>
        <p:spPr>
          <a:xfrm>
            <a:off x="-430356" y="-1600905"/>
            <a:ext cx="14165807" cy="2609245"/>
          </a:xfrm>
          <a:prstGeom prst="rect">
            <a:avLst/>
          </a:prstGeom>
        </p:spPr>
      </p:pic>
      <p:pic>
        <p:nvPicPr>
          <p:cNvPr id="13" name="Picture 12"/>
          <p:cNvPicPr>
            <a:picLocks noChangeAspect="1"/>
          </p:cNvPicPr>
          <p:nvPr/>
        </p:nvPicPr>
        <p:blipFill>
          <a:blip r:embed="rId9"/>
          <a:stretch>
            <a:fillRect/>
          </a:stretch>
        </p:blipFill>
        <p:spPr>
          <a:xfrm>
            <a:off x="2961597" y="1968534"/>
            <a:ext cx="6840305"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a:stretch>
            <a:fillRect/>
          </a:stretch>
        </p:blipFill>
        <p:spPr>
          <a:xfrm>
            <a:off x="0" y="0"/>
            <a:ext cx="12192000" cy="6858000"/>
          </a:xfrm>
          <a:prstGeom prst="rect">
            <a:avLst/>
          </a:prstGeom>
        </p:spPr>
      </p:pic>
      <p:sp>
        <p:nvSpPr>
          <p:cNvPr id="5" name="Rectangle: Rounded Corners 6"/>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6" name="Picture 3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1</a:t>
            </a: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2</a:t>
            </a: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3</a:t>
            </a: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4</a:t>
            </a:r>
          </a:p>
        </p:txBody>
      </p:sp>
      <p:pic>
        <p:nvPicPr>
          <p:cNvPr id="48" name="Picture 47"/>
          <p:cNvPicPr>
            <a:picLocks noChangeAspect="1"/>
          </p:cNvPicPr>
          <p:nvPr/>
        </p:nvPicPr>
        <p:blipFill>
          <a:blip r:embed="rId10">
            <a:extLst>
              <a:ext uri="{28A0092B-C50C-407E-A947-70E740481C1C}">
                <a14:useLocalDpi xmlns:a14="http://schemas.microsoft.com/office/drawing/2010/main" val="0"/>
              </a:ext>
            </a:extLst>
          </a:blip>
          <a:srcRect l="11416" r="11416"/>
          <a:stretch>
            <a:fillRect/>
          </a:stretch>
        </p:blipFill>
        <p:spPr>
          <a:xfrm>
            <a:off x="1415144" y="5059028"/>
            <a:ext cx="1447800" cy="960000"/>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rcRect l="16458" r="16458"/>
          <a:stretch>
            <a:fillRect/>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00"/>
              <a:r>
                <a:rPr lang="en-US" sz="3335" dirty="0" err="1">
                  <a:solidFill>
                    <a:srgbClr val="22517E"/>
                  </a:solidFill>
                  <a:latin typeface="Calibri" panose="020F0502020204030204" pitchFamily="34" charset="0"/>
                  <a:cs typeface="Calibri" panose="020F0502020204030204" pitchFamily="34" charset="0"/>
                </a:rPr>
                <a:t>Hãy</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đoán</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cấp</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gió</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vào</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hình</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ảnh</a:t>
              </a:r>
              <a:endParaRPr lang="en-US" sz="3335"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069128" y="1198719"/>
            <a:ext cx="812800" cy="812800"/>
          </a:xfrm>
          <a:prstGeom prst="rect">
            <a:avLst/>
          </a:prstGeom>
        </p:spPr>
      </p:pic>
      <p:pic>
        <p:nvPicPr>
          <p:cNvPr id="40" name="Picture 39"/>
          <p:cNvPicPr>
            <a:picLocks noChangeAspect="1"/>
          </p:cNvPicPr>
          <p:nvPr/>
        </p:nvPicPr>
        <p:blipFill>
          <a:blip r:embed="rId13">
            <a:extLst>
              <a:ext uri="{28A0092B-C50C-407E-A947-70E740481C1C}">
                <a14:useLocalDpi xmlns:a14="http://schemas.microsoft.com/office/drawing/2010/main" val="0"/>
              </a:ext>
            </a:extLst>
          </a:blip>
          <a:srcRect l="10101" r="10101"/>
          <a:stretch>
            <a:fillRect/>
          </a:stretch>
        </p:blipFill>
        <p:spPr>
          <a:xfrm>
            <a:off x="4027715" y="5005605"/>
            <a:ext cx="1436914" cy="960000"/>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rcRect l="15143" r="15143"/>
          <a:stretch>
            <a:fillRect/>
          </a:stretch>
        </p:blipFill>
        <p:spPr>
          <a:xfrm>
            <a:off x="6727371" y="4992353"/>
            <a:ext cx="1447799" cy="960000"/>
          </a:xfrm>
          <a:prstGeom prst="rect">
            <a:avLst/>
          </a:prstGeom>
        </p:spPr>
      </p:pic>
      <p:pic>
        <p:nvPicPr>
          <p:cNvPr id="6" name="Picture 5"/>
          <p:cNvPicPr>
            <a:picLocks noChangeAspect="1"/>
          </p:cNvPicPr>
          <p:nvPr/>
        </p:nvPicPr>
        <p:blipFill>
          <a:blip r:embed="rId15"/>
          <a:stretch>
            <a:fillRect/>
          </a:stretch>
        </p:blipFill>
        <p:spPr>
          <a:xfrm>
            <a:off x="2990192" y="447989"/>
            <a:ext cx="6383065" cy="1542422"/>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92928" y="251589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3"/>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4"/>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5"/>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6"/>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7"/>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8"/>
          <a:srcRect r="15288"/>
          <a:stretch>
            <a:fillRect/>
          </a:stretch>
        </p:blipFill>
        <p:spPr>
          <a:xfrm>
            <a:off x="614191" y="1992779"/>
            <a:ext cx="6076131" cy="4034631"/>
          </a:xfrm>
          <a:prstGeom prst="rect">
            <a:avLst/>
          </a:prstGeom>
        </p:spPr>
      </p:pic>
      <p:pic>
        <p:nvPicPr>
          <p:cNvPr id="6" name="Picture 6"/>
          <p:cNvPicPr>
            <a:picLocks noChangeAspect="1"/>
          </p:cNvPicPr>
          <p:nvPr/>
        </p:nvPicPr>
        <p:blipFill>
          <a:blip r:embed="rId9"/>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a:fillRect/>
          </a:stretch>
        </p:blipFill>
        <p:spPr>
          <a:xfrm>
            <a:off x="-426233" y="250295"/>
            <a:ext cx="12270109" cy="7161952"/>
          </a:xfrm>
          <a:prstGeom prst="rect">
            <a:avLst/>
          </a:prstGeom>
        </p:spPr>
      </p:pic>
      <p:pic>
        <p:nvPicPr>
          <p:cNvPr id="15" name="Picture 14"/>
          <p:cNvPicPr>
            <a:picLocks noChangeAspect="1"/>
          </p:cNvPicPr>
          <p:nvPr/>
        </p:nvPicPr>
        <p:blipFill>
          <a:blip r:embed="rId11"/>
          <a:stretch>
            <a:fillRect/>
          </a:stretch>
        </p:blipFill>
        <p:spPr>
          <a:xfrm>
            <a:off x="3169944" y="1359436"/>
            <a:ext cx="5553937" cy="238983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0" name="Picture 9"/>
          <p:cNvPicPr>
            <a:picLocks noChangeAspect="1"/>
          </p:cNvPicPr>
          <p:nvPr/>
        </p:nvPicPr>
        <p:blipFill>
          <a:blip r:embed="rId17"/>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春游放风筝卡通背景 预览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00">
              <a:lnSpc>
                <a:spcPts val="8050"/>
              </a:lnSpc>
            </a:pPr>
            <a:r>
              <a:rPr lang="en-US" sz="5750" dirty="0" err="1">
                <a:solidFill>
                  <a:srgbClr val="2A5474"/>
                </a:solidFill>
              </a:rPr>
              <a:t>Câu</a:t>
            </a:r>
            <a:r>
              <a:rPr lang="en-US" sz="5750" dirty="0">
                <a:solidFill>
                  <a:srgbClr val="2A5474"/>
                </a:solidFill>
              </a:rPr>
              <a:t> </a:t>
            </a:r>
            <a:r>
              <a:rPr lang="en-US" sz="5750" dirty="0" err="1">
                <a:solidFill>
                  <a:srgbClr val="2A5474"/>
                </a:solidFill>
              </a:rPr>
              <a:t>hỏi</a:t>
            </a:r>
            <a:endParaRPr lang="en-US" sz="5750" dirty="0">
              <a:solidFill>
                <a:srgbClr val="2A5474"/>
              </a:solidFill>
            </a:endParaRPr>
          </a:p>
        </p:txBody>
      </p:sp>
      <p:pic>
        <p:nvPicPr>
          <p:cNvPr id="20" name="Picture 7"/>
          <p:cNvPicPr>
            <a:picLocks noChangeAspect="1"/>
          </p:cNvPicPr>
          <p:nvPr/>
        </p:nvPicPr>
        <p:blipFill>
          <a:blip r:embed="rId14"/>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6"/>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9"/>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10"/>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10"/>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10"/>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11"/>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12"/>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3"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209925" y="7107767"/>
            <a:ext cx="324908" cy="324909"/>
          </a:xfrm>
          <a:prstGeom prst="rect">
            <a:avLst/>
          </a:prstGeom>
        </p:spPr>
      </p:pic>
      <p:pic>
        <p:nvPicPr>
          <p:cNvPr id="12" name="Picture 11"/>
          <p:cNvPicPr>
            <a:picLocks noChangeAspect="1"/>
          </p:cNvPicPr>
          <p:nvPr/>
        </p:nvPicPr>
        <p:blipFill>
          <a:blip r:embed="rId17"/>
          <a:stretch>
            <a:fillRect/>
          </a:stretch>
        </p:blipFill>
        <p:spPr>
          <a:xfrm>
            <a:off x="4216008" y="3527199"/>
            <a:ext cx="3188484"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4"/>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5"/>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6"/>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7"/>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7"/>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algn="ctr" defTabSz="609600">
              <a:lnSpc>
                <a:spcPts val="5155"/>
              </a:lnSpc>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algn="ctr" defTabSz="609600"/>
              <a:r>
                <a:rPr lang="en-US" sz="4000" b="1" dirty="0" err="1">
                  <a:solidFill>
                    <a:prstClr val="black"/>
                  </a:solidFill>
                  <a:latin typeface="Calibri" panose="020F0502020204030204"/>
                </a:rPr>
                <a:t>Sự</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chuyển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động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của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không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khí</a:t>
              </a:r>
              <a:endParaRPr lang="en-US" sz="4000" b="1" dirty="0">
                <a:solidFill>
                  <a:prstClr val="black"/>
                </a:solidFill>
                <a:latin typeface="Calibri" panose="020F0502020204030204"/>
              </a:endParaRP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16" name="Cartoon Music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59681" y="6070600"/>
            <a:ext cx="324908" cy="324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par>
                                <p:cTn id="12" presetID="1" presetClass="mediacall" presetSubtype="0" fill="hold" nodeType="withEffect">
                                  <p:stCondLst>
                                    <p:cond delay="0"/>
                                  </p:stCondLst>
                                  <p:childTnLst>
                                    <p:cmd type="call" cmd="playFrom(0.0)">
                                      <p:cBhvr>
                                        <p:cTn id="13" dur="134739"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2"/>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3"/>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algn="ctr" defTabSz="609600"/>
              <a:r>
                <a:rPr lang="en-US" sz="2800" b="1" i="1" dirty="0" err="1">
                  <a:solidFill>
                    <a:srgbClr val="000000"/>
                  </a:solidFill>
                  <a:effectLst/>
                </a:rPr>
                <a:t>Chuẩn</a:t>
              </a:r>
              <a:r>
                <a:rPr lang="en-US" sz="2800" b="1" i="1" dirty="0">
                  <a:solidFill>
                    <a:srgbClr val="000000"/>
                  </a:solidFill>
                  <a:effectLst/>
                </a:rPr>
                <a:t> </a:t>
              </a:r>
              <a:r>
                <a:rPr lang="en-US" sz="2800" b="1" i="1" dirty="0" err="1">
                  <a:solidFill>
                    <a:srgbClr val="000000"/>
                  </a:solidFill>
                  <a:effectLst/>
                </a:rPr>
                <a:t>bị</a:t>
              </a:r>
              <a:r>
                <a:rPr lang="en-US" sz="2800" b="1" i="1" dirty="0">
                  <a:solidFill>
                    <a:srgbClr val="000000"/>
                  </a:solidFill>
                  <a:effectLst/>
                </a:rPr>
                <a:t>:</a:t>
              </a:r>
              <a:r>
                <a:rPr lang="en-US" sz="2800" b="1" i="0" dirty="0">
                  <a:solidFill>
                    <a:srgbClr val="000000"/>
                  </a:solidFill>
                  <a:effectLst/>
                </a:rPr>
                <a:t> 1 </a:t>
              </a:r>
              <a:r>
                <a:rPr lang="en-US" sz="2800" b="1" i="0" dirty="0" err="1">
                  <a:solidFill>
                    <a:srgbClr val="000000"/>
                  </a:solidFill>
                  <a:effectLst/>
                </a:rPr>
                <a:t>lọ</a:t>
              </a:r>
              <a:r>
                <a:rPr lang="en-US" sz="2800" b="1" i="0" dirty="0">
                  <a:solidFill>
                    <a:srgbClr val="000000"/>
                  </a:solidFill>
                  <a:effectLst/>
                </a:rPr>
                <a:t> </a:t>
              </a:r>
              <a:r>
                <a:rPr lang="en-US" sz="2800" b="1" i="0" dirty="0" err="1">
                  <a:solidFill>
                    <a:srgbClr val="000000"/>
                  </a:solidFill>
                  <a:effectLst/>
                </a:rPr>
                <a:t>thủy</a:t>
              </a:r>
              <a:r>
                <a:rPr lang="en-US" sz="2800" b="1" i="0" dirty="0">
                  <a:solidFill>
                    <a:srgbClr val="000000"/>
                  </a:solidFill>
                  <a:effectLst/>
                </a:rPr>
                <a:t> </a:t>
              </a:r>
              <a:r>
                <a:rPr lang="en-US" sz="2800" b="1" i="0" dirty="0" err="1">
                  <a:solidFill>
                    <a:srgbClr val="000000"/>
                  </a:solidFill>
                  <a:effectLst/>
                </a:rPr>
                <a:t>tinh</a:t>
              </a:r>
              <a:r>
                <a:rPr lang="en-US" sz="2800" b="1" i="0" dirty="0">
                  <a:solidFill>
                    <a:srgbClr val="000000"/>
                  </a:solidFill>
                  <a:effectLst/>
                </a:rPr>
                <a:t> </a:t>
              </a:r>
              <a:r>
                <a:rPr lang="en-US" sz="2800" b="1" i="0" dirty="0" err="1">
                  <a:solidFill>
                    <a:srgbClr val="000000"/>
                  </a:solidFill>
                  <a:effectLst/>
                </a:rPr>
                <a:t>không</a:t>
              </a:r>
              <a:r>
                <a:rPr lang="en-US" sz="2800" b="1" i="0" dirty="0">
                  <a:solidFill>
                    <a:srgbClr val="000000"/>
                  </a:solidFill>
                  <a:effectLst/>
                </a:rPr>
                <a:t> </a:t>
              </a:r>
              <a:r>
                <a:rPr lang="en-US" sz="2800" b="1" i="0" dirty="0" err="1">
                  <a:solidFill>
                    <a:srgbClr val="000000"/>
                  </a:solidFill>
                  <a:effectLst/>
                </a:rPr>
                <a:t>đáy</a:t>
              </a:r>
              <a:r>
                <a:rPr lang="en-US" sz="2800" b="1" i="0" dirty="0">
                  <a:solidFill>
                    <a:srgbClr val="000000"/>
                  </a:solidFill>
                  <a:effectLst/>
                </a:rPr>
                <a:t>, 1 </a:t>
              </a:r>
              <a:r>
                <a:rPr lang="en-US" sz="2800" b="1" i="0" dirty="0" err="1">
                  <a:solidFill>
                    <a:srgbClr val="000000"/>
                  </a:solidFill>
                  <a:effectLst/>
                </a:rPr>
                <a:t>cốc</a:t>
              </a:r>
              <a:r>
                <a:rPr lang="en-US" sz="2800" b="1" i="0" dirty="0">
                  <a:solidFill>
                    <a:srgbClr val="000000"/>
                  </a:solidFill>
                  <a:effectLst/>
                </a:rPr>
                <a:t> </a:t>
              </a:r>
              <a:r>
                <a:rPr lang="en-US" sz="2800" b="1" i="0" dirty="0" err="1">
                  <a:solidFill>
                    <a:srgbClr val="000000"/>
                  </a:solidFill>
                  <a:effectLst/>
                </a:rPr>
                <a:t>nến</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a:t>
              </a:r>
              <a:r>
                <a:rPr lang="en-US" sz="2800" b="1" i="0" dirty="0" err="1">
                  <a:solidFill>
                    <a:srgbClr val="000000"/>
                  </a:solidFill>
                  <a:effectLst/>
                </a:rPr>
                <a:t>bị</a:t>
              </a:r>
              <a:r>
                <a:rPr lang="en-US" sz="2800" b="1" i="0" dirty="0">
                  <a:solidFill>
                    <a:srgbClr val="000000"/>
                  </a:solidFill>
                  <a:effectLst/>
                </a:rPr>
                <a:t> </a:t>
              </a:r>
              <a:r>
                <a:rPr lang="en-US" sz="2800" b="1" i="0" dirty="0" err="1">
                  <a:solidFill>
                    <a:srgbClr val="000000"/>
                  </a:solidFill>
                  <a:effectLst/>
                </a:rPr>
                <a:t>cắt</a:t>
              </a:r>
              <a:r>
                <a:rPr lang="en-US" sz="2800" b="1" i="0" dirty="0">
                  <a:solidFill>
                    <a:srgbClr val="000000"/>
                  </a:solidFill>
                  <a:effectLst/>
                </a:rPr>
                <a:t> </a:t>
              </a:r>
              <a:r>
                <a:rPr lang="en-US" sz="2800" b="1" i="0" dirty="0" err="1">
                  <a:solidFill>
                    <a:srgbClr val="000000"/>
                  </a:solidFill>
                  <a:effectLst/>
                </a:rPr>
                <a:t>một</a:t>
              </a:r>
              <a:r>
                <a:rPr lang="en-US" sz="2800" b="1" i="0" dirty="0">
                  <a:solidFill>
                    <a:srgbClr val="000000"/>
                  </a:solidFill>
                  <a:effectLst/>
                </a:rPr>
                <a:t> </a:t>
              </a:r>
              <a:r>
                <a:rPr lang="en-US" sz="2800" b="1" i="0" dirty="0" err="1">
                  <a:solidFill>
                    <a:srgbClr val="000000"/>
                  </a:solidFill>
                  <a:effectLst/>
                </a:rPr>
                <a:t>phần</a:t>
              </a:r>
              <a:r>
                <a:rPr lang="en-US" sz="2800" b="1" i="0" dirty="0">
                  <a:solidFill>
                    <a:srgbClr val="000000"/>
                  </a:solidFill>
                  <a:effectLst/>
                </a:rPr>
                <a:t>, que </a:t>
              </a:r>
              <a:r>
                <a:rPr lang="en-US" sz="2800" b="1" i="0" dirty="0" err="1">
                  <a:solidFill>
                    <a:srgbClr val="000000"/>
                  </a:solidFill>
                  <a:effectLst/>
                </a:rPr>
                <a:t>cắm</a:t>
              </a:r>
              <a:r>
                <a:rPr lang="en-US" sz="2800" b="1" i="0" dirty="0">
                  <a:solidFill>
                    <a:srgbClr val="000000"/>
                  </a:solidFill>
                  <a:effectLst/>
                </a:rPr>
                <a:t>, </a:t>
              </a:r>
              <a:r>
                <a:rPr lang="en-US" sz="2800" b="1" i="0" dirty="0" err="1">
                  <a:solidFill>
                    <a:srgbClr val="000000"/>
                  </a:solidFill>
                  <a:effectLst/>
                </a:rPr>
                <a:t>chong</a:t>
              </a:r>
              <a:r>
                <a:rPr lang="en-US" sz="2800" b="1" i="0" dirty="0">
                  <a:solidFill>
                    <a:srgbClr val="000000"/>
                  </a:solidFill>
                  <a:effectLst/>
                </a:rPr>
                <a:t> </a:t>
              </a:r>
              <a:r>
                <a:rPr lang="en-US" sz="2800" b="1" i="0" dirty="0" err="1">
                  <a:solidFill>
                    <a:srgbClr val="000000"/>
                  </a:solidFill>
                  <a:effectLst/>
                </a:rPr>
                <a:t>chóng</a:t>
              </a:r>
              <a:r>
                <a:rPr lang="en-US" sz="2800" b="1" i="0" dirty="0">
                  <a:solidFill>
                    <a:srgbClr val="000000"/>
                  </a:solidFill>
                  <a:effectLst/>
                </a:rPr>
                <a:t>, </a:t>
              </a:r>
              <a:r>
                <a:rPr lang="en-US" sz="2800" b="1" i="0" dirty="0" err="1">
                  <a:solidFill>
                    <a:srgbClr val="000000"/>
                  </a:solidFill>
                  <a:effectLst/>
                </a:rPr>
                <a:t>diêm</a:t>
              </a:r>
              <a:r>
                <a:rPr lang="en-US" sz="2800" b="1" i="0" dirty="0">
                  <a:solidFill>
                    <a:srgbClr val="000000"/>
                  </a:solidFill>
                  <a:effectLst/>
                </a:rPr>
                <a:t>.</a:t>
              </a:r>
              <a:endParaRPr lang="en-US" sz="2665" b="1" dirty="0">
                <a:solidFill>
                  <a:prstClr val="black"/>
                </a:solidFill>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2072178"/>
            <a:ext cx="6178528" cy="331897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2665" dirty="0">
              <a:solidFill>
                <a:srgbClr val="22517E"/>
              </a:solidFill>
              <a:latin typeface="Calibri" panose="020F0502020204030204" pitchFamily="34" charset="0"/>
              <a:cs typeface="Calibri" panose="020F0502020204030204" pitchFamily="34" charset="0"/>
            </a:endParaRPr>
          </a:p>
        </p:txBody>
      </p:sp>
      <p:sp>
        <p:nvSpPr>
          <p:cNvPr id="4" name="TextBox 3"/>
          <p:cNvSpPr txBox="1"/>
          <p:nvPr/>
        </p:nvSpPr>
        <p:spPr>
          <a:xfrm>
            <a:off x="428625" y="2247900"/>
            <a:ext cx="5791200" cy="1200329"/>
          </a:xfrm>
          <a:prstGeom prst="rect">
            <a:avLst/>
          </a:prstGeom>
          <a:noFill/>
        </p:spPr>
        <p:txBody>
          <a:bodyPr wrap="square" rtlCol="0">
            <a:spAutoFit/>
          </a:bodyPr>
          <a:lstStyle/>
          <a:p>
            <a:pPr algn="just" defTabSz="609600"/>
            <a:r>
              <a:rPr lang="en-US" sz="2400" b="1" i="1" dirty="0" err="1">
                <a:solidFill>
                  <a:srgbClr val="FF0000"/>
                </a:solidFill>
                <a:latin typeface="Calibri" panose="020F0502020204030204" pitchFamily="34" charset="0"/>
                <a:cs typeface="Calibri" panose="020F0502020204030204" pitchFamily="34" charset="0"/>
              </a:rPr>
              <a:t>Tiến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hành</a:t>
            </a:r>
            <a:r>
              <a:rPr lang="en-US" sz="2400" b="1" i="1" dirty="0">
                <a:solidFill>
                  <a:srgbClr val="FF0000"/>
                </a:solidFill>
                <a:latin typeface="Calibri" panose="020F0502020204030204" pitchFamily="34" charset="0"/>
                <a:cs typeface="Calibri" panose="020F0502020204030204" pitchFamily="34" charset="0"/>
              </a:rPr>
              <a:t>:</a:t>
            </a:r>
          </a:p>
          <a:p>
            <a:pPr algn="just" defTabSz="609600"/>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Đặt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cốc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thắp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Úp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lọ</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thủy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sau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tắt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2a).</a:t>
            </a:r>
            <a:endParaRPr lang="en-US" sz="2400" dirty="0">
              <a:solidFill>
                <a:srgbClr val="00206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6"/>
          <a:stretch>
            <a:fillRect/>
          </a:stretch>
        </p:blipFill>
        <p:spPr>
          <a:xfrm>
            <a:off x="6643688" y="1624012"/>
            <a:ext cx="2636852" cy="17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381000" y="3381375"/>
            <a:ext cx="5791200" cy="1200329"/>
          </a:xfrm>
          <a:prstGeom prst="rect">
            <a:avLst/>
          </a:prstGeom>
          <a:noFill/>
        </p:spPr>
        <p:txBody>
          <a:bodyPr wrap="square" rtlCol="0">
            <a:spAutoFit/>
          </a:bodyPr>
          <a:lstStyle/>
          <a:p>
            <a:pPr algn="just" defTabSz="609600"/>
            <a:r>
              <a:rPr lang="vi-VN" sz="2400" b="1" dirty="0">
                <a:solidFill>
                  <a:srgbClr val="002060"/>
                </a:solidFill>
                <a:latin typeface="Calibri" panose="020F0502020204030204" pitchFamily="34" charset="0"/>
                <a:cs typeface="Calibri" panose="020F0502020204030204" pitchFamily="34" charset="0"/>
              </a:rPr>
              <a:t>- Thực hiện như trên nhưng thay bằng đế đã bị cắt một phần, vài giây sau nến vẫn cháy (Hình 2b).</a:t>
            </a:r>
            <a:endParaRPr lang="en-US" sz="2400" dirty="0">
              <a:solidFill>
                <a:srgbClr val="002060"/>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7"/>
          <a:stretch>
            <a:fillRect/>
          </a:stretch>
        </p:blipFill>
        <p:spPr>
          <a:xfrm>
            <a:off x="9420224" y="1648345"/>
            <a:ext cx="2622781" cy="1771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323850" y="4505325"/>
            <a:ext cx="5791200" cy="830997"/>
          </a:xfrm>
          <a:prstGeom prst="rect">
            <a:avLst/>
          </a:prstGeom>
          <a:noFill/>
        </p:spPr>
        <p:txBody>
          <a:bodyPr wrap="square" rtlCol="0">
            <a:spAutoFit/>
          </a:bodyPr>
          <a:lstStyle/>
          <a:p>
            <a:pPr algn="just" defTabSz="609600"/>
            <a:r>
              <a:rPr lang="vi-VN" sz="2400" b="1" dirty="0">
                <a:solidFill>
                  <a:srgbClr val="002060"/>
                </a:solidFill>
                <a:latin typeface="Calibri" panose="020F0502020204030204" pitchFamily="34" charset="0"/>
                <a:cs typeface="Calibri" panose="020F0502020204030204" pitchFamily="34" charset="0"/>
              </a:rPr>
              <a:t>- Cắm que vào đế và đặt chong chóng lên đầu que như hình 2c, chong chóng quay.</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Picture 24"/>
          <p:cNvPicPr>
            <a:picLocks noChangeAspect="1"/>
          </p:cNvPicPr>
          <p:nvPr/>
        </p:nvPicPr>
        <p:blipFill>
          <a:blip r:embed="rId8"/>
          <a:stretch>
            <a:fillRect/>
          </a:stretch>
        </p:blipFill>
        <p:spPr>
          <a:xfrm>
            <a:off x="8872538" y="3638550"/>
            <a:ext cx="1396554"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5"/>
          <a:srcRect l="5020" t="28869" r="13765" b="46559"/>
          <a:stretch>
            <a:fillRect/>
          </a:stretch>
        </p:blipFill>
        <p:spPr>
          <a:xfrm>
            <a:off x="-50800" y="2187133"/>
            <a:ext cx="12242800" cy="206615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8"/>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9"/>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10"/>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11"/>
          <a:srcRect t="51672" b="33647"/>
          <a:stretch>
            <a:fillRect/>
          </a:stretch>
        </p:blipFill>
        <p:spPr>
          <a:xfrm>
            <a:off x="52734" y="-25400"/>
            <a:ext cx="12209457" cy="1008243"/>
          </a:xfrm>
          <a:prstGeom prst="rect">
            <a:avLst/>
          </a:prstGeom>
        </p:spPr>
      </p:pic>
      <p:sp>
        <p:nvSpPr>
          <p:cNvPr id="23" name="Rounded Rectangle 22"/>
          <p:cNvSpPr/>
          <p:nvPr/>
        </p:nvSpPr>
        <p:spPr>
          <a:xfrm>
            <a:off x="2423663" y="450834"/>
            <a:ext cx="7444237" cy="12350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600" b="1" dirty="0">
                <a:solidFill>
                  <a:srgbClr val="22517E"/>
                </a:solidFill>
                <a:latin typeface="Calibri" panose="020F0502020204030204" pitchFamily="34" charset="0"/>
                <a:cs typeface="Calibri" panose="020F0502020204030204" pitchFamily="34" charset="0"/>
              </a:rPr>
              <a:t>Không khí bên trong và bên ngoài lọ, ở đâu nóng hơn?</a:t>
            </a:r>
            <a:endParaRPr lang="en-US" sz="3600" b="1" dirty="0">
              <a:solidFill>
                <a:srgbClr val="22517E"/>
              </a:solidFill>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9"/>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7" name="Rounded Rectangle 22"/>
          <p:cNvSpPr/>
          <p:nvPr/>
        </p:nvSpPr>
        <p:spPr>
          <a:xfrm>
            <a:off x="3919088" y="1946259"/>
            <a:ext cx="8072887" cy="18446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Nến ở hình 2a tắt, trong khi nến ở hình 2b vẫn cháy. Vậy không khí đã vào lọ ở hình 2b theo cách nào để duy trì sự cháy?</a:t>
            </a:r>
            <a:endParaRPr lang="en-US" sz="3200" b="1" dirty="0">
              <a:solidFill>
                <a:srgbClr val="22517E"/>
              </a:solidFill>
              <a:latin typeface="Calibri" panose="020F0502020204030204" pitchFamily="34" charset="0"/>
              <a:cs typeface="Calibri" panose="020F0502020204030204" pitchFamily="34" charset="0"/>
            </a:endParaRPr>
          </a:p>
        </p:txBody>
      </p:sp>
      <p:sp>
        <p:nvSpPr>
          <p:cNvPr id="11" name="Rounded Rectangle 22"/>
          <p:cNvSpPr/>
          <p:nvPr/>
        </p:nvSpPr>
        <p:spPr>
          <a:xfrm>
            <a:off x="4490589" y="4251308"/>
            <a:ext cx="7625212" cy="2035191"/>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Vì sao chong chóng ở hình 2c quay? Nguyên nhân làm không khí chuyển động và gió được hình thành như thế nào?</a:t>
            </a:r>
            <a:endParaRPr lang="en-US" sz="3200" b="1" dirty="0">
              <a:solidFill>
                <a:srgbClr val="22517E"/>
              </a:solidFill>
              <a:latin typeface="Calibri" panose="020F0502020204030204" pitchFamily="34" charset="0"/>
              <a:cs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1215</Words>
  <Application>Microsoft Office PowerPoint</Application>
  <PresentationFormat>Custom</PresentationFormat>
  <Paragraphs>90</Paragraphs>
  <Slides>29</Slides>
  <Notes>13</Notes>
  <HiddenSlides>0</HiddenSlides>
  <MMClips>9</MMClips>
  <ScaleCrop>false</ScaleCrop>
  <HeadingPairs>
    <vt:vector size="4" baseType="variant">
      <vt:variant>
        <vt:lpstr>Theme</vt:lpstr>
      </vt:variant>
      <vt:variant>
        <vt:i4>4</vt:i4>
      </vt:variant>
      <vt:variant>
        <vt:lpstr>Slide Titles</vt:lpstr>
      </vt:variant>
      <vt:variant>
        <vt:i4>29</vt:i4>
      </vt:variant>
    </vt:vector>
  </HeadingPairs>
  <TitlesOfParts>
    <vt:vector size="33" baseType="lpstr">
      <vt:lpstr>1_Office Theme</vt:lpstr>
      <vt:lpstr>1_Simple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ADMINHP</cp:lastModifiedBy>
  <cp:revision>46</cp:revision>
  <dcterms:created xsi:type="dcterms:W3CDTF">2023-07-29T11:40:00Z</dcterms:created>
  <dcterms:modified xsi:type="dcterms:W3CDTF">2024-10-15T13:33:52Z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D7C415429320471E8E4F2CED2D2F4F33</vt:lpwstr>
  </property>
  <property fmtid="{D5CDD505-2E9C-101B-9397-08002B2CF9AE}" pid="3" name="KSOProductBuildVer">
    <vt:lpwstr>1033-11.2.0.11537</vt:lpwstr>
  </property>
</Properties>
</file>