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0" r:id="rId2"/>
    <p:sldId id="417" r:id="rId3"/>
    <p:sldId id="418" r:id="rId4"/>
    <p:sldId id="374" r:id="rId5"/>
    <p:sldId id="389" r:id="rId6"/>
    <p:sldId id="407" r:id="rId7"/>
    <p:sldId id="438" r:id="rId8"/>
    <p:sldId id="426" r:id="rId9"/>
    <p:sldId id="441" r:id="rId10"/>
    <p:sldId id="427" r:id="rId11"/>
    <p:sldId id="440" r:id="rId12"/>
    <p:sldId id="434" r:id="rId13"/>
    <p:sldId id="433" r:id="rId14"/>
    <p:sldId id="443" r:id="rId15"/>
    <p:sldId id="444" r:id="rId16"/>
    <p:sldId id="429" r:id="rId17"/>
    <p:sldId id="4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53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5C77-D74A-4C44-9B2F-CAF597F8FD08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6FD4-B345-49FE-82E5-7A4E892BC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Calibri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B5FE89-F2F4-4846-873E-447FDB0E15DB}" type="slidenum">
              <a:rPr lang="en-US" smtClean="0">
                <a:latin typeface="Tahoma" pitchFamily="34" charset="0"/>
              </a:rPr>
              <a:pPr eaLnBrk="1" hangingPunct="1"/>
              <a:t>1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9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30DE56-06F1-420C-8592-E42B5B63AE84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5B3E-D73E-499A-A02B-E4BCAC6D96C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593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64686" imgH="349018" progId="PowerPoint.Slide.8">
                  <p:embed/>
                </p:oleObj>
              </mc:Choice>
              <mc:Fallback>
                <p:oleObj name="Slide" r:id="rId3" imgW="464686" imgH="34901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7315200" cy="434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1400" b="1" kern="10" dirty="0">
                <a:solidFill>
                  <a:srgbClr val="00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 cô giáo về dự </a:t>
            </a:r>
            <a:r>
              <a:rPr lang="en-US" sz="1400" b="1" kern="10" dirty="0" err="1">
                <a:solidFill>
                  <a:srgbClr val="00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chuyên</a:t>
            </a:r>
            <a:r>
              <a:rPr lang="en-US" sz="1400" b="1" kern="10">
                <a:solidFill>
                  <a:srgbClr val="00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đề</a:t>
            </a:r>
            <a:endParaRPr lang="vi-VN" sz="1400" b="1" kern="10" dirty="0">
              <a:solidFill>
                <a:srgbClr val="00CC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6" name="Picture 5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3" y="5562600"/>
            <a:ext cx="2009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8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0713" y="87315"/>
            <a:ext cx="2514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76400" y="-27384"/>
            <a:ext cx="8991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 sz="4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TRƯỜNG TIỂU HỌC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</a:rPr>
              <a:t> HÙNG THẮNG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4400" b="1" dirty="0">
              <a:solidFill>
                <a:srgbClr val="0000CC"/>
              </a:solidFill>
            </a:endParaRP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D3BEF-3D50-5979-1440-2CA8BF421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263352" y="1804554"/>
            <a:ext cx="2551080" cy="324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45F041-C2EB-D052-5E6D-9898FB13E751}"/>
              </a:ext>
            </a:extLst>
          </p:cNvPr>
          <p:cNvCxnSpPr>
            <a:cxnSpLocks/>
          </p:cNvCxnSpPr>
          <p:nvPr/>
        </p:nvCxnSpPr>
        <p:spPr>
          <a:xfrm flipV="1">
            <a:off x="2871040" y="1373216"/>
            <a:ext cx="1080120" cy="131694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5227D3-3645-B71F-03A4-38A7849426BE}"/>
              </a:ext>
            </a:extLst>
          </p:cNvPr>
          <p:cNvSpPr txBox="1"/>
          <p:nvPr/>
        </p:nvSpPr>
        <p:spPr>
          <a:xfrm>
            <a:off x="3719736" y="751413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Hê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thái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biệt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635FD4-8498-0132-8C41-DD7DB51A3284}"/>
              </a:ext>
            </a:extLst>
          </p:cNvPr>
          <p:cNvCxnSpPr>
            <a:cxnSpLocks/>
          </p:cNvCxnSpPr>
          <p:nvPr/>
        </p:nvCxnSpPr>
        <p:spPr>
          <a:xfrm>
            <a:off x="2871040" y="2690160"/>
            <a:ext cx="952609" cy="16015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74A288-7482-A7C5-B2F1-3B5D0B02A181}"/>
              </a:ext>
            </a:extLst>
          </p:cNvPr>
          <p:cNvSpPr txBox="1"/>
          <p:nvPr/>
        </p:nvSpPr>
        <p:spPr>
          <a:xfrm>
            <a:off x="3863752" y="3508413"/>
            <a:ext cx="3523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Cả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rừng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với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thực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rất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khác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lạ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AB7D48-BAE3-4C54-DC9F-DFA1B4ED8CB9}"/>
              </a:ext>
            </a:extLst>
          </p:cNvPr>
          <p:cNvCxnSpPr>
            <a:cxnSpLocks/>
          </p:cNvCxnSpPr>
          <p:nvPr/>
        </p:nvCxnSpPr>
        <p:spPr>
          <a:xfrm flipV="1">
            <a:off x="7427063" y="3140968"/>
            <a:ext cx="813779" cy="115070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481832-E28D-B9A2-224F-CD3AB5BCF6E7}"/>
              </a:ext>
            </a:extLst>
          </p:cNvPr>
          <p:cNvCxnSpPr>
            <a:cxnSpLocks/>
          </p:cNvCxnSpPr>
          <p:nvPr/>
        </p:nvCxnSpPr>
        <p:spPr>
          <a:xfrm>
            <a:off x="7427063" y="4291675"/>
            <a:ext cx="952609" cy="9607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>
            <a:extLst>
              <a:ext uri="{FF2B5EF4-FFF2-40B4-BE49-F238E27FC236}">
                <a16:creationId xmlns:a16="http://schemas.microsoft.com/office/drawing/2014/main" id="{64C91D02-FAFC-4F4E-FAD6-21B255F25051}"/>
              </a:ext>
            </a:extLst>
          </p:cNvPr>
          <p:cNvSpPr txBox="1"/>
          <p:nvPr/>
        </p:nvSpPr>
        <p:spPr>
          <a:xfrm>
            <a:off x="8405440" y="2519372"/>
            <a:ext cx="352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Thực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mỏng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336537C2-CF38-B852-594C-8EE65E373E3B}"/>
              </a:ext>
            </a:extLst>
          </p:cNvPr>
          <p:cNvSpPr txBox="1"/>
          <p:nvPr/>
        </p:nvSpPr>
        <p:spPr>
          <a:xfrm>
            <a:off x="8430258" y="4559904"/>
            <a:ext cx="352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mắt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suốt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52" grpId="0"/>
      <p:bldP spid="20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9566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ơn Đoòng được tôn vinh trên Google Tìm kiếm của 17 quốc gia và vùng lãnh  thổ"/>
          <p:cNvSpPr>
            <a:spLocks noChangeAspect="1" noChangeArrowheads="1"/>
          </p:cNvSpPr>
          <p:nvPr/>
        </p:nvSpPr>
        <p:spPr bwMode="auto">
          <a:xfrm>
            <a:off x="1640681" y="74890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vi-V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3" cy="3464076"/>
          </a:xfrm>
          <a:prstGeom prst="rect">
            <a:avLst/>
          </a:prstGeom>
        </p:spPr>
      </p:pic>
      <p:sp>
        <p:nvSpPr>
          <p:cNvPr id="6" name="AutoShape 4" descr="Khám phá Hang Sơn Đoòng khi đi du lịch Quảng Bình"/>
          <p:cNvSpPr>
            <a:spLocks noChangeAspect="1" noChangeArrowheads="1"/>
          </p:cNvSpPr>
          <p:nvPr/>
        </p:nvSpPr>
        <p:spPr bwMode="auto">
          <a:xfrm>
            <a:off x="1754981" y="86320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vi-VN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63" y="3344782"/>
            <a:ext cx="6235565" cy="3513218"/>
          </a:xfrm>
          <a:prstGeom prst="rect">
            <a:avLst/>
          </a:prstGeom>
        </p:spPr>
      </p:pic>
      <p:pic>
        <p:nvPicPr>
          <p:cNvPr id="2054" name="Picture 6" descr="Hang Sơn Đoòng đẹp ngỡ ngàng qua ống kính của nhiếp ảnh gia nổi tiếng thế  gi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1"/>
            <a:ext cx="6225626" cy="34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oáng ngợp với hình ảnh hang Sơn Đoòng trên báo Mỹ | VTV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/>
          <a:stretch/>
        </p:blipFill>
        <p:spPr bwMode="auto">
          <a:xfrm>
            <a:off x="0" y="3473725"/>
            <a:ext cx="6086063" cy="33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360" y="4797152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0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lý do khiến Sơn Đoòng là kỳ quan tuyệt mỹ phải đến một lần trong đời  | VOV.VN"/>
          <p:cNvSpPr>
            <a:spLocks noChangeAspect="1" noChangeArrowheads="1"/>
          </p:cNvSpPr>
          <p:nvPr/>
        </p:nvSpPr>
        <p:spPr bwMode="auto">
          <a:xfrm>
            <a:off x="1640681" y="74890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vi-V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410"/>
          <a:stretch/>
        </p:blipFill>
        <p:spPr>
          <a:xfrm>
            <a:off x="16066" y="16894"/>
            <a:ext cx="5651309" cy="3340097"/>
          </a:xfrm>
          <a:prstGeom prst="rect">
            <a:avLst/>
          </a:prstGeom>
        </p:spPr>
      </p:pic>
      <p:pic>
        <p:nvPicPr>
          <p:cNvPr id="3076" name="Picture 4" descr="Hang Sơn Đoòng đa dạng sinh học giống như một thế giới hoàn toàn mới dưới lòng đ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8" y="-27384"/>
            <a:ext cx="6765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233"/>
          <a:stretch/>
        </p:blipFill>
        <p:spPr>
          <a:xfrm>
            <a:off x="0" y="3356990"/>
            <a:ext cx="5667375" cy="3501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408" y="5539298"/>
            <a:ext cx="9865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+mj-lt"/>
              </a:rPr>
              <a:t>Một số loài động vật sống trong hang Sơn Đoòng</a:t>
            </a:r>
          </a:p>
        </p:txBody>
      </p:sp>
    </p:spTree>
    <p:extLst>
      <p:ext uri="{BB962C8B-B14F-4D97-AF65-F5344CB8AC3E}">
        <p14:creationId xmlns:p14="http://schemas.microsoft.com/office/powerpoint/2010/main" val="111379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63552" y="2507412"/>
            <a:ext cx="84899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vi-VN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vi-VN" altLang="en-US" sz="3200" b="1" dirty="0">
                <a:solidFill>
                  <a:srgbClr val="FFFF00"/>
                </a:solidFill>
                <a:latin typeface="HP001 5 hàng" panose="020B0603050302020204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đọc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cung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cấp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tin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nổi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bật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về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độ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lớn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hệ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biệt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hang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Đoòng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endParaRPr lang="en-GB" alt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09" y="-75063"/>
            <a:ext cx="12360696" cy="6946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76" y="2204864"/>
            <a:ext cx="1368152" cy="1384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Hang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Đoòng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11573" y="2890069"/>
            <a:ext cx="1376115" cy="32418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92079" y="1988840"/>
            <a:ext cx="1530664" cy="92397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503712" y="1268760"/>
            <a:ext cx="3322704" cy="10801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9km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9696" y="2669213"/>
            <a:ext cx="3278659" cy="965186"/>
          </a:xfrm>
          <a:prstGeom prst="roundRect">
            <a:avLst/>
          </a:prstGeom>
          <a:noFill/>
          <a:ln>
            <a:solidFill>
              <a:srgbClr val="66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38,5 </a:t>
            </a:r>
            <a:r>
              <a:rPr lang="en-US" sz="2800" b="1" dirty="0" err="1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solidFill>
                <a:srgbClr val="66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11573" y="2890069"/>
            <a:ext cx="1356621" cy="113327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91846" y="2877959"/>
            <a:ext cx="1167355" cy="251396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359696" y="3975982"/>
            <a:ext cx="3278659" cy="9651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68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boing 777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15680" y="5128110"/>
            <a:ext cx="3278659" cy="965186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tòa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g Sơn Đoòng &quot;làm nóng&quot; thị trường điện ảnh Hollywood">
            <a:extLst>
              <a:ext uri="{FF2B5EF4-FFF2-40B4-BE49-F238E27FC236}">
                <a16:creationId xmlns:a16="http://schemas.microsoft.com/office/drawing/2014/main" id="{8DA65DBA-25FD-702F-7969-EE8E3652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/>
        </p:blipFill>
        <p:spPr bwMode="auto">
          <a:xfrm>
            <a:off x="371402" y="10580"/>
            <a:ext cx="11449196" cy="68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09EB78-E95A-5123-E956-60EE16FD2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7128792" cy="6847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1BD4C-8F73-F813-8026-9DF952262DD7}"/>
              </a:ext>
            </a:extLst>
          </p:cNvPr>
          <p:cNvSpPr txBox="1"/>
          <p:nvPr/>
        </p:nvSpPr>
        <p:spPr>
          <a:xfrm>
            <a:off x="2063552" y="256490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 ĐOÒNG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7E2A6-2DDA-B10D-C2BB-0919A12118F2}"/>
              </a:ext>
            </a:extLst>
          </p:cNvPr>
          <p:cNvSpPr txBox="1"/>
          <p:nvPr/>
        </p:nvSpPr>
        <p:spPr>
          <a:xfrm>
            <a:off x="479376" y="306896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2013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nhận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là hang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động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̣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lớn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nhất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giới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2014,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bình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chọn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là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52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điểm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lịch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hấp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dẫn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nhất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giới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2020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là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vỡ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lục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̣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fg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colorfw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577704"/>
            <a:ext cx="1279922" cy="20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67608" y="659607"/>
            <a:ext cx="6686550" cy="191809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CÁM ƠN QUÝ THẦY CÔ,</a:t>
            </a:r>
          </a:p>
          <a:p>
            <a:pPr algn="ctr"/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CÁC EM HỌC SINH.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7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403615" y="3063738"/>
            <a:ext cx="2067957" cy="1908314"/>
          </a:xfrm>
          <a:prstGeom prst="wedgeEllipseCallout">
            <a:avLst>
              <a:gd name="adj1" fmla="val 34"/>
              <a:gd name="adj2" fmla="val 71870"/>
            </a:avLst>
          </a:prstGeom>
          <a:solidFill>
            <a:srgbClr val="C0EBE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dirty="0">
                <a:solidFill>
                  <a:schemeClr val="tx1"/>
                </a:solidFill>
                <a:latin typeface="+mj-lt"/>
              </a:rPr>
              <a:t>Nằm ở tỉnh Quảng Bình của nước ta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528161" y="3063738"/>
            <a:ext cx="1818860" cy="1908314"/>
          </a:xfrm>
          <a:prstGeom prst="wedgeEllipseCallout">
            <a:avLst>
              <a:gd name="adj1" fmla="val -786"/>
              <a:gd name="adj2" fmla="val 71480"/>
            </a:avLst>
          </a:prstGeom>
          <a:solidFill>
            <a:srgbClr val="C0EBEC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1" name="Oval Callout 10"/>
          <p:cNvSpPr/>
          <p:nvPr/>
        </p:nvSpPr>
        <p:spPr>
          <a:xfrm>
            <a:off x="5154272" y="3063738"/>
            <a:ext cx="2237872" cy="1908314"/>
          </a:xfrm>
          <a:prstGeom prst="wedgeEllipseCallout">
            <a:avLst>
              <a:gd name="adj1" fmla="val 2493"/>
              <a:gd name="adj2" fmla="val 70698"/>
            </a:avLst>
          </a:prstGeom>
          <a:solidFill>
            <a:srgbClr val="C0EBE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Thu hút sự quan tâm của nhiều du khách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946548" y="3063738"/>
            <a:ext cx="2109892" cy="1908314"/>
          </a:xfrm>
          <a:prstGeom prst="wedgeEllipseCallout">
            <a:avLst>
              <a:gd name="adj1" fmla="val 34"/>
              <a:gd name="adj2" fmla="val 71089"/>
            </a:avLst>
          </a:prstGeom>
          <a:solidFill>
            <a:srgbClr val="C0EBE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Là hang động tự nhiên lớn nhất thế giới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299628" y="3068960"/>
            <a:ext cx="1818860" cy="1908314"/>
          </a:xfrm>
          <a:prstGeom prst="wedgeEllipseCallout">
            <a:avLst>
              <a:gd name="adj1" fmla="val -786"/>
              <a:gd name="adj2" fmla="val 71480"/>
            </a:avLst>
          </a:prstGeom>
          <a:solidFill>
            <a:srgbClr val="C0EBEC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063640" y="3068960"/>
            <a:ext cx="1818860" cy="1908314"/>
          </a:xfrm>
          <a:prstGeom prst="wedgeEllipseCallout">
            <a:avLst>
              <a:gd name="adj1" fmla="val -786"/>
              <a:gd name="adj2" fmla="val 71480"/>
            </a:avLst>
          </a:prstGeom>
          <a:solidFill>
            <a:srgbClr val="C0EBEC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5" name="Rounded Rectangle 14"/>
          <p:cNvSpPr/>
          <p:nvPr/>
        </p:nvSpPr>
        <p:spPr>
          <a:xfrm>
            <a:off x="983432" y="313091"/>
            <a:ext cx="10153127" cy="1171694"/>
          </a:xfrm>
          <a:prstGeom prst="roundRect">
            <a:avLst/>
          </a:prstGeom>
          <a:solidFill>
            <a:srgbClr val="C0EBEC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Những gợi ý sau nhắc đến hang động nào ở nước ta?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27422" y="2060848"/>
            <a:ext cx="4137163" cy="819979"/>
          </a:xfrm>
          <a:prstGeom prst="round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HANG SƠN ĐOÒNG</a:t>
            </a:r>
          </a:p>
        </p:txBody>
      </p:sp>
    </p:spTree>
    <p:extLst>
      <p:ext uri="{BB962C8B-B14F-4D97-AF65-F5344CB8AC3E}">
        <p14:creationId xmlns:p14="http://schemas.microsoft.com/office/powerpoint/2010/main" val="3239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E1392A-7051-ACEF-F256-DF0BEC33E277}"/>
              </a:ext>
            </a:extLst>
          </p:cNvPr>
          <p:cNvSpPr/>
          <p:nvPr/>
        </p:nvSpPr>
        <p:spPr>
          <a:xfrm>
            <a:off x="5977845" y="260648"/>
            <a:ext cx="4248472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HANG SƠN ĐOÒNG</a:t>
            </a:r>
            <a:endParaRPr lang="vi-VN" sz="3600" b="1" dirty="0">
              <a:ln>
                <a:solidFill>
                  <a:srgbClr val="00B0F0"/>
                </a:solidFill>
              </a:ln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5274-985E-8EC9-C8C4-8C440999D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7" y="1974768"/>
            <a:ext cx="4071848" cy="290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A41F6-0D11-6F5D-895D-16E8894BC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" y="1052736"/>
            <a:ext cx="3935760" cy="31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80B7B-F2D8-7855-5C6E-BB2E8F45B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24" y="3153611"/>
            <a:ext cx="4113937" cy="2743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90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40" y="-73749"/>
            <a:ext cx="127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1464" y="3420289"/>
            <a:ext cx="5790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Còn lại</a:t>
            </a:r>
            <a:endParaRPr lang="en-GB" altLang="vi-VN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874263" y="1321128"/>
            <a:ext cx="8305800" cy="70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gồm 3 đoạn: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43472" y="2294220"/>
            <a:ext cx="8860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Từ đầu đến </a:t>
            </a:r>
            <a:r>
              <a:rPr lang="en-GB" altLang="vi-VN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GB" alt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7448" y="2836457"/>
            <a:ext cx="10585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GB" alt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Đoòng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...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GB" altLang="vi-VN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GB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vi-VN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16632"/>
            <a:ext cx="12288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75520" y="2349813"/>
            <a:ext cx="864096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0782" y="2564780"/>
            <a:ext cx="111125" cy="4397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00902" y="3219488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61047" y="4594194"/>
            <a:ext cx="178969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49922" y="4581128"/>
            <a:ext cx="178969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73681" y="3945126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18765" y="4619321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0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19946" y="1844824"/>
            <a:ext cx="94166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zihun7hao-wennuantongzhiti"/>
                <a:ea typeface="zihun7hao-wennuantongzhiti"/>
                <a:cs typeface="zihun7hao-wennuantongzhiti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67808" y="2066321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76334" y="4325164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69531" y="4325164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39479" y="2838683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93242" y="2851746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61139" y="2852936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88488" y="2838683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44515" y="3573016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291246" y="3581623"/>
            <a:ext cx="111125" cy="439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9336" y="515719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Rừng nguyên sinh</a:t>
            </a:r>
          </a:p>
        </p:txBody>
      </p:sp>
    </p:spTree>
    <p:extLst>
      <p:ext uri="{BB962C8B-B14F-4D97-AF65-F5344CB8AC3E}">
        <p14:creationId xmlns:p14="http://schemas.microsoft.com/office/powerpoint/2010/main" val="106218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672" y="175365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hang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Đoòng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63552" y="2326255"/>
            <a:ext cx="3816424" cy="96185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79976" y="2304270"/>
            <a:ext cx="0" cy="9838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9597" y="2326254"/>
            <a:ext cx="3816424" cy="96185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" y="3330491"/>
            <a:ext cx="2534072" cy="19707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39817" y="3284984"/>
            <a:ext cx="2808312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95701" y="3384517"/>
            <a:ext cx="3261628" cy="19166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hang</a:t>
            </a:r>
          </a:p>
        </p:txBody>
      </p:sp>
    </p:spTree>
    <p:extLst>
      <p:ext uri="{BB962C8B-B14F-4D97-AF65-F5344CB8AC3E}">
        <p14:creationId xmlns:p14="http://schemas.microsoft.com/office/powerpoint/2010/main" val="9487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BAE-EB31-4336-9112-45427A70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+ MẪU BẢNG XANH - Nền bảng xanh có dòng kẻ - SÁCH, TÀI LIỆU GIÁO DỤC -  Yopo.Vn - DIỄN ĐÀN TÀI LIỆU - GIÁO ÁN">
            <a:extLst>
              <a:ext uri="{FF2B5EF4-FFF2-40B4-BE49-F238E27FC236}">
                <a16:creationId xmlns:a16="http://schemas.microsoft.com/office/drawing/2014/main" id="{82C279E0-9A36-4514-B734-55776BE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"/>
            <a:ext cx="12192000" cy="70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408" y="1556792"/>
            <a:ext cx="1368152" cy="31085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thànhHang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Đoòng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0043" y="3073791"/>
            <a:ext cx="1605103" cy="10866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8064" y="2149813"/>
            <a:ext cx="1530664" cy="92397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761101" y="1164455"/>
            <a:ext cx="3322704" cy="197071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05145" y="3617100"/>
            <a:ext cx="3278659" cy="269222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88288" y="2144041"/>
            <a:ext cx="3261628" cy="2438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hổng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lồ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>
            <a:stCxn id="20" idx="3"/>
          </p:cNvCxnSpPr>
          <p:nvPr/>
        </p:nvCxnSpPr>
        <p:spPr>
          <a:xfrm flipV="1">
            <a:off x="7083805" y="2149813"/>
            <a:ext cx="1016951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3020" y="4582286"/>
            <a:ext cx="1101212" cy="625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00756" y="2144041"/>
            <a:ext cx="35132" cy="243824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131385" y="3307225"/>
            <a:ext cx="67965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438</Words>
  <Application>Microsoft Office PowerPoint</Application>
  <PresentationFormat>Widescreen</PresentationFormat>
  <Paragraphs>55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HP001 5 hàng</vt:lpstr>
      <vt:lpstr>Tahoma</vt:lpstr>
      <vt:lpstr>Times New Roman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Lương Thành Trung</cp:lastModifiedBy>
  <cp:revision>321</cp:revision>
  <dcterms:created xsi:type="dcterms:W3CDTF">2017-05-28T12:08:39Z</dcterms:created>
  <dcterms:modified xsi:type="dcterms:W3CDTF">2024-10-18T14:06:40Z</dcterms:modified>
</cp:coreProperties>
</file>