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99" r:id="rId3"/>
    <p:sldId id="278" r:id="rId4"/>
    <p:sldId id="257" r:id="rId5"/>
    <p:sldId id="261" r:id="rId6"/>
    <p:sldId id="279" r:id="rId7"/>
    <p:sldId id="294" r:id="rId8"/>
    <p:sldId id="295" r:id="rId9"/>
    <p:sldId id="296" r:id="rId10"/>
    <p:sldId id="297" r:id="rId11"/>
    <p:sldId id="300" r:id="rId12"/>
    <p:sldId id="293"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307" autoAdjust="0"/>
  </p:normalViewPr>
  <p:slideViewPr>
    <p:cSldViewPr snapToGrid="0">
      <p:cViewPr varScale="1">
        <p:scale>
          <a:sx n="63" d="100"/>
          <a:sy n="63" d="100"/>
        </p:scale>
        <p:origin x="1020"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8009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10/15/2024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467666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10/15/2024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421515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10/15/2024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894519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10/15/2024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157805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10/15/2024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1603002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10/15/2024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70320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10/15/2024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558782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10/15/2024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3289787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10/15/2024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2484389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10/15/2024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1827655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43E91AFF-97E9-49A5-EFD6-2C903E23F88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711420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EA966B-F22C-41B9-8882-E498F46F3FCE}"/>
              </a:ext>
            </a:extLst>
          </p:cNvPr>
          <p:cNvPicPr>
            <a:picLocks noChangeAspect="1"/>
          </p:cNvPicPr>
          <p:nvPr/>
        </p:nvPicPr>
        <p:blipFill>
          <a:blip r:embed="rId2"/>
          <a:stretch>
            <a:fillRect/>
          </a:stretch>
        </p:blipFill>
        <p:spPr>
          <a:xfrm>
            <a:off x="1034380" y="1692263"/>
            <a:ext cx="9589839" cy="3206774"/>
          </a:xfrm>
          <a:prstGeom prst="rect">
            <a:avLst/>
          </a:prstGeom>
        </p:spPr>
      </p:pic>
    </p:spTree>
    <p:extLst>
      <p:ext uri="{BB962C8B-B14F-4D97-AF65-F5344CB8AC3E}">
        <p14:creationId xmlns:p14="http://schemas.microsoft.com/office/powerpoint/2010/main" val="2397544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3DDB3F51-B7DD-9237-EEA5-3DF8D7AE613D}"/>
              </a:ext>
            </a:extLst>
          </p:cNvPr>
          <p:cNvGrpSpPr/>
          <p:nvPr/>
        </p:nvGrpSpPr>
        <p:grpSpPr>
          <a:xfrm>
            <a:off x="4284921" y="0"/>
            <a:ext cx="3583172" cy="935665"/>
            <a:chOff x="4540102" y="255181"/>
            <a:chExt cx="3583172" cy="935665"/>
          </a:xfrm>
        </p:grpSpPr>
        <p:sp>
          <p:nvSpPr>
            <p:cNvPr id="4" name="TextBox 3">
              <a:extLst>
                <a:ext uri="{FF2B5EF4-FFF2-40B4-BE49-F238E27FC236}">
                  <a16:creationId xmlns:a16="http://schemas.microsoft.com/office/drawing/2014/main" id="{720CBBF1-5D5B-86E9-A128-C8C371313F8A}"/>
                </a:ext>
              </a:extLst>
            </p:cNvPr>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 fmla="*/ 585216 w 6387812"/>
                <a:gd name="connsiteY0" fmla="*/ 310896 h 1107996"/>
                <a:gd name="connsiteX1" fmla="*/ 6387812 w 6387812"/>
                <a:gd name="connsiteY1" fmla="*/ 0 h 1107996"/>
                <a:gd name="connsiteX2" fmla="*/ 6387812 w 6387812"/>
                <a:gd name="connsiteY2" fmla="*/ 1107996 h 1107996"/>
                <a:gd name="connsiteX3" fmla="*/ 0 w 6387812"/>
                <a:gd name="connsiteY3" fmla="*/ 1107996 h 1107996"/>
                <a:gd name="connsiteX4" fmla="*/ 585216 w 6387812"/>
                <a:gd name="connsiteY4" fmla="*/ 310896 h 1107996"/>
                <a:gd name="connsiteX0" fmla="*/ 585216 w 6387812"/>
                <a:gd name="connsiteY0" fmla="*/ 310896 h 1107996"/>
                <a:gd name="connsiteX1" fmla="*/ 6387812 w 6387812"/>
                <a:gd name="connsiteY1" fmla="*/ 0 h 1107996"/>
                <a:gd name="connsiteX2" fmla="*/ 5400260 w 6387812"/>
                <a:gd name="connsiteY2" fmla="*/ 1071420 h 1107996"/>
                <a:gd name="connsiteX3" fmla="*/ 0 w 6387812"/>
                <a:gd name="connsiteY3" fmla="*/ 1107996 h 1107996"/>
                <a:gd name="connsiteX4" fmla="*/ 585216 w 6387812"/>
                <a:gd name="connsiteY4" fmla="*/ 310896 h 110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9329C734-60B8-A2D8-7BB4-94556F3D84EB}"/>
                </a:ext>
              </a:extLst>
            </p:cNvPr>
            <p:cNvSpPr txBox="1"/>
            <p:nvPr/>
          </p:nvSpPr>
          <p:spPr>
            <a:xfrm>
              <a:off x="5167423" y="510363"/>
              <a:ext cx="25837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giá</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 name="Rectangle: Diagonal Corners Snipped 4">
            <a:extLst>
              <a:ext uri="{FF2B5EF4-FFF2-40B4-BE49-F238E27FC236}">
                <a16:creationId xmlns:a16="http://schemas.microsoft.com/office/drawing/2014/main" id="{1921D31A-5F85-CD2D-EFE9-93466B8CD621}"/>
              </a:ext>
            </a:extLst>
          </p:cNvPr>
          <p:cNvSpPr/>
          <p:nvPr/>
        </p:nvSpPr>
        <p:spPr>
          <a:xfrm>
            <a:off x="518476" y="1762581"/>
            <a:ext cx="5584614" cy="918222"/>
          </a:xfrm>
          <a:prstGeom prst="snip2DiagRect">
            <a:avLst/>
          </a:prstGeom>
          <a:solidFill>
            <a:schemeClr val="accent6">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Những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thông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tin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quan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trọng</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5" name="Rectangle: Diagonal Corners Snipped 4">
            <a:extLst>
              <a:ext uri="{FF2B5EF4-FFF2-40B4-BE49-F238E27FC236}">
                <a16:creationId xmlns:a16="http://schemas.microsoft.com/office/drawing/2014/main" id="{CCD50592-2FCB-E825-C623-AE219B91A99C}"/>
              </a:ext>
            </a:extLst>
          </p:cNvPr>
          <p:cNvSpPr/>
          <p:nvPr/>
        </p:nvSpPr>
        <p:spPr>
          <a:xfrm>
            <a:off x="8173918" y="1815744"/>
            <a:ext cx="2533068" cy="918222"/>
          </a:xfrm>
          <a:prstGeom prst="snip2DiagRect">
            <a:avLst/>
          </a:prstGeom>
          <a:solidFill>
            <a:schemeClr val="accent6">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Ý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kiến</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hay</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132888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500" fill="hold"/>
                                        <p:tgtEl>
                                          <p:spTgt spid="3"/>
                                        </p:tgtEl>
                                        <p:attrNameLst>
                                          <p:attrName>fillcolor</p:attrName>
                                        </p:attrNameLst>
                                      </p:cBhvr>
                                      <p:to>
                                        <a:srgbClr val="FF0000"/>
                                      </p:to>
                                    </p:animClr>
                                    <p:set>
                                      <p:cBhvr>
                                        <p:cTn id="25" dur="500" fill="hold"/>
                                        <p:tgtEl>
                                          <p:spTgt spid="3"/>
                                        </p:tgtEl>
                                        <p:attrNameLst>
                                          <p:attrName>fill.type</p:attrName>
                                        </p:attrNameLst>
                                      </p:cBhvr>
                                      <p:to>
                                        <p:strVal val="solid"/>
                                      </p:to>
                                    </p:set>
                                    <p:set>
                                      <p:cBhvr>
                                        <p:cTn id="26" dur="500" fill="hold"/>
                                        <p:tgtEl>
                                          <p:spTgt spid="3"/>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3"/>
                  </p:tgtEl>
                </p:cond>
              </p:nextCondLst>
            </p:seq>
            <p:seq concurrent="1" nextAc="seek">
              <p:cTn id="27" restart="whenNotActive" fill="hold" evtFilter="cancelBubble" nodeType="interactiveSeq">
                <p:stCondLst>
                  <p:cond evt="onClick" delay="0">
                    <p:tgtEl>
                      <p:spTgt spid="5"/>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5"/>
                                        </p:tgtEl>
                                        <p:attrNameLst>
                                          <p:attrName>fillcolor</p:attrName>
                                        </p:attrNameLst>
                                      </p:cBhvr>
                                      <p:to>
                                        <a:srgbClr val="FF0000"/>
                                      </p:to>
                                    </p:animClr>
                                    <p:set>
                                      <p:cBhvr>
                                        <p:cTn id="32" dur="500" fill="hold"/>
                                        <p:tgtEl>
                                          <p:spTgt spid="5"/>
                                        </p:tgtEl>
                                        <p:attrNameLst>
                                          <p:attrName>fill.type</p:attrName>
                                        </p:attrNameLst>
                                      </p:cBhvr>
                                      <p:to>
                                        <p:strVal val="solid"/>
                                      </p:to>
                                    </p:set>
                                    <p:set>
                                      <p:cBhvr>
                                        <p:cTn id="33" dur="500" fill="hold"/>
                                        <p:tgtEl>
                                          <p:spTgt spid="5"/>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childTnLst>
        </p:cTn>
      </p:par>
    </p:tnLst>
    <p:bldLst>
      <p:bldP spid="3"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3DDB3F51-B7DD-9237-EEA5-3DF8D7AE613D}"/>
              </a:ext>
            </a:extLst>
          </p:cNvPr>
          <p:cNvGrpSpPr/>
          <p:nvPr/>
        </p:nvGrpSpPr>
        <p:grpSpPr>
          <a:xfrm>
            <a:off x="4284921" y="0"/>
            <a:ext cx="3583172" cy="935665"/>
            <a:chOff x="4540102" y="255181"/>
            <a:chExt cx="3583172" cy="935665"/>
          </a:xfrm>
        </p:grpSpPr>
        <p:sp>
          <p:nvSpPr>
            <p:cNvPr id="4" name="TextBox 3">
              <a:extLst>
                <a:ext uri="{FF2B5EF4-FFF2-40B4-BE49-F238E27FC236}">
                  <a16:creationId xmlns:a16="http://schemas.microsoft.com/office/drawing/2014/main" id="{720CBBF1-5D5B-86E9-A128-C8C371313F8A}"/>
                </a:ext>
              </a:extLst>
            </p:cNvPr>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 fmla="*/ 585216 w 6387812"/>
                <a:gd name="connsiteY0" fmla="*/ 310896 h 1107996"/>
                <a:gd name="connsiteX1" fmla="*/ 6387812 w 6387812"/>
                <a:gd name="connsiteY1" fmla="*/ 0 h 1107996"/>
                <a:gd name="connsiteX2" fmla="*/ 6387812 w 6387812"/>
                <a:gd name="connsiteY2" fmla="*/ 1107996 h 1107996"/>
                <a:gd name="connsiteX3" fmla="*/ 0 w 6387812"/>
                <a:gd name="connsiteY3" fmla="*/ 1107996 h 1107996"/>
                <a:gd name="connsiteX4" fmla="*/ 585216 w 6387812"/>
                <a:gd name="connsiteY4" fmla="*/ 310896 h 1107996"/>
                <a:gd name="connsiteX0" fmla="*/ 585216 w 6387812"/>
                <a:gd name="connsiteY0" fmla="*/ 310896 h 1107996"/>
                <a:gd name="connsiteX1" fmla="*/ 6387812 w 6387812"/>
                <a:gd name="connsiteY1" fmla="*/ 0 h 1107996"/>
                <a:gd name="connsiteX2" fmla="*/ 5400260 w 6387812"/>
                <a:gd name="connsiteY2" fmla="*/ 1071420 h 1107996"/>
                <a:gd name="connsiteX3" fmla="*/ 0 w 6387812"/>
                <a:gd name="connsiteY3" fmla="*/ 1107996 h 1107996"/>
                <a:gd name="connsiteX4" fmla="*/ 585216 w 6387812"/>
                <a:gd name="connsiteY4" fmla="*/ 310896 h 110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9329C734-60B8-A2D8-7BB4-94556F3D84EB}"/>
                </a:ext>
              </a:extLst>
            </p:cNvPr>
            <p:cNvSpPr txBox="1"/>
            <p:nvPr/>
          </p:nvSpPr>
          <p:spPr>
            <a:xfrm>
              <a:off x="5167423" y="510363"/>
              <a:ext cx="2583711" cy="646331"/>
            </a:xfrm>
            <a:prstGeom prst="rect">
              <a:avLst/>
            </a:prstGeom>
            <a:noFill/>
          </p:spPr>
          <p:txBody>
            <a:bodyPr wrap="square" rtlCol="0">
              <a:spAutoFit/>
            </a:bodyPr>
            <a:lstStyle/>
            <a:p>
              <a:r>
                <a:rPr lang="en-US" sz="3600" b="1" dirty="0" err="1" smtClean="0">
                  <a:latin typeface="Cambria" panose="02040503050406030204" pitchFamily="18" charset="0"/>
                  <a:ea typeface="Cambria" panose="02040503050406030204" pitchFamily="18" charset="0"/>
                </a:rPr>
                <a:t>Giới</a:t>
              </a:r>
              <a:r>
                <a:rPr lang="en-US" sz="3600" b="1" dirty="0" smtClean="0">
                  <a:latin typeface="Cambria" panose="02040503050406030204" pitchFamily="18" charset="0"/>
                  <a:ea typeface="Cambria" panose="02040503050406030204" pitchFamily="18" charset="0"/>
                </a:rPr>
                <a:t> </a:t>
              </a:r>
              <a:r>
                <a:rPr lang="en-US" sz="3600" b="1" dirty="0" err="1" smtClean="0">
                  <a:latin typeface="Cambria" panose="02040503050406030204" pitchFamily="18" charset="0"/>
                  <a:ea typeface="Cambria" panose="02040503050406030204" pitchFamily="18" charset="0"/>
                </a:rPr>
                <a:t>thiệu</a:t>
              </a:r>
              <a:endParaRPr lang="en-US" sz="3600" b="1" dirty="0">
                <a:latin typeface="Cambria" panose="02040503050406030204" pitchFamily="18" charset="0"/>
                <a:ea typeface="Cambria" panose="02040503050406030204" pitchFamily="18" charset="0"/>
              </a:endParaRPr>
            </a:p>
          </p:txBody>
        </p:sp>
      </p:grpSp>
      <p:sp>
        <p:nvSpPr>
          <p:cNvPr id="21" name="TextBox 20">
            <a:extLst>
              <a:ext uri="{FF2B5EF4-FFF2-40B4-BE49-F238E27FC236}">
                <a16:creationId xmlns:a16="http://schemas.microsoft.com/office/drawing/2014/main" id="{B6F4779F-5F5B-0F6F-553D-B3989724B752}"/>
              </a:ext>
            </a:extLst>
          </p:cNvPr>
          <p:cNvSpPr txBox="1"/>
          <p:nvPr/>
        </p:nvSpPr>
        <p:spPr>
          <a:xfrm>
            <a:off x="606056" y="1550935"/>
            <a:ext cx="10717618" cy="954107"/>
          </a:xfrm>
          <a:prstGeom prst="rect">
            <a:avLst/>
          </a:prstGeom>
          <a:noFill/>
        </p:spPr>
        <p:txBody>
          <a:bodyPr wrap="square" rtlCol="0">
            <a:spAutoFit/>
          </a:bodyPr>
          <a:lstStyle/>
          <a:p>
            <a:pPr algn="just"/>
            <a:r>
              <a:rPr lang="vi-VN" sz="2800" b="1" dirty="0">
                <a:solidFill>
                  <a:srgbClr val="FF0000"/>
                </a:solidFill>
                <a:latin typeface="Cambria" panose="02040503050406030204" pitchFamily="18" charset="0"/>
                <a:ea typeface="Cambria" panose="02040503050406030204" pitchFamily="18" charset="0"/>
              </a:rPr>
              <a:t>G: </a:t>
            </a:r>
            <a:r>
              <a:rPr lang="vi-VN" sz="2800" dirty="0">
                <a:latin typeface="Cambria" panose="02040503050406030204" pitchFamily="18" charset="0"/>
                <a:ea typeface="Cambria" panose="02040503050406030204" pitchFamily="18" charset="0"/>
              </a:rPr>
              <a:t>Một số cuốn sách về động vật hoang dã: Sinh vật trú ẩn và săn mồi (Rắt Ô-oen), Khám phá rừng già – Động vật hoang dã (Xti Pa-cơ),… </a:t>
            </a:r>
            <a:endParaRPr lang="en-US" sz="2800" dirty="0">
              <a:latin typeface="Cambria" panose="02040503050406030204" pitchFamily="18" charset="0"/>
              <a:ea typeface="Cambria" panose="02040503050406030204" pitchFamily="18" charset="0"/>
            </a:endParaRPr>
          </a:p>
        </p:txBody>
      </p:sp>
      <p:pic>
        <p:nvPicPr>
          <p:cNvPr id="1026" name="Picture 2" descr="Sách Học Vui Hiểu Rộng Biết Nhiều - Sinh Vật Trú Ẩn &amp; Săn Mồi - FAHASA.COM">
            <a:extLst>
              <a:ext uri="{FF2B5EF4-FFF2-40B4-BE49-F238E27FC236}">
                <a16:creationId xmlns:a16="http://schemas.microsoft.com/office/drawing/2014/main" id="{F781686D-DC61-3712-8101-213528F18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2517" y="2507865"/>
            <a:ext cx="2293098" cy="31791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hám Phá Rừng Già - Động Vật Hoang Dã _FN">
            <a:extLst>
              <a:ext uri="{FF2B5EF4-FFF2-40B4-BE49-F238E27FC236}">
                <a16:creationId xmlns:a16="http://schemas.microsoft.com/office/drawing/2014/main" id="{725698DB-2122-1BCB-21C4-E6D68FA76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307" y="2549912"/>
            <a:ext cx="2316126" cy="3158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002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1000"/>
                                        <p:tgtEl>
                                          <p:spTgt spid="1028"/>
                                        </p:tgtEl>
                                      </p:cBhvr>
                                    </p:animEffect>
                                    <p:anim calcmode="lin" valueType="num">
                                      <p:cBhvr>
                                        <p:cTn id="18" dur="1000" fill="hold"/>
                                        <p:tgtEl>
                                          <p:spTgt spid="1028"/>
                                        </p:tgtEl>
                                        <p:attrNameLst>
                                          <p:attrName>ppt_x</p:attrName>
                                        </p:attrNameLst>
                                      </p:cBhvr>
                                      <p:tavLst>
                                        <p:tav tm="0">
                                          <p:val>
                                            <p:strVal val="#ppt_x"/>
                                          </p:val>
                                        </p:tav>
                                        <p:tav tm="100000">
                                          <p:val>
                                            <p:strVal val="#ppt_x"/>
                                          </p:val>
                                        </p:tav>
                                      </p:tavLst>
                                    </p:anim>
                                    <p:anim calcmode="lin" valueType="num">
                                      <p:cBhvr>
                                        <p:cTn id="19" dur="1000" fill="hold"/>
                                        <p:tgtEl>
                                          <p:spTgt spid="102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1000"/>
                                        <p:tgtEl>
                                          <p:spTgt spid="1026"/>
                                        </p:tgtEl>
                                      </p:cBhvr>
                                    </p:animEffect>
                                    <p:anim calcmode="lin" valueType="num">
                                      <p:cBhvr>
                                        <p:cTn id="23" dur="1000" fill="hold"/>
                                        <p:tgtEl>
                                          <p:spTgt spid="1026"/>
                                        </p:tgtEl>
                                        <p:attrNameLst>
                                          <p:attrName>ppt_x</p:attrName>
                                        </p:attrNameLst>
                                      </p:cBhvr>
                                      <p:tavLst>
                                        <p:tav tm="0">
                                          <p:val>
                                            <p:strVal val="#ppt_x"/>
                                          </p:val>
                                        </p:tav>
                                        <p:tav tm="100000">
                                          <p:val>
                                            <p:strVal val="#ppt_x"/>
                                          </p:val>
                                        </p:tav>
                                      </p:tavLst>
                                    </p:anim>
                                    <p:anim calcmode="lin" valueType="num">
                                      <p:cBhvr>
                                        <p:cTn id="2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48192" y="1104900"/>
            <a:ext cx="10800442" cy="5190022"/>
          </a:xfrm>
          <a:prstGeom prst="roundRect">
            <a:avLst/>
          </a:prstGeom>
          <a:solidFill>
            <a:schemeClr val="bg1">
              <a:lumMod val="95000"/>
              <a:alpha val="71000"/>
            </a:schemeClr>
          </a:solidFill>
          <a:ln w="38100">
            <a:solidFill>
              <a:srgbClr val="F06E8A"/>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E205D859-7760-16DF-B68C-999C466AD010}"/>
              </a:ext>
            </a:extLst>
          </p:cNvPr>
          <p:cNvPicPr>
            <a:picLocks noChangeAspect="1"/>
          </p:cNvPicPr>
          <p:nvPr/>
        </p:nvPicPr>
        <p:blipFill>
          <a:blip r:embed="rId2"/>
          <a:stretch>
            <a:fillRect/>
          </a:stretch>
        </p:blipFill>
        <p:spPr>
          <a:xfrm>
            <a:off x="123181" y="1964015"/>
            <a:ext cx="11796782" cy="3993226"/>
          </a:xfrm>
          <a:prstGeom prst="rect">
            <a:avLst/>
          </a:prstGeom>
        </p:spPr>
      </p:pic>
    </p:spTree>
    <p:extLst>
      <p:ext uri="{BB962C8B-B14F-4D97-AF65-F5344CB8AC3E}">
        <p14:creationId xmlns:p14="http://schemas.microsoft.com/office/powerpoint/2010/main" val="3162160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33A69-8B33-45FD-8DF7-EDE38211A1EE}"/>
              </a:ext>
            </a:extLst>
          </p:cNvPr>
          <p:cNvPicPr>
            <a:picLocks noChangeAspect="1"/>
          </p:cNvPicPr>
          <p:nvPr/>
        </p:nvPicPr>
        <p:blipFill>
          <a:blip r:embed="rId2"/>
          <a:stretch>
            <a:fillRect/>
          </a:stretch>
        </p:blipFill>
        <p:spPr>
          <a:xfrm>
            <a:off x="688379" y="2093860"/>
            <a:ext cx="10815241" cy="2670279"/>
          </a:xfrm>
          <a:prstGeom prst="rect">
            <a:avLst/>
          </a:prstGeom>
        </p:spPr>
      </p:pic>
    </p:spTree>
    <p:extLst>
      <p:ext uri="{BB962C8B-B14F-4D97-AF65-F5344CB8AC3E}">
        <p14:creationId xmlns:p14="http://schemas.microsoft.com/office/powerpoint/2010/main" val="172319750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2000" cy="7193280"/>
          </a:xfrm>
          <a:prstGeom prst="rect">
            <a:avLst/>
          </a:prstGeom>
        </p:spPr>
      </p:pic>
    </p:spTree>
    <p:extLst>
      <p:ext uri="{BB962C8B-B14F-4D97-AF65-F5344CB8AC3E}">
        <p14:creationId xmlns:p14="http://schemas.microsoft.com/office/powerpoint/2010/main" val="3062133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a:extLst>
              <a:ext uri="{FF2B5EF4-FFF2-40B4-BE49-F238E27FC236}">
                <a16:creationId xmlns:a16="http://schemas.microsoft.com/office/drawing/2014/main" id="{206C44A8-A865-C608-032F-A30911C54738}"/>
              </a:ext>
            </a:extLst>
          </p:cNvPr>
          <p:cNvSpPr/>
          <p:nvPr/>
        </p:nvSpPr>
        <p:spPr>
          <a:xfrm>
            <a:off x="2711304" y="292397"/>
            <a:ext cx="8803758" cy="1493874"/>
          </a:xfrm>
          <a:prstGeom prst="roundRect">
            <a:avLst/>
          </a:prstGeom>
          <a:solidFill>
            <a:srgbClr val="1F4E79">
              <a:alpha val="69804"/>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mbria" panose="02040503050406030204" pitchFamily="18" charset="0"/>
                <a:ea typeface="Cambria" panose="02040503050406030204" pitchFamily="18" charset="0"/>
                <a:cs typeface="Vogue-ExtraBold" pitchFamily="34" charset="0"/>
              </a:rPr>
              <a:t>Theo </a:t>
            </a:r>
            <a:r>
              <a:rPr lang="en-US" sz="3600" dirty="0" err="1">
                <a:latin typeface="Cambria" panose="02040503050406030204" pitchFamily="18" charset="0"/>
                <a:ea typeface="Cambria" panose="02040503050406030204" pitchFamily="18" charset="0"/>
                <a:cs typeface="Vogue-ExtraBold" pitchFamily="34" charset="0"/>
              </a:rPr>
              <a:t>em</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hiện</a:t>
            </a:r>
            <a:r>
              <a:rPr lang="en-US" sz="3600" dirty="0">
                <a:latin typeface="Cambria" panose="02040503050406030204" pitchFamily="18" charset="0"/>
                <a:ea typeface="Cambria" panose="02040503050406030204" pitchFamily="18" charset="0"/>
                <a:cs typeface="Vogue-ExtraBold" pitchFamily="34" charset="0"/>
              </a:rPr>
              <a:t> nay </a:t>
            </a:r>
            <a:r>
              <a:rPr lang="en-US" sz="3600" dirty="0" err="1">
                <a:latin typeface="Cambria" panose="02040503050406030204" pitchFamily="18" charset="0"/>
                <a:ea typeface="Cambria" panose="02040503050406030204" pitchFamily="18" charset="0"/>
                <a:cs typeface="Vogue-ExtraBold" pitchFamily="34" charset="0"/>
              </a:rPr>
              <a:t>các</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loài</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động</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vật</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hoang</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dã</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đang</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phải</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đối</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diện</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với</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vấn</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đề</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gì</a:t>
            </a:r>
            <a:r>
              <a:rPr lang="en-US" sz="3600" dirty="0">
                <a:latin typeface="Cambria" panose="02040503050406030204" pitchFamily="18" charset="0"/>
                <a:ea typeface="Cambria" panose="02040503050406030204" pitchFamily="18" charset="0"/>
                <a:cs typeface="Vogue-ExtraBold" pitchFamily="34" charset="0"/>
              </a:rPr>
              <a:t>?</a:t>
            </a:r>
          </a:p>
        </p:txBody>
      </p:sp>
      <p:pic>
        <p:nvPicPr>
          <p:cNvPr id="5" name="Picture 2" descr="C:\Users\HP\Desktop\d721c7fdbbc35b79a0e216a3abc8a5e9.jpg">
            <a:extLst>
              <a:ext uri="{FF2B5EF4-FFF2-40B4-BE49-F238E27FC236}">
                <a16:creationId xmlns:a16="http://schemas.microsoft.com/office/drawing/2014/main" id="{74C9256A-A2B9-C6FD-0B48-824A499D323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86" b="100000" l="0" r="99875">
                        <a14:foregroundMark x1="37250" y1="2798" x2="87750" y2="18047"/>
                        <a14:foregroundMark x1="45750" y1="1371" x2="82875" y2="8053"/>
                        <a14:foregroundMark x1="38500" y1="1656" x2="6250" y2="12793"/>
                        <a14:foregroundMark x1="11750" y1="26956" x2="12250" y2="38607"/>
                        <a14:foregroundMark x1="10500" y1="38321" x2="5000" y2="44432"/>
                        <a14:foregroundMark x1="88250" y1="27756" x2="87750" y2="38892"/>
                        <a14:foregroundMark x1="89500" y1="39178" x2="95625" y2="42776"/>
                        <a14:foregroundMark x1="12875" y1="46374" x2="33000" y2="41919"/>
                        <a14:foregroundMark x1="25625" y1="48030" x2="45125" y2="42490"/>
                        <a14:backgroundMark x1="50625" y1="74700" x2="53000" y2="88635"/>
                      </a14:backgroundRemoval>
                    </a14:imgEffect>
                  </a14:imgLayer>
                </a14:imgProps>
              </a:ext>
              <a:ext uri="{28A0092B-C50C-407E-A947-70E740481C1C}">
                <a14:useLocalDpi xmlns:a14="http://schemas.microsoft.com/office/drawing/2010/main" val="0"/>
              </a:ext>
            </a:extLst>
          </a:blip>
          <a:srcRect/>
          <a:stretch>
            <a:fillRect/>
          </a:stretch>
        </p:blipFill>
        <p:spPr bwMode="auto">
          <a:xfrm>
            <a:off x="719353" y="1581150"/>
            <a:ext cx="2410896" cy="527685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a:extLst>
              <a:ext uri="{FF2B5EF4-FFF2-40B4-BE49-F238E27FC236}">
                <a16:creationId xmlns:a16="http://schemas.microsoft.com/office/drawing/2014/main" id="{22F4EBC7-0CCF-1367-FBB1-3834A166A96F}"/>
              </a:ext>
            </a:extLst>
          </p:cNvPr>
          <p:cNvSpPr/>
          <p:nvPr/>
        </p:nvSpPr>
        <p:spPr>
          <a:xfrm>
            <a:off x="3652920" y="2351053"/>
            <a:ext cx="7575061" cy="3337365"/>
          </a:xfrm>
          <a:prstGeom prst="roundRect">
            <a:avLst/>
          </a:prstGeom>
          <a:solidFill>
            <a:schemeClr val="bg1">
              <a:lumMod val="95000"/>
            </a:schemeClr>
          </a:solidFill>
          <a:ln w="38100">
            <a:solidFill>
              <a:srgbClr val="F06E8A"/>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lvl="0" algn="just">
              <a:defRPr/>
            </a:pPr>
            <a:r>
              <a:rPr 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vi-VN"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Các loài động vật đang suy giảm về số lượng do những tác động tiêu cực của con người, nhiều loài đứng trước nguy cơ tuyệt chủng, chúng ta cần có những biện pháp cấp bách để bảo vệ chúng.</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250666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89688" y="-85267"/>
            <a:ext cx="616475" cy="1048328"/>
          </a:xfrm>
          <a:prstGeom prst="rect">
            <a:avLst/>
          </a:prstGeom>
        </p:spPr>
      </p:pic>
      <p:pic>
        <p:nvPicPr>
          <p:cNvPr id="2" name="Picture 1">
            <a:extLst>
              <a:ext uri="{FF2B5EF4-FFF2-40B4-BE49-F238E27FC236}">
                <a16:creationId xmlns:a16="http://schemas.microsoft.com/office/drawing/2014/main" id="{B8FE5BCF-EA03-C3C2-534C-A78B365AA0F1}"/>
              </a:ext>
            </a:extLst>
          </p:cNvPr>
          <p:cNvPicPr>
            <a:picLocks noChangeAspect="1"/>
          </p:cNvPicPr>
          <p:nvPr/>
        </p:nvPicPr>
        <p:blipFill>
          <a:blip r:embed="rId3"/>
          <a:stretch>
            <a:fillRect/>
          </a:stretch>
        </p:blipFill>
        <p:spPr>
          <a:xfrm>
            <a:off x="804543" y="0"/>
            <a:ext cx="2962913" cy="1085182"/>
          </a:xfrm>
          <a:prstGeom prst="rect">
            <a:avLst/>
          </a:prstGeom>
        </p:spPr>
      </p:pic>
      <p:pic>
        <p:nvPicPr>
          <p:cNvPr id="3" name="Picture 2">
            <a:extLst>
              <a:ext uri="{FF2B5EF4-FFF2-40B4-BE49-F238E27FC236}">
                <a16:creationId xmlns:a16="http://schemas.microsoft.com/office/drawing/2014/main" id="{5B38D42F-7A6B-470B-84D6-604EF260AF9B}"/>
              </a:ext>
            </a:extLst>
          </p:cNvPr>
          <p:cNvPicPr>
            <a:picLocks noChangeAspect="1"/>
          </p:cNvPicPr>
          <p:nvPr/>
        </p:nvPicPr>
        <p:blipFill>
          <a:blip r:embed="rId4"/>
          <a:stretch>
            <a:fillRect/>
          </a:stretch>
        </p:blipFill>
        <p:spPr>
          <a:xfrm>
            <a:off x="2646099" y="282609"/>
            <a:ext cx="7547502" cy="2139881"/>
          </a:xfrm>
          <a:prstGeom prst="rect">
            <a:avLst/>
          </a:prstGeom>
        </p:spPr>
      </p:pic>
      <p:pic>
        <p:nvPicPr>
          <p:cNvPr id="7" name="Picture 6">
            <a:extLst>
              <a:ext uri="{FF2B5EF4-FFF2-40B4-BE49-F238E27FC236}">
                <a16:creationId xmlns:a16="http://schemas.microsoft.com/office/drawing/2014/main" id="{56A90FDC-7E60-30FA-D540-D89AA282E29C}"/>
              </a:ext>
            </a:extLst>
          </p:cNvPr>
          <p:cNvPicPr>
            <a:picLocks noChangeAspect="1"/>
          </p:cNvPicPr>
          <p:nvPr/>
        </p:nvPicPr>
        <p:blipFill>
          <a:blip r:embed="rId5"/>
          <a:stretch>
            <a:fillRect/>
          </a:stretch>
        </p:blipFill>
        <p:spPr>
          <a:xfrm>
            <a:off x="341168" y="2299357"/>
            <a:ext cx="11339543" cy="4194412"/>
          </a:xfrm>
          <a:prstGeom prst="rect">
            <a:avLst/>
          </a:prstGeom>
        </p:spPr>
      </p:pic>
    </p:spTree>
    <p:extLst>
      <p:ext uri="{BB962C8B-B14F-4D97-AF65-F5344CB8AC3E}">
        <p14:creationId xmlns:p14="http://schemas.microsoft.com/office/powerpoint/2010/main" val="431815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E387C9-81B5-42E6-991F-2A7F8F9C5DCE}"/>
              </a:ext>
            </a:extLst>
          </p:cNvPr>
          <p:cNvPicPr>
            <a:picLocks noChangeAspect="1"/>
          </p:cNvPicPr>
          <p:nvPr/>
        </p:nvPicPr>
        <p:blipFill>
          <a:blip r:embed="rId2"/>
          <a:stretch>
            <a:fillRect/>
          </a:stretch>
        </p:blipFill>
        <p:spPr>
          <a:xfrm>
            <a:off x="1618100" y="1825613"/>
            <a:ext cx="8955800" cy="3206774"/>
          </a:xfrm>
          <a:prstGeom prst="rect">
            <a:avLst/>
          </a:prstGeom>
        </p:spPr>
      </p:pic>
    </p:spTree>
    <p:extLst>
      <p:ext uri="{BB962C8B-B14F-4D97-AF65-F5344CB8AC3E}">
        <p14:creationId xmlns:p14="http://schemas.microsoft.com/office/powerpoint/2010/main" val="3690152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3DDB3F51-B7DD-9237-EEA5-3DF8D7AE613D}"/>
              </a:ext>
            </a:extLst>
          </p:cNvPr>
          <p:cNvGrpSpPr/>
          <p:nvPr/>
        </p:nvGrpSpPr>
        <p:grpSpPr>
          <a:xfrm>
            <a:off x="4284921" y="0"/>
            <a:ext cx="3583172" cy="935665"/>
            <a:chOff x="4540102" y="255181"/>
            <a:chExt cx="3583172" cy="935665"/>
          </a:xfrm>
        </p:grpSpPr>
        <p:sp>
          <p:nvSpPr>
            <p:cNvPr id="4" name="TextBox 3">
              <a:extLst>
                <a:ext uri="{FF2B5EF4-FFF2-40B4-BE49-F238E27FC236}">
                  <a16:creationId xmlns:a16="http://schemas.microsoft.com/office/drawing/2014/main" id="{720CBBF1-5D5B-86E9-A128-C8C371313F8A}"/>
                </a:ext>
              </a:extLst>
            </p:cNvPr>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 fmla="*/ 585216 w 6387812"/>
                <a:gd name="connsiteY0" fmla="*/ 310896 h 1107996"/>
                <a:gd name="connsiteX1" fmla="*/ 6387812 w 6387812"/>
                <a:gd name="connsiteY1" fmla="*/ 0 h 1107996"/>
                <a:gd name="connsiteX2" fmla="*/ 6387812 w 6387812"/>
                <a:gd name="connsiteY2" fmla="*/ 1107996 h 1107996"/>
                <a:gd name="connsiteX3" fmla="*/ 0 w 6387812"/>
                <a:gd name="connsiteY3" fmla="*/ 1107996 h 1107996"/>
                <a:gd name="connsiteX4" fmla="*/ 585216 w 6387812"/>
                <a:gd name="connsiteY4" fmla="*/ 310896 h 1107996"/>
                <a:gd name="connsiteX0" fmla="*/ 585216 w 6387812"/>
                <a:gd name="connsiteY0" fmla="*/ 310896 h 1107996"/>
                <a:gd name="connsiteX1" fmla="*/ 6387812 w 6387812"/>
                <a:gd name="connsiteY1" fmla="*/ 0 h 1107996"/>
                <a:gd name="connsiteX2" fmla="*/ 5400260 w 6387812"/>
                <a:gd name="connsiteY2" fmla="*/ 1071420 h 1107996"/>
                <a:gd name="connsiteX3" fmla="*/ 0 w 6387812"/>
                <a:gd name="connsiteY3" fmla="*/ 1107996 h 1107996"/>
                <a:gd name="connsiteX4" fmla="*/ 585216 w 6387812"/>
                <a:gd name="connsiteY4" fmla="*/ 310896 h 110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9329C734-60B8-A2D8-7BB4-94556F3D84EB}"/>
                </a:ext>
              </a:extLst>
            </p:cNvPr>
            <p:cNvSpPr txBox="1"/>
            <p:nvPr/>
          </p:nvSpPr>
          <p:spPr>
            <a:xfrm>
              <a:off x="5167423" y="510363"/>
              <a:ext cx="2583711"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1. </a:t>
              </a:r>
              <a:r>
                <a:rPr lang="en-US" sz="3600" b="1" dirty="0" err="1">
                  <a:latin typeface="Cambria" panose="02040503050406030204" pitchFamily="18" charset="0"/>
                  <a:ea typeface="Cambria" panose="02040503050406030204" pitchFamily="18" charset="0"/>
                </a:rPr>
                <a:t>Chuẩn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bị</a:t>
              </a:r>
              <a:endParaRPr lang="en-US" sz="3600" b="1" dirty="0">
                <a:latin typeface="Cambria" panose="02040503050406030204" pitchFamily="18" charset="0"/>
                <a:ea typeface="Cambria" panose="02040503050406030204" pitchFamily="18" charset="0"/>
              </a:endParaRPr>
            </a:p>
          </p:txBody>
        </p:sp>
      </p:grpSp>
      <p:sp>
        <p:nvSpPr>
          <p:cNvPr id="20" name="TextBox 19">
            <a:extLst>
              <a:ext uri="{FF2B5EF4-FFF2-40B4-BE49-F238E27FC236}">
                <a16:creationId xmlns:a16="http://schemas.microsoft.com/office/drawing/2014/main" id="{BD65D18E-7E8B-4AB9-D66D-26EA3C6DA759}"/>
              </a:ext>
            </a:extLst>
          </p:cNvPr>
          <p:cNvSpPr txBox="1"/>
          <p:nvPr/>
        </p:nvSpPr>
        <p:spPr>
          <a:xfrm>
            <a:off x="542260" y="1180213"/>
            <a:ext cx="10717618" cy="1077218"/>
          </a:xfrm>
          <a:prstGeom prst="rect">
            <a:avLst/>
          </a:prstGeom>
          <a:noFill/>
        </p:spPr>
        <p:txBody>
          <a:bodyPr wrap="square" rtlCol="0">
            <a:spAutoFit/>
          </a:bodyPr>
          <a:lstStyle/>
          <a:p>
            <a:pPr algn="just"/>
            <a:r>
              <a:rPr lang="vi-VN" sz="3200" b="1" i="1" dirty="0">
                <a:latin typeface="Cambria" panose="02040503050406030204" pitchFamily="18" charset="0"/>
                <a:ea typeface="Cambria" panose="02040503050406030204" pitchFamily="18" charset="0"/>
              </a:rPr>
              <a:t>Hãy kể tên sản phẩm mà nhóm em đã chuẩn bị để nói về các loài động vật hoang dã</a:t>
            </a:r>
            <a:endParaRPr lang="en-US" sz="3200" b="1" dirty="0">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B6F4779F-5F5B-0F6F-553D-B3989724B752}"/>
              </a:ext>
            </a:extLst>
          </p:cNvPr>
          <p:cNvSpPr txBox="1"/>
          <p:nvPr/>
        </p:nvSpPr>
        <p:spPr>
          <a:xfrm>
            <a:off x="606056" y="2434855"/>
            <a:ext cx="10717618" cy="954107"/>
          </a:xfrm>
          <a:prstGeom prst="rect">
            <a:avLst/>
          </a:prstGeom>
          <a:noFill/>
        </p:spPr>
        <p:txBody>
          <a:bodyPr wrap="square" rtlCol="0">
            <a:spAutoFit/>
          </a:bodyPr>
          <a:lstStyle/>
          <a:p>
            <a:pPr algn="just"/>
            <a:r>
              <a:rPr lang="vi-VN" sz="2800" b="1" dirty="0">
                <a:solidFill>
                  <a:srgbClr val="FF0000"/>
                </a:solidFill>
                <a:latin typeface="Cambria" panose="02040503050406030204" pitchFamily="18" charset="0"/>
                <a:ea typeface="Cambria" panose="02040503050406030204" pitchFamily="18" charset="0"/>
              </a:rPr>
              <a:t>G: </a:t>
            </a:r>
            <a:r>
              <a:rPr lang="vi-VN" sz="2800" dirty="0">
                <a:latin typeface="Cambria" panose="02040503050406030204" pitchFamily="18" charset="0"/>
                <a:ea typeface="Cambria" panose="02040503050406030204" pitchFamily="18" charset="0"/>
              </a:rPr>
              <a:t>Một số cuốn sách về động vật hoang dã: Sinh vật trú ẩn và săn mồi (Rắt Ô-oen), Khám phá rừng già – Động vật hoang dã (Xti Pa-cơ),… </a:t>
            </a:r>
            <a:endParaRPr lang="en-US" sz="2800" dirty="0">
              <a:latin typeface="Cambria" panose="02040503050406030204" pitchFamily="18" charset="0"/>
              <a:ea typeface="Cambria" panose="02040503050406030204" pitchFamily="18" charset="0"/>
            </a:endParaRPr>
          </a:p>
        </p:txBody>
      </p:sp>
      <p:pic>
        <p:nvPicPr>
          <p:cNvPr id="1026" name="Picture 2" descr="Sách Học Vui Hiểu Rộng Biết Nhiều - Sinh Vật Trú Ẩn &amp; Săn Mồi - FAHASA.COM">
            <a:extLst>
              <a:ext uri="{FF2B5EF4-FFF2-40B4-BE49-F238E27FC236}">
                <a16:creationId xmlns:a16="http://schemas.microsoft.com/office/drawing/2014/main" id="{F781686D-DC61-3712-8101-213528F18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2517" y="3391785"/>
            <a:ext cx="2293098" cy="31791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hám Phá Rừng Già - Động Vật Hoang Dã _FN">
            <a:extLst>
              <a:ext uri="{FF2B5EF4-FFF2-40B4-BE49-F238E27FC236}">
                <a16:creationId xmlns:a16="http://schemas.microsoft.com/office/drawing/2014/main" id="{725698DB-2122-1BCB-21C4-E6D68FA76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307" y="3433832"/>
            <a:ext cx="2316126" cy="3158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342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1000"/>
                                        <p:tgtEl>
                                          <p:spTgt spid="1026"/>
                                        </p:tgtEl>
                                      </p:cBhvr>
                                    </p:animEffect>
                                    <p:anim calcmode="lin" valueType="num">
                                      <p:cBhvr>
                                        <p:cTn id="28" dur="1000" fill="hold"/>
                                        <p:tgtEl>
                                          <p:spTgt spid="1026"/>
                                        </p:tgtEl>
                                        <p:attrNameLst>
                                          <p:attrName>ppt_x</p:attrName>
                                        </p:attrNameLst>
                                      </p:cBhvr>
                                      <p:tavLst>
                                        <p:tav tm="0">
                                          <p:val>
                                            <p:strVal val="#ppt_x"/>
                                          </p:val>
                                        </p:tav>
                                        <p:tav tm="100000">
                                          <p:val>
                                            <p:strVal val="#ppt_x"/>
                                          </p:val>
                                        </p:tav>
                                      </p:tavLst>
                                    </p:anim>
                                    <p:anim calcmode="lin" valueType="num">
                                      <p:cBhvr>
                                        <p:cTn id="2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3DDB3F51-B7DD-9237-EEA5-3DF8D7AE613D}"/>
              </a:ext>
            </a:extLst>
          </p:cNvPr>
          <p:cNvGrpSpPr/>
          <p:nvPr/>
        </p:nvGrpSpPr>
        <p:grpSpPr>
          <a:xfrm>
            <a:off x="4284921" y="0"/>
            <a:ext cx="3583172" cy="935665"/>
            <a:chOff x="4540102" y="255181"/>
            <a:chExt cx="3583172" cy="935665"/>
          </a:xfrm>
        </p:grpSpPr>
        <p:sp>
          <p:nvSpPr>
            <p:cNvPr id="4" name="TextBox 3">
              <a:extLst>
                <a:ext uri="{FF2B5EF4-FFF2-40B4-BE49-F238E27FC236}">
                  <a16:creationId xmlns:a16="http://schemas.microsoft.com/office/drawing/2014/main" id="{720CBBF1-5D5B-86E9-A128-C8C371313F8A}"/>
                </a:ext>
              </a:extLst>
            </p:cNvPr>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 fmla="*/ 585216 w 6387812"/>
                <a:gd name="connsiteY0" fmla="*/ 310896 h 1107996"/>
                <a:gd name="connsiteX1" fmla="*/ 6387812 w 6387812"/>
                <a:gd name="connsiteY1" fmla="*/ 0 h 1107996"/>
                <a:gd name="connsiteX2" fmla="*/ 6387812 w 6387812"/>
                <a:gd name="connsiteY2" fmla="*/ 1107996 h 1107996"/>
                <a:gd name="connsiteX3" fmla="*/ 0 w 6387812"/>
                <a:gd name="connsiteY3" fmla="*/ 1107996 h 1107996"/>
                <a:gd name="connsiteX4" fmla="*/ 585216 w 6387812"/>
                <a:gd name="connsiteY4" fmla="*/ 310896 h 1107996"/>
                <a:gd name="connsiteX0" fmla="*/ 585216 w 6387812"/>
                <a:gd name="connsiteY0" fmla="*/ 310896 h 1107996"/>
                <a:gd name="connsiteX1" fmla="*/ 6387812 w 6387812"/>
                <a:gd name="connsiteY1" fmla="*/ 0 h 1107996"/>
                <a:gd name="connsiteX2" fmla="*/ 5400260 w 6387812"/>
                <a:gd name="connsiteY2" fmla="*/ 1071420 h 1107996"/>
                <a:gd name="connsiteX3" fmla="*/ 0 w 6387812"/>
                <a:gd name="connsiteY3" fmla="*/ 1107996 h 1107996"/>
                <a:gd name="connsiteX4" fmla="*/ 585216 w 6387812"/>
                <a:gd name="connsiteY4" fmla="*/ 310896 h 110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9329C734-60B8-A2D8-7BB4-94556F3D84EB}"/>
                </a:ext>
              </a:extLst>
            </p:cNvPr>
            <p:cNvSpPr txBox="1"/>
            <p:nvPr/>
          </p:nvSpPr>
          <p:spPr>
            <a:xfrm>
              <a:off x="5167423" y="510363"/>
              <a:ext cx="25837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0" name="TextBox 19">
            <a:extLst>
              <a:ext uri="{FF2B5EF4-FFF2-40B4-BE49-F238E27FC236}">
                <a16:creationId xmlns:a16="http://schemas.microsoft.com/office/drawing/2014/main" id="{BD65D18E-7E8B-4AB9-D66D-26EA3C6DA759}"/>
              </a:ext>
            </a:extLst>
          </p:cNvPr>
          <p:cNvSpPr txBox="1"/>
          <p:nvPr/>
        </p:nvSpPr>
        <p:spPr>
          <a:xfrm>
            <a:off x="542260" y="1180213"/>
            <a:ext cx="10717618" cy="1077218"/>
          </a:xfrm>
          <a:prstGeom prst="rect">
            <a:avLst/>
          </a:prstGeom>
          <a:noFill/>
        </p:spPr>
        <p:txBody>
          <a:bodyPr wrap="square" rtlCol="0">
            <a:spAutoFit/>
          </a:bodyPr>
          <a:lstStyle/>
          <a:p>
            <a:pPr lvl="0" algn="just"/>
            <a:r>
              <a:rPr lang="vi-VN" sz="3200" b="1" i="1" dirty="0">
                <a:solidFill>
                  <a:prstClr val="black"/>
                </a:solidFill>
                <a:latin typeface="Cambria" panose="02040503050406030204" pitchFamily="18" charset="0"/>
                <a:ea typeface="Cambria" panose="02040503050406030204" pitchFamily="18" charset="0"/>
              </a:rPr>
              <a:t>Ghi chép các thông tin quan trọng về những hoạt động bảo vệ động vật hoang dã.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Rectangle: Rounded Corners 5">
            <a:extLst>
              <a:ext uri="{FF2B5EF4-FFF2-40B4-BE49-F238E27FC236}">
                <a16:creationId xmlns:a16="http://schemas.microsoft.com/office/drawing/2014/main" id="{36DED05B-CB19-CD65-7CEC-C7794F3B0292}"/>
              </a:ext>
            </a:extLst>
          </p:cNvPr>
          <p:cNvSpPr/>
          <p:nvPr/>
        </p:nvSpPr>
        <p:spPr>
          <a:xfrm>
            <a:off x="861237" y="2509285"/>
            <a:ext cx="10494335" cy="39127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solidFill>
                  <a:srgbClr val="FF0000"/>
                </a:solidFill>
                <a:latin typeface="Cambria" panose="02040503050406030204" pitchFamily="18" charset="0"/>
                <a:ea typeface="Cambria" panose="02040503050406030204" pitchFamily="18" charset="0"/>
              </a:rPr>
              <a:t>+ Chọn một loài động vật hoang dã và vấn đề đang bị đe dọa đối với loài động vật này.  Khi giới thiệu loài động vật hoang dã, làm rõ vai trò của chúng đối với cuộc sống? </a:t>
            </a:r>
          </a:p>
          <a:p>
            <a:pPr algn="just"/>
            <a:r>
              <a:rPr lang="vi-VN" sz="2800" dirty="0">
                <a:solidFill>
                  <a:srgbClr val="FF0000"/>
                </a:solidFill>
                <a:latin typeface="Cambria" panose="02040503050406030204" pitchFamily="18" charset="0"/>
                <a:ea typeface="Cambria" panose="02040503050406030204" pitchFamily="18" charset="0"/>
              </a:rPr>
              <a:t>+ Những nội dung cần lưu ý khi nhắc tới việc bảo tồn: </a:t>
            </a:r>
          </a:p>
          <a:p>
            <a:pPr marL="457200" indent="-457200" algn="just">
              <a:buFont typeface="Arial" panose="020B0604020202020204" pitchFamily="34" charset="0"/>
              <a:buChar char="•"/>
            </a:pPr>
            <a:r>
              <a:rPr lang="vi-VN" sz="2800" i="1" dirty="0">
                <a:solidFill>
                  <a:srgbClr val="FF0000"/>
                </a:solidFill>
                <a:latin typeface="Cambria" panose="02040503050406030204" pitchFamily="18" charset="0"/>
                <a:ea typeface="Cambria" panose="02040503050406030204" pitchFamily="18" charset="0"/>
              </a:rPr>
              <a:t>Nêu rõ lý do tại sao loài động vật ấy cần được bảo tồn? VD: bị săn bắn, khai thác bừa bãi; môi trường sống bị ảnh hưởng bởi thiên nhiên và con người,…. </a:t>
            </a:r>
          </a:p>
          <a:p>
            <a:pPr marL="457200" indent="-457200" algn="just">
              <a:buFont typeface="Arial" panose="020B0604020202020204" pitchFamily="34" charset="0"/>
              <a:buChar char="•"/>
            </a:pPr>
            <a:r>
              <a:rPr lang="vi-VN" sz="2800" i="1" dirty="0">
                <a:solidFill>
                  <a:srgbClr val="FF0000"/>
                </a:solidFill>
                <a:latin typeface="Cambria" panose="02040503050406030204" pitchFamily="18" charset="0"/>
                <a:ea typeface="Cambria" panose="02040503050406030204" pitchFamily="18" charset="0"/>
              </a:rPr>
              <a:t>Chỉ ra các hoạt động bảo tồn? VD: kêu gọi, tuyên truyền, xây các bảo tàng, khu bảo tồn,… </a:t>
            </a:r>
          </a:p>
        </p:txBody>
      </p:sp>
    </p:spTree>
    <p:extLst>
      <p:ext uri="{BB962C8B-B14F-4D97-AF65-F5344CB8AC3E}">
        <p14:creationId xmlns:p14="http://schemas.microsoft.com/office/powerpoint/2010/main" val="3705681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3DDB3F51-B7DD-9237-EEA5-3DF8D7AE613D}"/>
              </a:ext>
            </a:extLst>
          </p:cNvPr>
          <p:cNvGrpSpPr/>
          <p:nvPr/>
        </p:nvGrpSpPr>
        <p:grpSpPr>
          <a:xfrm>
            <a:off x="4284921" y="0"/>
            <a:ext cx="3583172" cy="935665"/>
            <a:chOff x="4540102" y="255181"/>
            <a:chExt cx="3583172" cy="935665"/>
          </a:xfrm>
        </p:grpSpPr>
        <p:sp>
          <p:nvSpPr>
            <p:cNvPr id="4" name="TextBox 3">
              <a:extLst>
                <a:ext uri="{FF2B5EF4-FFF2-40B4-BE49-F238E27FC236}">
                  <a16:creationId xmlns:a16="http://schemas.microsoft.com/office/drawing/2014/main" id="{720CBBF1-5D5B-86E9-A128-C8C371313F8A}"/>
                </a:ext>
              </a:extLst>
            </p:cNvPr>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 fmla="*/ 585216 w 6387812"/>
                <a:gd name="connsiteY0" fmla="*/ 310896 h 1107996"/>
                <a:gd name="connsiteX1" fmla="*/ 6387812 w 6387812"/>
                <a:gd name="connsiteY1" fmla="*/ 0 h 1107996"/>
                <a:gd name="connsiteX2" fmla="*/ 6387812 w 6387812"/>
                <a:gd name="connsiteY2" fmla="*/ 1107996 h 1107996"/>
                <a:gd name="connsiteX3" fmla="*/ 0 w 6387812"/>
                <a:gd name="connsiteY3" fmla="*/ 1107996 h 1107996"/>
                <a:gd name="connsiteX4" fmla="*/ 585216 w 6387812"/>
                <a:gd name="connsiteY4" fmla="*/ 310896 h 1107996"/>
                <a:gd name="connsiteX0" fmla="*/ 585216 w 6387812"/>
                <a:gd name="connsiteY0" fmla="*/ 310896 h 1107996"/>
                <a:gd name="connsiteX1" fmla="*/ 6387812 w 6387812"/>
                <a:gd name="connsiteY1" fmla="*/ 0 h 1107996"/>
                <a:gd name="connsiteX2" fmla="*/ 5400260 w 6387812"/>
                <a:gd name="connsiteY2" fmla="*/ 1071420 h 1107996"/>
                <a:gd name="connsiteX3" fmla="*/ 0 w 6387812"/>
                <a:gd name="connsiteY3" fmla="*/ 1107996 h 1107996"/>
                <a:gd name="connsiteX4" fmla="*/ 585216 w 6387812"/>
                <a:gd name="connsiteY4" fmla="*/ 310896 h 110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9329C734-60B8-A2D8-7BB4-94556F3D84EB}"/>
                </a:ext>
              </a:extLst>
            </p:cNvPr>
            <p:cNvSpPr txBox="1"/>
            <p:nvPr/>
          </p:nvSpPr>
          <p:spPr>
            <a:xfrm>
              <a:off x="4965405" y="510363"/>
              <a:ext cx="27857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Thảo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 name="Rectangle: Rounded Corners 2">
            <a:extLst>
              <a:ext uri="{FF2B5EF4-FFF2-40B4-BE49-F238E27FC236}">
                <a16:creationId xmlns:a16="http://schemas.microsoft.com/office/drawing/2014/main" id="{15DEC0EA-3EF1-12D2-A187-77C888A7A7D9}"/>
              </a:ext>
            </a:extLst>
          </p:cNvPr>
          <p:cNvSpPr/>
          <p:nvPr/>
        </p:nvSpPr>
        <p:spPr>
          <a:xfrm>
            <a:off x="893135" y="1552354"/>
            <a:ext cx="10494335" cy="40510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200" dirty="0">
                <a:solidFill>
                  <a:srgbClr val="FF0000"/>
                </a:solidFill>
                <a:latin typeface="Cambria" panose="02040503050406030204" pitchFamily="18" charset="0"/>
                <a:ea typeface="Cambria" panose="02040503050406030204" pitchFamily="18" charset="0"/>
              </a:rPr>
              <a:t>Người điều hành nêu nội dung thảo luận. </a:t>
            </a:r>
          </a:p>
          <a:p>
            <a:pPr marL="457200" indent="-457200" algn="just">
              <a:buFont typeface="Arial" panose="020B0604020202020204" pitchFamily="34" charset="0"/>
              <a:buChar char="•"/>
            </a:pPr>
            <a:r>
              <a:rPr lang="vi-VN" sz="3200" dirty="0">
                <a:solidFill>
                  <a:srgbClr val="FF0000"/>
                </a:solidFill>
                <a:latin typeface="Cambria" panose="02040503050406030204" pitchFamily="18" charset="0"/>
                <a:ea typeface="Cambria" panose="02040503050406030204" pitchFamily="18" charset="0"/>
              </a:rPr>
              <a:t>Từng bạn trình bày ý kiến đã chuẩn bị</a:t>
            </a:r>
            <a:r>
              <a:rPr lang="vi-VN" sz="3200" b="1" dirty="0">
                <a:solidFill>
                  <a:srgbClr val="FF0000"/>
                </a:solidFill>
                <a:latin typeface="Cambria" panose="02040503050406030204" pitchFamily="18" charset="0"/>
                <a:ea typeface="Cambria" panose="02040503050406030204" pitchFamily="18" charset="0"/>
              </a:rPr>
              <a:t>. Ví dụ: </a:t>
            </a:r>
          </a:p>
          <a:p>
            <a:pPr algn="just"/>
            <a:r>
              <a:rPr lang="en-US" sz="3200" b="1" i="1" dirty="0">
                <a:solidFill>
                  <a:srgbClr val="FF0000"/>
                </a:solidFill>
                <a:latin typeface="Cambria" panose="02040503050406030204" pitchFamily="18" charset="0"/>
                <a:ea typeface="Cambria" panose="02040503050406030204" pitchFamily="18" charset="0"/>
              </a:rPr>
              <a:t>+ </a:t>
            </a:r>
            <a:r>
              <a:rPr lang="vi-VN" sz="3200" b="1" i="1" dirty="0">
                <a:solidFill>
                  <a:srgbClr val="FF0000"/>
                </a:solidFill>
                <a:latin typeface="Cambria" panose="02040503050406030204" pitchFamily="18" charset="0"/>
                <a:ea typeface="Cambria" panose="02040503050406030204" pitchFamily="18" charset="0"/>
              </a:rPr>
              <a:t>Thực tế: </a:t>
            </a:r>
            <a:r>
              <a:rPr lang="vi-VN" sz="3200" i="1" dirty="0">
                <a:solidFill>
                  <a:srgbClr val="FF0000"/>
                </a:solidFill>
                <a:latin typeface="Cambria" panose="02040503050406030204" pitchFamily="18" charset="0"/>
                <a:ea typeface="Cambria" panose="02040503050406030204" pitchFamily="18" charset="0"/>
              </a:rPr>
              <a:t>Nhiều loài động vật đang có nguy cơ tuyệt chủng, bị săn bắt, buôn bán trái phép; rừng bị chặt phá khiến môi trường sống của động vật hoang dã bị đe dọa;… </a:t>
            </a:r>
          </a:p>
          <a:p>
            <a:pPr algn="just"/>
            <a:r>
              <a:rPr lang="en-US" sz="3200" b="1" i="1" dirty="0">
                <a:solidFill>
                  <a:srgbClr val="FF0000"/>
                </a:solidFill>
                <a:latin typeface="Cambria" panose="02040503050406030204" pitchFamily="18" charset="0"/>
                <a:ea typeface="Cambria" panose="02040503050406030204" pitchFamily="18" charset="0"/>
              </a:rPr>
              <a:t>+ </a:t>
            </a:r>
            <a:r>
              <a:rPr lang="vi-VN" sz="3200" b="1" i="1" dirty="0">
                <a:solidFill>
                  <a:srgbClr val="FF0000"/>
                </a:solidFill>
                <a:latin typeface="Cambria" panose="02040503050406030204" pitchFamily="18" charset="0"/>
                <a:ea typeface="Cambria" panose="02040503050406030204" pitchFamily="18" charset="0"/>
              </a:rPr>
              <a:t>Những việc cần làm: </a:t>
            </a:r>
            <a:r>
              <a:rPr lang="vi-VN" sz="3200" i="1" dirty="0">
                <a:solidFill>
                  <a:srgbClr val="FF0000"/>
                </a:solidFill>
                <a:latin typeface="Cambria" panose="02040503050406030204" pitchFamily="18" charset="0"/>
                <a:ea typeface="Cambria" panose="02040503050406030204" pitchFamily="18" charset="0"/>
              </a:rPr>
              <a:t>Lập các khu bảo tồn; tuyên truyền vận động không chặt phá rừng, không săn bắt, không buôn bán động vật hoang dã;… </a:t>
            </a:r>
          </a:p>
        </p:txBody>
      </p:sp>
    </p:spTree>
    <p:extLst>
      <p:ext uri="{BB962C8B-B14F-4D97-AF65-F5344CB8AC3E}">
        <p14:creationId xmlns:p14="http://schemas.microsoft.com/office/powerpoint/2010/main" val="142808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3DDB3F51-B7DD-9237-EEA5-3DF8D7AE613D}"/>
              </a:ext>
            </a:extLst>
          </p:cNvPr>
          <p:cNvGrpSpPr/>
          <p:nvPr/>
        </p:nvGrpSpPr>
        <p:grpSpPr>
          <a:xfrm>
            <a:off x="4284921" y="0"/>
            <a:ext cx="3583172" cy="935665"/>
            <a:chOff x="4540102" y="255181"/>
            <a:chExt cx="3583172" cy="935665"/>
          </a:xfrm>
        </p:grpSpPr>
        <p:sp>
          <p:nvSpPr>
            <p:cNvPr id="4" name="TextBox 3">
              <a:extLst>
                <a:ext uri="{FF2B5EF4-FFF2-40B4-BE49-F238E27FC236}">
                  <a16:creationId xmlns:a16="http://schemas.microsoft.com/office/drawing/2014/main" id="{720CBBF1-5D5B-86E9-A128-C8C371313F8A}"/>
                </a:ext>
              </a:extLst>
            </p:cNvPr>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 fmla="*/ 585216 w 6387812"/>
                <a:gd name="connsiteY0" fmla="*/ 310896 h 1107996"/>
                <a:gd name="connsiteX1" fmla="*/ 6387812 w 6387812"/>
                <a:gd name="connsiteY1" fmla="*/ 0 h 1107996"/>
                <a:gd name="connsiteX2" fmla="*/ 6387812 w 6387812"/>
                <a:gd name="connsiteY2" fmla="*/ 1107996 h 1107996"/>
                <a:gd name="connsiteX3" fmla="*/ 0 w 6387812"/>
                <a:gd name="connsiteY3" fmla="*/ 1107996 h 1107996"/>
                <a:gd name="connsiteX4" fmla="*/ 585216 w 6387812"/>
                <a:gd name="connsiteY4" fmla="*/ 310896 h 1107996"/>
                <a:gd name="connsiteX0" fmla="*/ 585216 w 6387812"/>
                <a:gd name="connsiteY0" fmla="*/ 310896 h 1107996"/>
                <a:gd name="connsiteX1" fmla="*/ 6387812 w 6387812"/>
                <a:gd name="connsiteY1" fmla="*/ 0 h 1107996"/>
                <a:gd name="connsiteX2" fmla="*/ 5400260 w 6387812"/>
                <a:gd name="connsiteY2" fmla="*/ 1071420 h 1107996"/>
                <a:gd name="connsiteX3" fmla="*/ 0 w 6387812"/>
                <a:gd name="connsiteY3" fmla="*/ 1107996 h 1107996"/>
                <a:gd name="connsiteX4" fmla="*/ 585216 w 6387812"/>
                <a:gd name="connsiteY4" fmla="*/ 310896 h 110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9329C734-60B8-A2D8-7BB4-94556F3D84EB}"/>
                </a:ext>
              </a:extLst>
            </p:cNvPr>
            <p:cNvSpPr txBox="1"/>
            <p:nvPr/>
          </p:nvSpPr>
          <p:spPr>
            <a:xfrm>
              <a:off x="4965405" y="510363"/>
              <a:ext cx="27857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Thảo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 name="Rectangle: Rounded Corners 2">
            <a:extLst>
              <a:ext uri="{FF2B5EF4-FFF2-40B4-BE49-F238E27FC236}">
                <a16:creationId xmlns:a16="http://schemas.microsoft.com/office/drawing/2014/main" id="{15DEC0EA-3EF1-12D2-A187-77C888A7A7D9}"/>
              </a:ext>
            </a:extLst>
          </p:cNvPr>
          <p:cNvSpPr/>
          <p:nvPr/>
        </p:nvSpPr>
        <p:spPr>
          <a:xfrm>
            <a:off x="914399" y="1669313"/>
            <a:ext cx="10494335" cy="30302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600" b="1" dirty="0">
                <a:solidFill>
                  <a:srgbClr val="FF0000"/>
                </a:solidFill>
                <a:latin typeface="Cambria" panose="02040503050406030204" pitchFamily="18" charset="0"/>
                <a:ea typeface="Cambria" panose="02040503050406030204" pitchFamily="18" charset="0"/>
              </a:rPr>
              <a:t>Cả nhóm trao đổi, góp ý và thống nhất ý kiến: </a:t>
            </a:r>
          </a:p>
          <a:p>
            <a:pPr marL="457200" lvl="0" indent="-457200" algn="just">
              <a:buFont typeface="Arial" panose="020B0604020202020204" pitchFamily="34" charset="0"/>
              <a:buChar char="•"/>
            </a:pPr>
            <a:r>
              <a:rPr lang="vi-VN" sz="3600" dirty="0">
                <a:solidFill>
                  <a:srgbClr val="FF0000"/>
                </a:solidFill>
                <a:latin typeface="Cambria" panose="02040503050406030204" pitchFamily="18" charset="0"/>
                <a:ea typeface="Cambria" panose="02040503050406030204" pitchFamily="18" charset="0"/>
              </a:rPr>
              <a:t>Khẳng định tầm quan trọng của việc bảo tồn động vật hoang dã. </a:t>
            </a:r>
          </a:p>
          <a:p>
            <a:pPr marL="457200" lvl="0" indent="-457200" algn="just">
              <a:buFont typeface="Arial" panose="020B0604020202020204" pitchFamily="34" charset="0"/>
              <a:buChar char="•"/>
            </a:pPr>
            <a:r>
              <a:rPr lang="vi-VN" sz="3600" dirty="0">
                <a:solidFill>
                  <a:srgbClr val="FF0000"/>
                </a:solidFill>
                <a:latin typeface="Cambria" panose="02040503050406030204" pitchFamily="18" charset="0"/>
                <a:ea typeface="Cambria" panose="02040503050406030204" pitchFamily="18" charset="0"/>
              </a:rPr>
              <a:t>Nhấn mạnh những việc cần làm để bảo tồn động vật hoang dã. </a:t>
            </a:r>
          </a:p>
        </p:txBody>
      </p:sp>
    </p:spTree>
    <p:extLst>
      <p:ext uri="{BB962C8B-B14F-4D97-AF65-F5344CB8AC3E}">
        <p14:creationId xmlns:p14="http://schemas.microsoft.com/office/powerpoint/2010/main" val="2305283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63</TotalTime>
  <Words>461</Words>
  <Application>Microsoft Office PowerPoint</Application>
  <PresentationFormat>Widescreen</PresentationFormat>
  <Paragraphs>25</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Cambria</vt:lpstr>
      <vt:lpstr>Times New Roman</vt:lpstr>
      <vt:lpstr>Vogue-ExtraBold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16</cp:revision>
  <dcterms:created xsi:type="dcterms:W3CDTF">2024-07-16T13:33:23Z</dcterms:created>
  <dcterms:modified xsi:type="dcterms:W3CDTF">2024-10-15T03:35:28Z</dcterms:modified>
  <cp:category>9Slide.vn</cp:category>
</cp:coreProperties>
</file>