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0" r:id="rId4"/>
    <p:sldMasterId id="2147483712" r:id="rId5"/>
  </p:sldMasterIdLst>
  <p:notesMasterIdLst>
    <p:notesMasterId r:id="rId30"/>
  </p:notesMasterIdLst>
  <p:sldIdLst>
    <p:sldId id="327" r:id="rId6"/>
    <p:sldId id="350" r:id="rId7"/>
    <p:sldId id="313" r:id="rId8"/>
    <p:sldId id="360" r:id="rId9"/>
    <p:sldId id="310" r:id="rId10"/>
    <p:sldId id="353" r:id="rId11"/>
    <p:sldId id="352" r:id="rId12"/>
    <p:sldId id="358" r:id="rId13"/>
    <p:sldId id="258" r:id="rId14"/>
    <p:sldId id="361" r:id="rId15"/>
    <p:sldId id="364" r:id="rId16"/>
    <p:sldId id="362" r:id="rId17"/>
    <p:sldId id="365" r:id="rId18"/>
    <p:sldId id="363" r:id="rId19"/>
    <p:sldId id="366" r:id="rId20"/>
    <p:sldId id="329" r:id="rId21"/>
    <p:sldId id="333" r:id="rId22"/>
    <p:sldId id="367" r:id="rId23"/>
    <p:sldId id="334" r:id="rId24"/>
    <p:sldId id="337" r:id="rId25"/>
    <p:sldId id="356" r:id="rId26"/>
    <p:sldId id="357" r:id="rId27"/>
    <p:sldId id="265" r:id="rId28"/>
    <p:sldId id="3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8E5C0-AFEC-4E68-A020-553E7B90BE64}" type="datetimeFigureOut">
              <a:rPr lang="en-US" smtClean="0"/>
              <a:t>20-Oct-24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B0D3-91CD-461F-A8F9-EF88A85E3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0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1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0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5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0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13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6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5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0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66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2390600" y="1436800"/>
            <a:ext cx="7410800" cy="3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8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960000" y="1762067"/>
            <a:ext cx="4456400" cy="1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960000" y="3365917"/>
            <a:ext cx="4945600" cy="1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686676" y="-2957188"/>
            <a:ext cx="5293347" cy="4750991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2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9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4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59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6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889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11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6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8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359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394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59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60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869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429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73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68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2024/10/20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301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20-Oct-24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C13D88-C2CB-4605-8995-5F3B590599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365125"/>
            <a:ext cx="1218902" cy="1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BEE668-9EC2-4F99-A596-7666204617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365125"/>
            <a:ext cx="1218902" cy="1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387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10CF7-1427-4708-A665-7C43220F7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724" y="428327"/>
            <a:ext cx="1600200" cy="160020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415849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wm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BÀN TAY CÔ GIÁO 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err="1">
                <a:solidFill>
                  <a:srgbClr val="FF0066"/>
                </a:solidFill>
                <a:latin typeface="Times New Roman" pitchFamily="18" charset="0"/>
              </a:rPr>
              <a:t>Đào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err="1">
                <a:solidFill>
                  <a:srgbClr val="FF0066"/>
                </a:solidFill>
                <a:latin typeface="Times New Roman" pitchFamily="18" charset="0"/>
              </a:rPr>
              <a:t>Huyền</a:t>
            </a:r>
            <a:endParaRPr lang="en-US" altLang="en-US" sz="1798" b="1" i="1">
              <a:solidFill>
                <a:srgbClr val="FF0066"/>
              </a:solidFill>
              <a:latin typeface="Times New Roman" pitchFamily="18" charset="0"/>
            </a:endParaRP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A9B2C6A-5A93-4183-B9A4-DE8A90436014}"/>
              </a:ext>
            </a:extLst>
          </p:cNvPr>
          <p:cNvSpPr txBox="1"/>
          <p:nvPr/>
        </p:nvSpPr>
        <p:spPr>
          <a:xfrm>
            <a:off x="3866842" y="1266259"/>
            <a:ext cx="54148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phô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4DDDEE-6612-4D50-A57B-DB12B56C8DEA}"/>
              </a:ext>
            </a:extLst>
          </p:cNvPr>
          <p:cNvCxnSpPr/>
          <p:nvPr/>
        </p:nvCxnSpPr>
        <p:spPr>
          <a:xfrm flipH="1">
            <a:off x="4935271" y="187652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425406-25B9-4654-AD58-882D1CF75110}"/>
              </a:ext>
            </a:extLst>
          </p:cNvPr>
          <p:cNvCxnSpPr/>
          <p:nvPr/>
        </p:nvCxnSpPr>
        <p:spPr>
          <a:xfrm flipH="1">
            <a:off x="6231376" y="2472297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D81B3-C86D-4393-AB9C-5CCC275B5109}"/>
              </a:ext>
            </a:extLst>
          </p:cNvPr>
          <p:cNvCxnSpPr/>
          <p:nvPr/>
        </p:nvCxnSpPr>
        <p:spPr>
          <a:xfrm flipH="1">
            <a:off x="5869998" y="3070318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37DCF8-3940-502A-BEB8-C3C86847905D}"/>
              </a:ext>
            </a:extLst>
          </p:cNvPr>
          <p:cNvCxnSpPr/>
          <p:nvPr/>
        </p:nvCxnSpPr>
        <p:spPr>
          <a:xfrm flipH="1">
            <a:off x="6096000" y="3678335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86" y="-215231"/>
            <a:ext cx="1206536" cy="957091"/>
          </a:xfrm>
          <a:prstGeom prst="rect">
            <a:avLst/>
          </a:prstGeom>
        </p:spPr>
      </p:pic>
      <p:pic>
        <p:nvPicPr>
          <p:cNvPr id="69" name="图片 3" descr="图片包含 室内, 物体&#10;&#10;描述已自动生成">
            <a:extLst>
              <a:ext uri="{FF2B5EF4-FFF2-40B4-BE49-F238E27FC236}">
                <a16:creationId xmlns:a16="http://schemas.microsoft.com/office/drawing/2014/main" id="{6DC25749-965D-4776-94DB-A164128D0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73" name="PA_图片 3">
            <a:extLst>
              <a:ext uri="{FF2B5EF4-FFF2-40B4-BE49-F238E27FC236}">
                <a16:creationId xmlns:a16="http://schemas.microsoft.com/office/drawing/2014/main" id="{56682858-313A-4E15-A3CD-50FFF4CB6C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DE06ADFE-2191-422F-A3B1-F69B00EF2C47}"/>
              </a:ext>
            </a:extLst>
          </p:cNvPr>
          <p:cNvSpPr/>
          <p:nvPr/>
        </p:nvSpPr>
        <p:spPr>
          <a:xfrm>
            <a:off x="3963953" y="1148308"/>
            <a:ext cx="4064000" cy="13687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7E149F-CE6C-455D-83A1-AE6233BC2786}"/>
              </a:ext>
            </a:extLst>
          </p:cNvPr>
          <p:cNvSpPr txBox="1"/>
          <p:nvPr/>
        </p:nvSpPr>
        <p:spPr>
          <a:xfrm>
            <a:off x="2733369" y="2517058"/>
            <a:ext cx="6735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227ACB6-8CDD-4EC2-83C4-27076395D8BF}"/>
              </a:ext>
            </a:extLst>
          </p:cNvPr>
          <p:cNvSpPr txBox="1"/>
          <p:nvPr/>
        </p:nvSpPr>
        <p:spPr>
          <a:xfrm>
            <a:off x="3652837" y="1216093"/>
            <a:ext cx="61204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 tờ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 nữa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cắt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nước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dềnh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 thuyền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lượn.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0DD926-BDBF-472E-9468-EE392C916DF4}"/>
              </a:ext>
            </a:extLst>
          </p:cNvPr>
          <p:cNvCxnSpPr/>
          <p:nvPr/>
        </p:nvCxnSpPr>
        <p:spPr>
          <a:xfrm flipH="1">
            <a:off x="5762681" y="1351385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19F7F7-382A-4CE7-810E-B4E61F240267}"/>
              </a:ext>
            </a:extLst>
          </p:cNvPr>
          <p:cNvCxnSpPr/>
          <p:nvPr/>
        </p:nvCxnSpPr>
        <p:spPr>
          <a:xfrm flipH="1">
            <a:off x="5362785" y="1988917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58BD55-F34A-40F4-B162-1F0FC26C2490}"/>
              </a:ext>
            </a:extLst>
          </p:cNvPr>
          <p:cNvCxnSpPr/>
          <p:nvPr/>
        </p:nvCxnSpPr>
        <p:spPr>
          <a:xfrm flipH="1">
            <a:off x="6107261" y="2632760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D16D93-7D1D-44C4-B404-625E74A27230}"/>
              </a:ext>
            </a:extLst>
          </p:cNvPr>
          <p:cNvCxnSpPr/>
          <p:nvPr/>
        </p:nvCxnSpPr>
        <p:spPr>
          <a:xfrm flipH="1">
            <a:off x="7053108" y="3214687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86" y="-215231"/>
            <a:ext cx="1206536" cy="957091"/>
          </a:xfrm>
          <a:prstGeom prst="rect">
            <a:avLst/>
          </a:prstGeom>
        </p:spPr>
      </p:pic>
      <p:pic>
        <p:nvPicPr>
          <p:cNvPr id="69" name="图片 3" descr="图片包含 室内, 物体&#10;&#10;描述已自动生成">
            <a:extLst>
              <a:ext uri="{FF2B5EF4-FFF2-40B4-BE49-F238E27FC236}">
                <a16:creationId xmlns:a16="http://schemas.microsoft.com/office/drawing/2014/main" id="{6DC25749-965D-4776-94DB-A164128D0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73" name="PA_图片 3">
            <a:extLst>
              <a:ext uri="{FF2B5EF4-FFF2-40B4-BE49-F238E27FC236}">
                <a16:creationId xmlns:a16="http://schemas.microsoft.com/office/drawing/2014/main" id="{56682858-313A-4E15-A3CD-50FFF4CB6C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DE06ADFE-2191-422F-A3B1-F69B00EF2C47}"/>
              </a:ext>
            </a:extLst>
          </p:cNvPr>
          <p:cNvSpPr/>
          <p:nvPr/>
        </p:nvSpPr>
        <p:spPr>
          <a:xfrm>
            <a:off x="3963953" y="1148307"/>
            <a:ext cx="4064000" cy="13392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835428-9272-4CCD-8552-E5E1E8713333}"/>
              </a:ext>
            </a:extLst>
          </p:cNvPr>
          <p:cNvSpPr txBox="1"/>
          <p:nvPr/>
        </p:nvSpPr>
        <p:spPr>
          <a:xfrm>
            <a:off x="2792361" y="2595716"/>
            <a:ext cx="6774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227ACB6-8CDD-4EC2-83C4-27076395D8BF}"/>
              </a:ext>
            </a:extLst>
          </p:cNvPr>
          <p:cNvSpPr txBox="1"/>
          <p:nvPr/>
        </p:nvSpPr>
        <p:spPr>
          <a:xfrm>
            <a:off x="2821858" y="1079647"/>
            <a:ext cx="74331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phép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mầu nhiệm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 trước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biếc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 minh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 rào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vỗ…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1B92DC-9D83-47FA-BB54-8DAA38AA062B}"/>
              </a:ext>
            </a:extLst>
          </p:cNvPr>
          <p:cNvCxnSpPr/>
          <p:nvPr/>
        </p:nvCxnSpPr>
        <p:spPr>
          <a:xfrm flipH="1">
            <a:off x="5283301" y="178701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CFE282-ADFC-4956-B9FD-EAE955368B6F}"/>
              </a:ext>
            </a:extLst>
          </p:cNvPr>
          <p:cNvCxnSpPr/>
          <p:nvPr/>
        </p:nvCxnSpPr>
        <p:spPr>
          <a:xfrm flipH="1">
            <a:off x="5461039" y="248628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BC34C4-C722-47E9-A5A1-0B5ADB6EB501}"/>
              </a:ext>
            </a:extLst>
          </p:cNvPr>
          <p:cNvCxnSpPr/>
          <p:nvPr/>
        </p:nvCxnSpPr>
        <p:spPr>
          <a:xfrm flipH="1">
            <a:off x="5108471" y="302761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1E593E-A7E9-405A-97D9-F14A8E93DFA1}"/>
              </a:ext>
            </a:extLst>
          </p:cNvPr>
          <p:cNvCxnSpPr/>
          <p:nvPr/>
        </p:nvCxnSpPr>
        <p:spPr>
          <a:xfrm flipH="1">
            <a:off x="4389526" y="3623632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33026C-C567-4057-AC75-0079E77FCE38}"/>
              </a:ext>
            </a:extLst>
          </p:cNvPr>
          <p:cNvCxnSpPr/>
          <p:nvPr/>
        </p:nvCxnSpPr>
        <p:spPr>
          <a:xfrm flipH="1">
            <a:off x="4897442" y="4865949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F67EB-835E-4C21-B628-490C1E941A82}"/>
              </a:ext>
            </a:extLst>
          </p:cNvPr>
          <p:cNvCxnSpPr/>
          <p:nvPr/>
        </p:nvCxnSpPr>
        <p:spPr>
          <a:xfrm flipH="1">
            <a:off x="4644607" y="5478656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EE5CAA-9CE9-405A-9F0D-272D3B34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07" y="133648"/>
            <a:ext cx="5523455" cy="10729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9B2C6A-5A93-4183-B9A4-DE8A90436014}"/>
              </a:ext>
            </a:extLst>
          </p:cNvPr>
          <p:cNvSpPr txBox="1"/>
          <p:nvPr/>
        </p:nvSpPr>
        <p:spPr>
          <a:xfrm>
            <a:off x="828675" y="1000125"/>
            <a:ext cx="4886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phô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27ACB6-8CDD-4EC2-83C4-27076395D8BF}"/>
              </a:ext>
            </a:extLst>
          </p:cNvPr>
          <p:cNvSpPr txBox="1"/>
          <p:nvPr/>
        </p:nvSpPr>
        <p:spPr>
          <a:xfrm>
            <a:off x="5715000" y="1030486"/>
            <a:ext cx="4886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 tờ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 nữa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cắt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nước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dềnh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 thuyền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lượn.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phép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mầu nhiệm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 trước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biếc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 minh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 rào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vỗ…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4DDDEE-6612-4D50-A57B-DB12B56C8DEA}"/>
              </a:ext>
            </a:extLst>
          </p:cNvPr>
          <p:cNvCxnSpPr/>
          <p:nvPr/>
        </p:nvCxnSpPr>
        <p:spPr>
          <a:xfrm flipH="1">
            <a:off x="1663616" y="1091485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425406-25B9-4654-AD58-882D1CF75110}"/>
              </a:ext>
            </a:extLst>
          </p:cNvPr>
          <p:cNvCxnSpPr/>
          <p:nvPr/>
        </p:nvCxnSpPr>
        <p:spPr>
          <a:xfrm flipH="1">
            <a:off x="2230924" y="1574036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D81B3-C86D-4393-AB9C-5CCC275B5109}"/>
              </a:ext>
            </a:extLst>
          </p:cNvPr>
          <p:cNvCxnSpPr/>
          <p:nvPr/>
        </p:nvCxnSpPr>
        <p:spPr>
          <a:xfrm flipH="1">
            <a:off x="2581659" y="2002661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A38216-BDC5-4643-B318-335144E6C787}"/>
              </a:ext>
            </a:extLst>
          </p:cNvPr>
          <p:cNvCxnSpPr/>
          <p:nvPr/>
        </p:nvCxnSpPr>
        <p:spPr>
          <a:xfrm flipH="1">
            <a:off x="1663616" y="3296292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D0609-26F0-439F-9DF0-D7B79A18383F}"/>
              </a:ext>
            </a:extLst>
          </p:cNvPr>
          <p:cNvCxnSpPr/>
          <p:nvPr/>
        </p:nvCxnSpPr>
        <p:spPr>
          <a:xfrm flipH="1">
            <a:off x="2596676" y="3846641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9230C1-5BDF-4B68-85E8-0AA27483C42D}"/>
              </a:ext>
            </a:extLst>
          </p:cNvPr>
          <p:cNvCxnSpPr/>
          <p:nvPr/>
        </p:nvCxnSpPr>
        <p:spPr>
          <a:xfrm flipH="1">
            <a:off x="2289693" y="4275266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03ADA-0658-4383-A203-670A4018710A}"/>
              </a:ext>
            </a:extLst>
          </p:cNvPr>
          <p:cNvCxnSpPr/>
          <p:nvPr/>
        </p:nvCxnSpPr>
        <p:spPr>
          <a:xfrm flipH="1">
            <a:off x="2497923" y="4772379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0DD926-BDBF-472E-9468-EE392C916DF4}"/>
              </a:ext>
            </a:extLst>
          </p:cNvPr>
          <p:cNvCxnSpPr/>
          <p:nvPr/>
        </p:nvCxnSpPr>
        <p:spPr>
          <a:xfrm flipH="1">
            <a:off x="7305171" y="1091485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19F7F7-382A-4CE7-810E-B4E61F240267}"/>
              </a:ext>
            </a:extLst>
          </p:cNvPr>
          <p:cNvCxnSpPr/>
          <p:nvPr/>
        </p:nvCxnSpPr>
        <p:spPr>
          <a:xfrm flipH="1">
            <a:off x="7003252" y="1565078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58BD55-F34A-40F4-B162-1F0FC26C2490}"/>
              </a:ext>
            </a:extLst>
          </p:cNvPr>
          <p:cNvCxnSpPr/>
          <p:nvPr/>
        </p:nvCxnSpPr>
        <p:spPr>
          <a:xfrm flipH="1">
            <a:off x="7525056" y="2002661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D16D93-7D1D-44C4-B404-625E74A27230}"/>
              </a:ext>
            </a:extLst>
          </p:cNvPr>
          <p:cNvCxnSpPr/>
          <p:nvPr/>
        </p:nvCxnSpPr>
        <p:spPr>
          <a:xfrm flipH="1">
            <a:off x="8301804" y="2431286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1B92DC-9D83-47FA-BB54-8DAA38AA062B}"/>
              </a:ext>
            </a:extLst>
          </p:cNvPr>
          <p:cNvCxnSpPr/>
          <p:nvPr/>
        </p:nvCxnSpPr>
        <p:spPr>
          <a:xfrm flipH="1">
            <a:off x="7525056" y="3429000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CFE282-ADFC-4956-B9FD-EAE955368B6F}"/>
              </a:ext>
            </a:extLst>
          </p:cNvPr>
          <p:cNvCxnSpPr/>
          <p:nvPr/>
        </p:nvCxnSpPr>
        <p:spPr>
          <a:xfrm flipH="1">
            <a:off x="7712626" y="383330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BC34C4-C722-47E9-A5A1-0B5ADB6EB501}"/>
              </a:ext>
            </a:extLst>
          </p:cNvPr>
          <p:cNvCxnSpPr/>
          <p:nvPr/>
        </p:nvCxnSpPr>
        <p:spPr>
          <a:xfrm flipH="1">
            <a:off x="7458381" y="428660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1E593E-A7E9-405A-97D9-F14A8E93DFA1}"/>
              </a:ext>
            </a:extLst>
          </p:cNvPr>
          <p:cNvCxnSpPr/>
          <p:nvPr/>
        </p:nvCxnSpPr>
        <p:spPr>
          <a:xfrm flipH="1">
            <a:off x="6965577" y="4766920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33026C-C567-4057-AC75-0079E77FCE38}"/>
              </a:ext>
            </a:extLst>
          </p:cNvPr>
          <p:cNvCxnSpPr/>
          <p:nvPr/>
        </p:nvCxnSpPr>
        <p:spPr>
          <a:xfrm flipH="1">
            <a:off x="7257184" y="5613201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F67EB-835E-4C21-B628-490C1E941A82}"/>
              </a:ext>
            </a:extLst>
          </p:cNvPr>
          <p:cNvCxnSpPr/>
          <p:nvPr/>
        </p:nvCxnSpPr>
        <p:spPr>
          <a:xfrm flipH="1">
            <a:off x="7112503" y="6117753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37DCF8-3940-502A-BEB8-C3C86847905D}"/>
              </a:ext>
            </a:extLst>
          </p:cNvPr>
          <p:cNvCxnSpPr/>
          <p:nvPr/>
        </p:nvCxnSpPr>
        <p:spPr>
          <a:xfrm flipH="1">
            <a:off x="3205162" y="2490672"/>
            <a:ext cx="66675" cy="428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文本框 18"/>
          <p:cNvSpPr txBox="1"/>
          <p:nvPr/>
        </p:nvSpPr>
        <p:spPr>
          <a:xfrm>
            <a:off x="4904037" y="1342933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76" y="2038991"/>
            <a:ext cx="5358848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7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769" y="55624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78" y="580814"/>
            <a:ext cx="534980" cy="5971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2642" y="1558339"/>
            <a:ext cx="548640" cy="548640"/>
          </a:xfrm>
          <a:prstGeom prst="ellipse">
            <a:avLst/>
          </a:prstGeom>
          <a:solidFill>
            <a:srgbClr val="6DAA2D">
              <a:lumMod val="20000"/>
              <a:lumOff val="80000"/>
            </a:srgbClr>
          </a:solidFill>
          <a:ln w="12700" cap="flat" cmpd="sng" algn="ctr">
            <a:solidFill>
              <a:srgbClr val="84CB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0638" y="1549659"/>
            <a:ext cx="1036921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lời giải thích phù hợp với mỗi từ dưới đây:</a:t>
            </a:r>
          </a:p>
        </p:txBody>
      </p:sp>
      <p:sp>
        <p:nvSpPr>
          <p:cNvPr id="8" name="Rectangle 7"/>
          <p:cNvSpPr/>
          <p:nvPr/>
        </p:nvSpPr>
        <p:spPr>
          <a:xfrm>
            <a:off x="728333" y="1509492"/>
            <a:ext cx="457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</a:t>
            </a: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7848" y="2789336"/>
            <a:ext cx="2075983" cy="1161615"/>
          </a:xfrm>
          <a:prstGeom prst="cloud">
            <a:avLst/>
          </a:prstGeom>
          <a:solidFill>
            <a:srgbClr val="FFD1C5"/>
          </a:solidFill>
          <a:ln w="19050">
            <a:solidFill>
              <a:srgbClr val="FF6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phô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431F5E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83365" y="2364187"/>
            <a:ext cx="3923581" cy="1161615"/>
          </a:xfrm>
          <a:prstGeom prst="cloud">
            <a:avLst/>
          </a:prstGeom>
          <a:solidFill>
            <a:srgbClr val="FFD1C5"/>
          </a:solidFill>
          <a:ln w="19050">
            <a:solidFill>
              <a:srgbClr val="FF6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>
                <a:solidFill>
                  <a:srgbClr val="431F5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ập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dềnh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431F5E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56481" y="2472666"/>
            <a:ext cx="2813781" cy="1190018"/>
          </a:xfrm>
          <a:prstGeom prst="cloud">
            <a:avLst/>
          </a:prstGeom>
          <a:solidFill>
            <a:srgbClr val="FFD1C5"/>
          </a:solidFill>
          <a:ln w="19050">
            <a:solidFill>
              <a:srgbClr val="FF6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rì</a:t>
            </a:r>
            <a:r>
              <a:rPr kumimoji="0" lang="en-US" sz="4000" b="1" i="0" u="none" strike="noStrike" kern="0" cap="none" spc="0" normalizeH="0" noProof="0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rào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431F5E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82A5D-34A6-4521-B330-621A4C0A0A85}"/>
              </a:ext>
            </a:extLst>
          </p:cNvPr>
          <p:cNvSpPr txBox="1"/>
          <p:nvPr/>
        </p:nvSpPr>
        <p:spPr>
          <a:xfrm>
            <a:off x="824568" y="3950951"/>
            <a:ext cx="1013460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Mặt nước chuyển động lên xuống nhịp nhàng</a:t>
            </a:r>
          </a:p>
          <a:p>
            <a:pPr>
              <a:lnSpc>
                <a:spcPct val="150000"/>
              </a:lnSpc>
            </a:pP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Tiếng sóng vỗ nhỏ, êm nhẹ, phát ra đều đều liên tiếp</a:t>
            </a:r>
          </a:p>
          <a:p>
            <a:pPr>
              <a:lnSpc>
                <a:spcPct val="150000"/>
              </a:lnSpc>
            </a:pP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Để lộ ra, bày ra</a:t>
            </a:r>
          </a:p>
        </p:txBody>
      </p:sp>
    </p:spTree>
    <p:extLst>
      <p:ext uri="{BB962C8B-B14F-4D97-AF65-F5344CB8AC3E}">
        <p14:creationId xmlns:p14="http://schemas.microsoft.com/office/powerpoint/2010/main" val="10415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769" y="55624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78" y="580814"/>
            <a:ext cx="534980" cy="5971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2642" y="1558339"/>
            <a:ext cx="548640" cy="548640"/>
          </a:xfrm>
          <a:prstGeom prst="ellipse">
            <a:avLst/>
          </a:prstGeom>
          <a:solidFill>
            <a:srgbClr val="6DAA2D">
              <a:lumMod val="20000"/>
              <a:lumOff val="80000"/>
            </a:srgbClr>
          </a:solidFill>
          <a:ln w="12700" cap="flat" cmpd="sng" algn="ctr">
            <a:solidFill>
              <a:srgbClr val="84CB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0638" y="1549659"/>
            <a:ext cx="1036921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lời giải thích phù hợp với mỗi từ dưới đây:</a:t>
            </a:r>
          </a:p>
        </p:txBody>
      </p:sp>
      <p:sp>
        <p:nvSpPr>
          <p:cNvPr id="8" name="Rectangle 7"/>
          <p:cNvSpPr/>
          <p:nvPr/>
        </p:nvSpPr>
        <p:spPr>
          <a:xfrm>
            <a:off x="728333" y="1509492"/>
            <a:ext cx="457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</a:t>
            </a: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7848" y="2789336"/>
            <a:ext cx="2075983" cy="1161615"/>
          </a:xfrm>
          <a:prstGeom prst="cloud">
            <a:avLst/>
          </a:prstGeom>
          <a:solidFill>
            <a:srgbClr val="FFD1C5"/>
          </a:solidFill>
          <a:ln w="19050">
            <a:solidFill>
              <a:srgbClr val="FF6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phô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431F5E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83365" y="2364187"/>
            <a:ext cx="3923581" cy="1161615"/>
          </a:xfrm>
          <a:prstGeom prst="cloud">
            <a:avLst/>
          </a:prstGeom>
          <a:solidFill>
            <a:srgbClr val="FFD1C5"/>
          </a:solidFill>
          <a:ln w="19050">
            <a:solidFill>
              <a:srgbClr val="FF6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ập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dềnh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431F5E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56481" y="2472666"/>
            <a:ext cx="2813781" cy="1190018"/>
          </a:xfrm>
          <a:prstGeom prst="cloud">
            <a:avLst/>
          </a:prstGeom>
          <a:solidFill>
            <a:srgbClr val="FFD1C5"/>
          </a:solidFill>
          <a:ln w="19050">
            <a:solidFill>
              <a:srgbClr val="FF6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rì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431F5E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rào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431F5E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82A5D-34A6-4521-B330-621A4C0A0A85}"/>
              </a:ext>
            </a:extLst>
          </p:cNvPr>
          <p:cNvSpPr txBox="1"/>
          <p:nvPr/>
        </p:nvSpPr>
        <p:spPr>
          <a:xfrm>
            <a:off x="824568" y="3950951"/>
            <a:ext cx="1013460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Mặt nước chuyển động lên xuống nhịp nhàng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Tiếng sóng vỗ nhỏ, êm nhẹ, phát ra đều đều liên tiếp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Để lộ ra, bày ra</a:t>
            </a:r>
          </a:p>
        </p:txBody>
      </p:sp>
    </p:spTree>
    <p:extLst>
      <p:ext uri="{BB962C8B-B14F-4D97-AF65-F5344CB8AC3E}">
        <p14:creationId xmlns:p14="http://schemas.microsoft.com/office/powerpoint/2010/main" val="25008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19219 0.4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3399 0.216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0274 0.3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047" y="1397073"/>
            <a:ext cx="9534277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9E4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các tờ giấy, cô giáo đã làm ra những gì? (ghép từ ngữ ở cột A với từ ngữ phù hợp ở cột B)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7407" y="1397074"/>
            <a:ext cx="548640" cy="646331"/>
            <a:chOff x="732642" y="1509492"/>
            <a:chExt cx="548640" cy="646331"/>
          </a:xfrm>
        </p:grpSpPr>
        <p:sp>
          <p:nvSpPr>
            <p:cNvPr id="4" name="Oval 3"/>
            <p:cNvSpPr/>
            <p:nvPr/>
          </p:nvSpPr>
          <p:spPr>
            <a:xfrm>
              <a:off x="732642" y="1558339"/>
              <a:ext cx="548640" cy="548640"/>
            </a:xfrm>
            <a:prstGeom prst="ellipse">
              <a:avLst/>
            </a:prstGeom>
            <a:solidFill>
              <a:srgbClr val="6DAA2D">
                <a:lumMod val="20000"/>
                <a:lumOff val="80000"/>
              </a:srgbClr>
            </a:solidFill>
            <a:ln w="12700" cap="flat" cmpd="sng" algn="ctr">
              <a:solidFill>
                <a:srgbClr val="84CBC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3636" y="1509492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2</a:t>
              </a: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1E1B5F-C26F-4510-AA3A-AE2FD41031B8}"/>
              </a:ext>
            </a:extLst>
          </p:cNvPr>
          <p:cNvSpPr/>
          <p:nvPr/>
        </p:nvSpPr>
        <p:spPr>
          <a:xfrm>
            <a:off x="733423" y="3083510"/>
            <a:ext cx="3258474" cy="800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34D10A-F5D0-48AF-AB3E-98C0D032040A}"/>
              </a:ext>
            </a:extLst>
          </p:cNvPr>
          <p:cNvSpPr/>
          <p:nvPr/>
        </p:nvSpPr>
        <p:spPr>
          <a:xfrm>
            <a:off x="733424" y="4064383"/>
            <a:ext cx="3258472" cy="800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96E060-D06F-4F52-BDCC-C7BE01AB3883}"/>
              </a:ext>
            </a:extLst>
          </p:cNvPr>
          <p:cNvSpPr/>
          <p:nvPr/>
        </p:nvSpPr>
        <p:spPr>
          <a:xfrm>
            <a:off x="733424" y="5127549"/>
            <a:ext cx="3258472" cy="800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5735AE0-37D7-4D85-A571-F51763499673}"/>
              </a:ext>
            </a:extLst>
          </p:cNvPr>
          <p:cNvSpPr/>
          <p:nvPr/>
        </p:nvSpPr>
        <p:spPr>
          <a:xfrm>
            <a:off x="5810250" y="2952750"/>
            <a:ext cx="4657725" cy="800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C5E768-5EE4-4D06-B839-BC686DC50DF1}"/>
              </a:ext>
            </a:extLst>
          </p:cNvPr>
          <p:cNvSpPr/>
          <p:nvPr/>
        </p:nvSpPr>
        <p:spPr>
          <a:xfrm>
            <a:off x="5810249" y="5127549"/>
            <a:ext cx="4657725" cy="800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A2FD73-6D38-4186-AE35-74CAB856034B}"/>
              </a:ext>
            </a:extLst>
          </p:cNvPr>
          <p:cNvSpPr/>
          <p:nvPr/>
        </p:nvSpPr>
        <p:spPr>
          <a:xfrm>
            <a:off x="5810249" y="4064383"/>
            <a:ext cx="4657725" cy="800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dềnh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A82A7F-AB63-4A3C-8A7D-E4606B90EA0B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>
            <a:off x="3991897" y="3483560"/>
            <a:ext cx="1818352" cy="2044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24B2EE-7DAF-4330-928F-2FF81377A7DB}"/>
              </a:ext>
            </a:extLst>
          </p:cNvPr>
          <p:cNvCxnSpPr>
            <a:cxnSpLocks/>
          </p:cNvCxnSpPr>
          <p:nvPr/>
        </p:nvCxnSpPr>
        <p:spPr>
          <a:xfrm flipV="1">
            <a:off x="3815222" y="3305886"/>
            <a:ext cx="2171701" cy="1155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C9EBE7-4587-40EE-AF5E-4ACE1F98D3CF}"/>
              </a:ext>
            </a:extLst>
          </p:cNvPr>
          <p:cNvCxnSpPr>
            <a:cxnSpLocks/>
          </p:cNvCxnSpPr>
          <p:nvPr/>
        </p:nvCxnSpPr>
        <p:spPr>
          <a:xfrm flipV="1">
            <a:off x="3815221" y="4372151"/>
            <a:ext cx="2171701" cy="1155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文本框 18"/>
          <p:cNvSpPr txBox="1"/>
          <p:nvPr/>
        </p:nvSpPr>
        <p:spPr>
          <a:xfrm>
            <a:off x="2641601" y="2547385"/>
            <a:ext cx="6878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0" b="1" i="0" u="none" strike="noStrike" kern="1200" cap="none" spc="0" normalizeH="0" baseline="0" noProof="0" err="1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Khởi</a:t>
            </a:r>
            <a:r>
              <a:rPr kumimoji="0" lang="en-US" altLang="zh-CN" sz="9000" b="1" i="0" u="none" strike="noStrike" kern="1200" cap="none" spc="0" normalizeH="0" noProof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 </a:t>
            </a:r>
            <a:r>
              <a:rPr kumimoji="0" lang="en-US" altLang="zh-CN" sz="9000" b="1" i="0" u="none" strike="noStrike" kern="1200" cap="none" spc="0" normalizeH="0" noProof="0" err="1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động</a:t>
            </a:r>
            <a:endParaRPr kumimoji="0" lang="zh-CN" altLang="en-US" sz="9000" b="1" i="0" u="none" strike="noStrike" kern="1200" cap="none" spc="0" normalizeH="0" baseline="0" noProof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1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652" y="1365644"/>
            <a:ext cx="10032410" cy="15696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320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em, 2 dòng thơ "Biết bao điều lạ/Từ bàn tay cô" muốn nói điều gì? Chọn câu trả lời hoặc nên ý kiến khác của em.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1230" y="1427199"/>
            <a:ext cx="548640" cy="646331"/>
            <a:chOff x="732642" y="1509492"/>
            <a:chExt cx="548640" cy="646331"/>
          </a:xfrm>
        </p:grpSpPr>
        <p:sp>
          <p:nvSpPr>
            <p:cNvPr id="4" name="Oval 3"/>
            <p:cNvSpPr/>
            <p:nvPr/>
          </p:nvSpPr>
          <p:spPr>
            <a:xfrm>
              <a:off x="732642" y="1558339"/>
              <a:ext cx="548640" cy="548640"/>
            </a:xfrm>
            <a:prstGeom prst="ellipse">
              <a:avLst/>
            </a:prstGeom>
            <a:solidFill>
              <a:srgbClr val="FBE5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3636" y="1509492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3</a:t>
              </a: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1AA224-8EE6-47F2-B7DE-4C15879FC726}"/>
              </a:ext>
            </a:extLst>
          </p:cNvPr>
          <p:cNvSpPr txBox="1"/>
          <p:nvPr/>
        </p:nvSpPr>
        <p:spPr>
          <a:xfrm>
            <a:off x="2190750" y="3133725"/>
            <a:ext cx="8103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652" y="1365644"/>
            <a:ext cx="10032410" cy="10772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câu thơ nói về sự khéo léo của cô giáo khi hướng dẫn học sinh làm thủ công.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1230" y="1427199"/>
            <a:ext cx="548640" cy="646331"/>
            <a:chOff x="732642" y="1509492"/>
            <a:chExt cx="548640" cy="646331"/>
          </a:xfrm>
        </p:grpSpPr>
        <p:sp>
          <p:nvSpPr>
            <p:cNvPr id="4" name="Oval 3"/>
            <p:cNvSpPr/>
            <p:nvPr/>
          </p:nvSpPr>
          <p:spPr>
            <a:xfrm>
              <a:off x="732642" y="1558339"/>
              <a:ext cx="548640" cy="548640"/>
            </a:xfrm>
            <a:prstGeom prst="ellipse">
              <a:avLst/>
            </a:prstGeom>
            <a:solidFill>
              <a:srgbClr val="FBE5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3636" y="1509492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4</a:t>
              </a: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1AA224-8EE6-47F2-B7DE-4C15879FC726}"/>
              </a:ext>
            </a:extLst>
          </p:cNvPr>
          <p:cNvSpPr txBox="1"/>
          <p:nvPr/>
        </p:nvSpPr>
        <p:spPr>
          <a:xfrm>
            <a:off x="1004209" y="2919915"/>
            <a:ext cx="10642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nói về sự khéo léo của cô giáo khi hướng dẫn học sinh làm thủ công là:</a:t>
            </a:r>
          </a:p>
          <a:p>
            <a:pPr lvl="0" algn="just"/>
            <a:r>
              <a:rPr lang="vi-VN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 gấp cong cong</a:t>
            </a:r>
          </a:p>
          <a:p>
            <a:pPr lvl="0" algn="just"/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 cái đã xong</a:t>
            </a:r>
          </a:p>
          <a:p>
            <a:pPr lvl="0" algn="just"/>
            <a:r>
              <a:rPr lang="vi-VN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Mềm mại tay cô</a:t>
            </a:r>
          </a:p>
          <a:p>
            <a:pPr lvl="0" algn="just"/>
            <a:r>
              <a:rPr lang="vi-VN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 cắt rất nhanh</a:t>
            </a:r>
          </a:p>
        </p:txBody>
      </p:sp>
    </p:spTree>
    <p:extLst>
      <p:ext uri="{BB962C8B-B14F-4D97-AF65-F5344CB8AC3E}">
        <p14:creationId xmlns:p14="http://schemas.microsoft.com/office/powerpoint/2010/main" val="34245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652" y="1365644"/>
            <a:ext cx="10032410" cy="10772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Dựa vào bài thơ, em hãy giới thiệu bức tranh mà cô giáo đã tạo ra.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1230" y="1427199"/>
            <a:ext cx="548640" cy="646331"/>
            <a:chOff x="732642" y="1509492"/>
            <a:chExt cx="548640" cy="646331"/>
          </a:xfrm>
        </p:grpSpPr>
        <p:sp>
          <p:nvSpPr>
            <p:cNvPr id="4" name="Oval 3"/>
            <p:cNvSpPr/>
            <p:nvPr/>
          </p:nvSpPr>
          <p:spPr>
            <a:xfrm>
              <a:off x="732642" y="1558339"/>
              <a:ext cx="548640" cy="548640"/>
            </a:xfrm>
            <a:prstGeom prst="ellipse">
              <a:avLst/>
            </a:prstGeom>
            <a:solidFill>
              <a:srgbClr val="FBE5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3636" y="1509492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5</a:t>
              </a: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1AA224-8EE6-47F2-B7DE-4C15879FC726}"/>
              </a:ext>
            </a:extLst>
          </p:cNvPr>
          <p:cNvSpPr txBox="1"/>
          <p:nvPr/>
        </p:nvSpPr>
        <p:spPr>
          <a:xfrm>
            <a:off x="1004209" y="2919915"/>
            <a:ext cx="10642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giáo đã tạo ra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dềnh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104334" y="4903300"/>
            <a:ext cx="3129507" cy="2293864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1" name="Google Shape;2211;p38"/>
          <p:cNvSpPr/>
          <p:nvPr/>
        </p:nvSpPr>
        <p:spPr>
          <a:xfrm rot="283219">
            <a:off x="2704015" y="169060"/>
            <a:ext cx="6438258" cy="1591376"/>
          </a:xfrm>
          <a:custGeom>
            <a:avLst/>
            <a:gdLst/>
            <a:ahLst/>
            <a:cxnLst/>
            <a:rect l="l" t="t" r="r" b="b"/>
            <a:pathLst>
              <a:path w="23194" h="15377" extrusionOk="0">
                <a:moveTo>
                  <a:pt x="17076" y="1"/>
                </a:moveTo>
                <a:cubicBezTo>
                  <a:pt x="15015" y="1"/>
                  <a:pt x="12935" y="727"/>
                  <a:pt x="10942" y="1117"/>
                </a:cubicBezTo>
                <a:cubicBezTo>
                  <a:pt x="8621" y="1569"/>
                  <a:pt x="6287" y="2069"/>
                  <a:pt x="4108" y="3117"/>
                </a:cubicBezTo>
                <a:cubicBezTo>
                  <a:pt x="3346" y="3474"/>
                  <a:pt x="2608" y="3915"/>
                  <a:pt x="2013" y="4546"/>
                </a:cubicBezTo>
                <a:cubicBezTo>
                  <a:pt x="1" y="6653"/>
                  <a:pt x="1132" y="10118"/>
                  <a:pt x="2453" y="12416"/>
                </a:cubicBezTo>
                <a:cubicBezTo>
                  <a:pt x="3687" y="14539"/>
                  <a:pt x="5487" y="15376"/>
                  <a:pt x="7518" y="15376"/>
                </a:cubicBezTo>
                <a:cubicBezTo>
                  <a:pt x="7936" y="15376"/>
                  <a:pt x="8364" y="15341"/>
                  <a:pt x="8799" y="15273"/>
                </a:cubicBezTo>
                <a:cubicBezTo>
                  <a:pt x="10050" y="15071"/>
                  <a:pt x="11264" y="14654"/>
                  <a:pt x="12478" y="14226"/>
                </a:cubicBezTo>
                <a:cubicBezTo>
                  <a:pt x="14455" y="13547"/>
                  <a:pt x="16431" y="12833"/>
                  <a:pt x="18372" y="12011"/>
                </a:cubicBezTo>
                <a:cubicBezTo>
                  <a:pt x="19979" y="11344"/>
                  <a:pt x="22384" y="10761"/>
                  <a:pt x="22932" y="8654"/>
                </a:cubicBezTo>
                <a:cubicBezTo>
                  <a:pt x="23194" y="7665"/>
                  <a:pt x="23123" y="6594"/>
                  <a:pt x="22980" y="5570"/>
                </a:cubicBezTo>
                <a:cubicBezTo>
                  <a:pt x="22849" y="4605"/>
                  <a:pt x="22658" y="3593"/>
                  <a:pt x="22218" y="2736"/>
                </a:cubicBezTo>
                <a:cubicBezTo>
                  <a:pt x="22158" y="2641"/>
                  <a:pt x="22122" y="2534"/>
                  <a:pt x="22063" y="2439"/>
                </a:cubicBezTo>
                <a:cubicBezTo>
                  <a:pt x="21503" y="1522"/>
                  <a:pt x="20658" y="879"/>
                  <a:pt x="19741" y="498"/>
                </a:cubicBezTo>
                <a:cubicBezTo>
                  <a:pt x="18862" y="137"/>
                  <a:pt x="17971" y="1"/>
                  <a:pt x="170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667909" y="1361312"/>
            <a:ext cx="1161711" cy="657379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10346031" y="5433731"/>
            <a:ext cx="1509795" cy="853500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1264792" y="2140189"/>
            <a:ext cx="573937" cy="1207416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10362361" y="776732"/>
            <a:ext cx="803777" cy="660083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10509452" y="2542415"/>
            <a:ext cx="1182961" cy="3014587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346123" y="3469109"/>
            <a:ext cx="1739620" cy="2991504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2151461" y="240999"/>
            <a:ext cx="803777" cy="660083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9037203" y="1168433"/>
            <a:ext cx="1833108" cy="752825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346146" y="6287223"/>
            <a:ext cx="934615" cy="555715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071053" y="376314"/>
            <a:ext cx="585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err="1">
                <a:ln w="0"/>
                <a:solidFill>
                  <a:srgbClr val="FFE6F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  <a:sym typeface="Arial"/>
              </a:rPr>
              <a:t>Nội</a:t>
            </a:r>
            <a:r>
              <a:rPr kumimoji="0" lang="en-US" altLang="zh-CN" sz="4400" b="1" i="0" u="none" strike="noStrike" kern="1200" cap="none" spc="0" normalizeH="0" baseline="0" noProof="0">
                <a:ln w="0"/>
                <a:solidFill>
                  <a:srgbClr val="FFE6F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en-US" altLang="zh-CN" sz="4400" b="1" i="0" u="none" strike="noStrike" kern="1200" cap="none" spc="0" normalizeH="0" baseline="0" noProof="0" err="1">
                <a:ln w="0"/>
                <a:solidFill>
                  <a:srgbClr val="FFE6F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zh-CN" sz="4400" b="1" i="0" u="none" strike="noStrike" kern="1200" cap="none" spc="0" normalizeH="0" baseline="0" noProof="0">
                <a:ln w="0"/>
                <a:solidFill>
                  <a:srgbClr val="FFE6F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1200" cap="none" spc="0" normalizeH="0" baseline="0" noProof="0" err="1">
                <a:ln w="0"/>
                <a:solidFill>
                  <a:srgbClr val="FFE6F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  <a:sym typeface="Arial"/>
              </a:rPr>
              <a:t>học</a:t>
            </a:r>
            <a:endParaRPr kumimoji="0" lang="zh-CN" altLang="en-US" sz="4400" b="1" i="0" u="none" strike="noStrike" kern="1200" cap="none" spc="0" normalizeH="0" baseline="0" noProof="0">
              <a:ln w="0"/>
              <a:solidFill>
                <a:srgbClr val="FFE6F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91931" y="2058428"/>
            <a:ext cx="10707980" cy="247361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rgbClr val="FFD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7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98716" y="2133439"/>
            <a:ext cx="10510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ca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ngợi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sự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khéo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léo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dạy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sinh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thể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hiện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tình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thương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quý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trọng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altLang="zh-CN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1" b="30933"/>
          <a:stretch/>
        </p:blipFill>
        <p:spPr>
          <a:xfrm>
            <a:off x="3579999" y="4908326"/>
            <a:ext cx="5511890" cy="214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4" y="300029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306" y="526943"/>
            <a:ext cx="923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Nói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bạn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những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điều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em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nhớ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nhất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về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thầy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cô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giáo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cũ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của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mình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3" name="AutoShape 2" descr="Phóng Tên Lửa Hình ảnh | Định dạng hình ảnh PNG 400179594| vn.lovepik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5802" y="526943"/>
            <a:ext cx="731520" cy="731520"/>
            <a:chOff x="2076774" y="2479729"/>
            <a:chExt cx="731520" cy="731520"/>
          </a:xfrm>
        </p:grpSpPr>
        <p:sp>
          <p:nvSpPr>
            <p:cNvPr id="5" name="Rounded Rectangle 4"/>
            <p:cNvSpPr/>
            <p:nvPr/>
          </p:nvSpPr>
          <p:spPr>
            <a:xfrm>
              <a:off x="2076774" y="2479729"/>
              <a:ext cx="731520" cy="731520"/>
            </a:xfrm>
            <a:prstGeom prst="roundRect">
              <a:avLst/>
            </a:prstGeom>
            <a:solidFill>
              <a:srgbClr val="80CDE1"/>
            </a:solidFill>
            <a:ln>
              <a:solidFill>
                <a:srgbClr val="80C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83023" l="10000" r="94535"/>
                      </a14:imgEffect>
                    </a14:imgLayer>
                  </a14:imgProps>
                </a:ext>
              </a:extLst>
            </a:blip>
            <a:srcRect l="20990" t="14572" b="17883"/>
            <a:stretch/>
          </p:blipFill>
          <p:spPr>
            <a:xfrm rot="18674869">
              <a:off x="2210772" y="2608872"/>
              <a:ext cx="560729" cy="479354"/>
            </a:xfrm>
            <a:prstGeom prst="rect">
              <a:avLst/>
            </a:prstGeom>
          </p:spPr>
        </p:pic>
      </p:grpSp>
      <p:pic>
        <p:nvPicPr>
          <p:cNvPr id="2052" name="Picture 4" descr="Premium Vector | Kids discuss homewo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-323"/>
          <a:stretch/>
        </p:blipFill>
        <p:spPr bwMode="auto">
          <a:xfrm>
            <a:off x="3072947" y="3679634"/>
            <a:ext cx="5962650" cy="28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oạn Tiếng Việt lớp 3 trang 59 Kết nối tri thức tập 1">
            <a:extLst>
              <a:ext uri="{FF2B5EF4-FFF2-40B4-BE49-F238E27FC236}">
                <a16:creationId xmlns:a16="http://schemas.microsoft.com/office/drawing/2014/main" id="{DE1D9D66-E913-48C6-60C8-1E4661D8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48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8736" y="276225"/>
            <a:ext cx="7728154" cy="805339"/>
          </a:xfrm>
          <a:prstGeom prst="roundRect">
            <a:avLst>
              <a:gd name="adj" fmla="val 47436"/>
            </a:avLst>
          </a:prstGeom>
          <a:solidFill>
            <a:srgbClr val="80CDE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Hai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ngày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21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tháng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10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năm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D87D8-BD28-4883-BC55-5CE076A0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32" y="1242779"/>
            <a:ext cx="4474030" cy="790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E4907-2432-49D6-9E31-A0957315BB00}"/>
              </a:ext>
            </a:extLst>
          </p:cNvPr>
          <p:cNvSpPr txBox="1"/>
          <p:nvPr/>
        </p:nvSpPr>
        <p:spPr>
          <a:xfrm>
            <a:off x="4686300" y="2033190"/>
            <a:ext cx="495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600">
                <a:solidFill>
                  <a:srgbClr val="FF0000"/>
                </a:solidFill>
                <a:latin typeface="Coiny" panose="02000903060500060000" pitchFamily="2" charset="0"/>
              </a:rPr>
              <a:t> 13 – </a:t>
            </a:r>
            <a:r>
              <a:rPr lang="en-US" sz="3600" err="1">
                <a:solidFill>
                  <a:srgbClr val="FF0000"/>
                </a:solidFill>
                <a:latin typeface="Coiny" panose="02000903060500060000" pitchFamily="2" charset="0"/>
              </a:rPr>
              <a:t>Đọc</a:t>
            </a:r>
            <a:endParaRPr lang="en-US" sz="3600">
              <a:solidFill>
                <a:srgbClr val="FF0000"/>
              </a:solidFill>
              <a:latin typeface="Coiny" panose="02000903060500060000" pitchFamily="2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60A5508-3978-46A1-AAEE-8A48247AF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33" y="2224352"/>
            <a:ext cx="4956813" cy="4956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6887B6-F759-4B9A-8246-D4AE29DF2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737" y="2679521"/>
            <a:ext cx="734022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EE5CAA-9CE9-405A-9F0D-272D3B34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07" y="133648"/>
            <a:ext cx="5523455" cy="10363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9B2C6A-5A93-4183-B9A4-DE8A90436014}"/>
              </a:ext>
            </a:extLst>
          </p:cNvPr>
          <p:cNvSpPr txBox="1"/>
          <p:nvPr/>
        </p:nvSpPr>
        <p:spPr>
          <a:xfrm>
            <a:off x="828675" y="1000125"/>
            <a:ext cx="4886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phô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27ACB6-8CDD-4EC2-83C4-27076395D8BF}"/>
              </a:ext>
            </a:extLst>
          </p:cNvPr>
          <p:cNvSpPr txBox="1"/>
          <p:nvPr/>
        </p:nvSpPr>
        <p:spPr>
          <a:xfrm>
            <a:off x="5715000" y="834152"/>
            <a:ext cx="4886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 tờ xanh nữa</a:t>
            </a:r>
          </a:p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cắt rất nhanh</a:t>
            </a:r>
          </a:p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nước dập dềnh</a:t>
            </a:r>
          </a:p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 thuyền sóng lượn.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phép mầu nhiệm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 trước mắt 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biếc bình minh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 rào sóng vỗ…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EE5CAA-9CE9-405A-9F0D-272D3B34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07" y="133648"/>
            <a:ext cx="5523455" cy="10729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9B2C6A-5A93-4183-B9A4-DE8A90436014}"/>
              </a:ext>
            </a:extLst>
          </p:cNvPr>
          <p:cNvSpPr txBox="1"/>
          <p:nvPr/>
        </p:nvSpPr>
        <p:spPr>
          <a:xfrm>
            <a:off x="1209675" y="1019175"/>
            <a:ext cx="4886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0" i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lang="en-US" sz="2800" b="0" i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endParaRPr lang="en-US" sz="2800" b="0" i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b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phô</a:t>
            </a:r>
            <a:endParaRPr lang="en-US" sz="2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27ACB6-8CDD-4EC2-83C4-27076395D8BF}"/>
              </a:ext>
            </a:extLst>
          </p:cNvPr>
          <p:cNvSpPr txBox="1"/>
          <p:nvPr/>
        </p:nvSpPr>
        <p:spPr>
          <a:xfrm>
            <a:off x="5788085" y="948320"/>
            <a:ext cx="4886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 tờ xanh nữa</a:t>
            </a:r>
          </a:p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cắt rất nhanh</a:t>
            </a:r>
          </a:p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nước dập dềnh</a:t>
            </a:r>
          </a:p>
          <a:p>
            <a:pPr lvl="0">
              <a:defRPr/>
            </a:pPr>
            <a:r>
              <a:rPr lang="vi-VN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 thuyền sóng lượn.</a:t>
            </a:r>
          </a:p>
          <a:p>
            <a:pPr algn="l"/>
            <a:b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phép mầu nhiệm</a:t>
            </a:r>
          </a:p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 trước mắt em:</a:t>
            </a:r>
          </a:p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biếc bình minh</a:t>
            </a:r>
          </a:p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 rào sóng vỗ…</a:t>
            </a:r>
          </a:p>
          <a:p>
            <a:pPr algn="just"/>
            <a:b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endParaRPr lang="en-US" sz="2800" b="0" i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800" b="0" i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E3002923-944C-4CDC-9FAE-0AF97756205A}"/>
              </a:ext>
            </a:extLst>
          </p:cNvPr>
          <p:cNvSpPr/>
          <p:nvPr/>
        </p:nvSpPr>
        <p:spPr>
          <a:xfrm>
            <a:off x="740446" y="1206637"/>
            <a:ext cx="469229" cy="44549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rPr>
              <a:t>1</a:t>
            </a: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2D576B0-4C67-4701-BBA6-E150CC34D7E8}"/>
              </a:ext>
            </a:extLst>
          </p:cNvPr>
          <p:cNvSpPr/>
          <p:nvPr/>
        </p:nvSpPr>
        <p:spPr>
          <a:xfrm>
            <a:off x="740445" y="3349762"/>
            <a:ext cx="469229" cy="44549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rPr>
              <a:t>2</a:t>
            </a: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7109F61B-5F54-4F88-B0B2-7F099637B259}"/>
              </a:ext>
            </a:extLst>
          </p:cNvPr>
          <p:cNvSpPr/>
          <p:nvPr/>
        </p:nvSpPr>
        <p:spPr>
          <a:xfrm>
            <a:off x="5245771" y="1019175"/>
            <a:ext cx="469229" cy="44549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rPr>
              <a:t>3</a:t>
            </a:r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17E91E47-AAB3-4991-9B87-962D40A18B2D}"/>
              </a:ext>
            </a:extLst>
          </p:cNvPr>
          <p:cNvSpPr/>
          <p:nvPr/>
        </p:nvSpPr>
        <p:spPr>
          <a:xfrm>
            <a:off x="5245771" y="3193236"/>
            <a:ext cx="469229" cy="44549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rPr>
              <a:t>4</a:t>
            </a:r>
          </a:p>
        </p:txBody>
      </p:sp>
      <p:sp>
        <p:nvSpPr>
          <p:cNvPr id="28" name="Rounded Rectangle 65">
            <a:extLst>
              <a:ext uri="{FF2B5EF4-FFF2-40B4-BE49-F238E27FC236}">
                <a16:creationId xmlns:a16="http://schemas.microsoft.com/office/drawing/2014/main" id="{795FC185-9ACD-4E67-8E1F-01571FACFF56}"/>
              </a:ext>
            </a:extLst>
          </p:cNvPr>
          <p:cNvSpPr/>
          <p:nvPr/>
        </p:nvSpPr>
        <p:spPr>
          <a:xfrm>
            <a:off x="679043" y="5442094"/>
            <a:ext cx="4197207" cy="789652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chia </a:t>
            </a:r>
            <a:r>
              <a:rPr lang="en-US" sz="3600" b="1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khổ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2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EE5CAA-9CE9-405A-9F0D-272D3B34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13" y="796826"/>
            <a:ext cx="5523455" cy="10729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9B2C6A-5A93-4183-B9A4-DE8A90436014}"/>
              </a:ext>
            </a:extLst>
          </p:cNvPr>
          <p:cNvSpPr txBox="1"/>
          <p:nvPr/>
        </p:nvSpPr>
        <p:spPr>
          <a:xfrm>
            <a:off x="2913113" y="2301177"/>
            <a:ext cx="67618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4DDDEE-6612-4D50-A57B-DB12B56C8DEA}"/>
              </a:ext>
            </a:extLst>
          </p:cNvPr>
          <p:cNvCxnSpPr>
            <a:cxnSpLocks/>
          </p:cNvCxnSpPr>
          <p:nvPr/>
        </p:nvCxnSpPr>
        <p:spPr>
          <a:xfrm flipH="1">
            <a:off x="5135034" y="3594832"/>
            <a:ext cx="272709" cy="574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425406-25B9-4654-AD58-882D1CF75110}"/>
              </a:ext>
            </a:extLst>
          </p:cNvPr>
          <p:cNvCxnSpPr>
            <a:cxnSpLocks/>
          </p:cNvCxnSpPr>
          <p:nvPr/>
        </p:nvCxnSpPr>
        <p:spPr>
          <a:xfrm flipH="1">
            <a:off x="3913810" y="2379835"/>
            <a:ext cx="205906" cy="6076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D81B3-C86D-4393-AB9C-5CCC275B5109}"/>
              </a:ext>
            </a:extLst>
          </p:cNvPr>
          <p:cNvCxnSpPr>
            <a:cxnSpLocks/>
          </p:cNvCxnSpPr>
          <p:nvPr/>
        </p:nvCxnSpPr>
        <p:spPr>
          <a:xfrm flipH="1">
            <a:off x="6062662" y="4169531"/>
            <a:ext cx="231365" cy="583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37DCF8-3940-502A-BEB8-C3C86847905D}"/>
              </a:ext>
            </a:extLst>
          </p:cNvPr>
          <p:cNvCxnSpPr>
            <a:cxnSpLocks/>
          </p:cNvCxnSpPr>
          <p:nvPr/>
        </p:nvCxnSpPr>
        <p:spPr>
          <a:xfrm flipH="1">
            <a:off x="4712338" y="2987438"/>
            <a:ext cx="213623" cy="5497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86" y="-215231"/>
            <a:ext cx="1206536" cy="957091"/>
          </a:xfrm>
          <a:prstGeom prst="rect">
            <a:avLst/>
          </a:prstGeom>
        </p:spPr>
      </p:pic>
      <p:pic>
        <p:nvPicPr>
          <p:cNvPr id="69" name="图片 3" descr="图片包含 室内, 物体&#10;&#10;描述已自动生成">
            <a:extLst>
              <a:ext uri="{FF2B5EF4-FFF2-40B4-BE49-F238E27FC236}">
                <a16:creationId xmlns:a16="http://schemas.microsoft.com/office/drawing/2014/main" id="{6DC25749-965D-4776-94DB-A164128D0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73" name="PA_图片 3">
            <a:extLst>
              <a:ext uri="{FF2B5EF4-FFF2-40B4-BE49-F238E27FC236}">
                <a16:creationId xmlns:a16="http://schemas.microsoft.com/office/drawing/2014/main" id="{56682858-313A-4E15-A3CD-50FFF4CB6C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DE06ADFE-2191-422F-A3B1-F69B00EF2C47}"/>
              </a:ext>
            </a:extLst>
          </p:cNvPr>
          <p:cNvSpPr/>
          <p:nvPr/>
        </p:nvSpPr>
        <p:spPr>
          <a:xfrm>
            <a:off x="3963952" y="1148308"/>
            <a:ext cx="4344305" cy="129992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5BFF51-1ECD-414B-9C4B-F49C744963D0}"/>
              </a:ext>
            </a:extLst>
          </p:cNvPr>
          <p:cNvSpPr txBox="1"/>
          <p:nvPr/>
        </p:nvSpPr>
        <p:spPr>
          <a:xfrm>
            <a:off x="2674374" y="2610751"/>
            <a:ext cx="6754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828</Words>
  <Application>Microsoft Office PowerPoint</Application>
  <PresentationFormat>Widescreen</PresentationFormat>
  <Paragraphs>154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Arial-Rounded</vt:lpstr>
      <vt:lpstr>Calibri</vt:lpstr>
      <vt:lpstr>Calibri Light</vt:lpstr>
      <vt:lpstr>Coiny</vt:lpstr>
      <vt:lpstr>Gochi Hand</vt:lpstr>
      <vt:lpstr>Short Stack</vt:lpstr>
      <vt:lpstr>Times New Roman</vt:lpstr>
      <vt:lpstr>VNI-Avo</vt:lpstr>
      <vt:lpstr>Wingdings</vt:lpstr>
      <vt:lpstr>2_Office 主题</vt:lpstr>
      <vt:lpstr>Office 主题</vt:lpstr>
      <vt:lpstr>The Digital Quick Grammar by Slidesgo</vt:lpstr>
      <vt:lpstr>自定义设计方案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 NITRO 5</cp:lastModifiedBy>
  <cp:revision>70</cp:revision>
  <dcterms:created xsi:type="dcterms:W3CDTF">2022-06-25T09:00:30Z</dcterms:created>
  <dcterms:modified xsi:type="dcterms:W3CDTF">2024-10-20T14:12:30Z</dcterms:modified>
</cp:coreProperties>
</file>