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Lst>
  <p:notesMasterIdLst>
    <p:notesMasterId r:id="rId15"/>
  </p:notesMasterIdLst>
  <p:sldIdLst>
    <p:sldId id="257" r:id="rId5"/>
    <p:sldId id="315" r:id="rId6"/>
    <p:sldId id="330" r:id="rId7"/>
    <p:sldId id="331" r:id="rId8"/>
    <p:sldId id="319" r:id="rId9"/>
    <p:sldId id="332" r:id="rId10"/>
    <p:sldId id="327" r:id="rId11"/>
    <p:sldId id="333" r:id="rId12"/>
    <p:sldId id="321"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39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EAE7-03DD-4CEC-828F-A41906C2DDD7}"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1DB52-92C8-46DC-8947-A463987C513B}" type="slidenum">
              <a:rPr lang="en-US" smtClean="0"/>
              <a:t>‹#›</a:t>
            </a:fld>
            <a:endParaRPr lang="en-US"/>
          </a:p>
        </p:txBody>
      </p:sp>
    </p:spTree>
    <p:extLst>
      <p:ext uri="{BB962C8B-B14F-4D97-AF65-F5344CB8AC3E}">
        <p14:creationId xmlns:p14="http://schemas.microsoft.com/office/powerpoint/2010/main" val="277616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778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09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490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7</a:t>
            </a:fld>
            <a:endParaRPr lang="en-US"/>
          </a:p>
        </p:txBody>
      </p:sp>
    </p:spTree>
    <p:extLst>
      <p:ext uri="{BB962C8B-B14F-4D97-AF65-F5344CB8AC3E}">
        <p14:creationId xmlns:p14="http://schemas.microsoft.com/office/powerpoint/2010/main" val="13508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1189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19590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465174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335617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515678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740310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2312845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058228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7310509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411097619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09137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0835340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933930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670221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516842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6769361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952252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760334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072203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393807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343512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527563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886109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94158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086651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02693149"/>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327434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8110220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730322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1997424"/>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319124"/>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2725219"/>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010425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18077461"/>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35844311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1010367"/>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971383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87921646"/>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5984068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41336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817356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xmlns=""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xmlns=""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81658425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46674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52193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xmlns="" id="{EBC225F0-2EE7-59A6-3CF1-D43FC3BDEBC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34875" y="251661"/>
            <a:ext cx="1196140" cy="1196140"/>
          </a:xfrm>
          <a:prstGeom prst="rect">
            <a:avLst/>
          </a:prstGeom>
        </p:spPr>
      </p:pic>
    </p:spTree>
    <p:extLst>
      <p:ext uri="{BB962C8B-B14F-4D97-AF65-F5344CB8AC3E}">
        <p14:creationId xmlns:p14="http://schemas.microsoft.com/office/powerpoint/2010/main" val="386223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xmlns=""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5960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049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xmlns="" id="{CF108E74-EDE0-4ED1-B31F-34F0FC1D5A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7902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40.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xmlns=""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xmlns=""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45" y="3959958"/>
            <a:ext cx="1035064" cy="1778508"/>
          </a:xfrm>
          <a:prstGeom prst="rect">
            <a:avLst/>
          </a:prstGeom>
        </p:spPr>
      </p:pic>
      <p:pic>
        <p:nvPicPr>
          <p:cNvPr id="13" name="图片 12">
            <a:extLst>
              <a:ext uri="{FF2B5EF4-FFF2-40B4-BE49-F238E27FC236}">
                <a16:creationId xmlns:a16="http://schemas.microsoft.com/office/drawing/2014/main" xmlns=""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920" y="4974715"/>
            <a:ext cx="3033509" cy="1655069"/>
          </a:xfrm>
          <a:prstGeom prst="rect">
            <a:avLst/>
          </a:prstGeom>
        </p:spPr>
      </p:pic>
      <p:pic>
        <p:nvPicPr>
          <p:cNvPr id="15" name="图片 14">
            <a:extLst>
              <a:ext uri="{FF2B5EF4-FFF2-40B4-BE49-F238E27FC236}">
                <a16:creationId xmlns:a16="http://schemas.microsoft.com/office/drawing/2014/main" xmlns=""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742" y="3533775"/>
            <a:ext cx="2083094" cy="2554954"/>
          </a:xfrm>
          <a:prstGeom prst="rect">
            <a:avLst/>
          </a:prstGeom>
        </p:spPr>
      </p:pic>
      <p:pic>
        <p:nvPicPr>
          <p:cNvPr id="2" name="Picture 1">
            <a:extLst>
              <a:ext uri="{FF2B5EF4-FFF2-40B4-BE49-F238E27FC236}">
                <a16:creationId xmlns:a16="http://schemas.microsoft.com/office/drawing/2014/main" xmlns="" id="{09481E45-986E-720A-2AA8-379A210B4D19}"/>
              </a:ext>
            </a:extLst>
          </p:cNvPr>
          <p:cNvPicPr>
            <a:picLocks noChangeAspect="1"/>
          </p:cNvPicPr>
          <p:nvPr/>
        </p:nvPicPr>
        <p:blipFill>
          <a:blip r:embed="rId8"/>
          <a:stretch>
            <a:fillRect/>
          </a:stretch>
        </p:blipFill>
        <p:spPr>
          <a:xfrm>
            <a:off x="1504024" y="1294967"/>
            <a:ext cx="3773751" cy="1201016"/>
          </a:xfrm>
          <a:prstGeom prst="rect">
            <a:avLst/>
          </a:prstGeom>
        </p:spPr>
      </p:pic>
      <p:pic>
        <p:nvPicPr>
          <p:cNvPr id="3" name="Picture 2">
            <a:extLst>
              <a:ext uri="{FF2B5EF4-FFF2-40B4-BE49-F238E27FC236}">
                <a16:creationId xmlns:a16="http://schemas.microsoft.com/office/drawing/2014/main" xmlns="" id="{52C25983-4018-1CD9-0400-723D375C5A91}"/>
              </a:ext>
            </a:extLst>
          </p:cNvPr>
          <p:cNvPicPr>
            <a:picLocks noChangeAspect="1"/>
          </p:cNvPicPr>
          <p:nvPr/>
        </p:nvPicPr>
        <p:blipFill>
          <a:blip r:embed="rId9"/>
          <a:stretch>
            <a:fillRect/>
          </a:stretch>
        </p:blipFill>
        <p:spPr>
          <a:xfrm>
            <a:off x="2361883" y="2500813"/>
            <a:ext cx="7315834" cy="1627773"/>
          </a:xfrm>
          <a:prstGeom prst="rect">
            <a:avLst/>
          </a:prstGeom>
        </p:spPr>
      </p:pic>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xmlns="" id="{836C7D8E-F77F-4DF8-808E-DA9CE2B83747}"/>
              </a:ext>
            </a:extLst>
          </p:cNvPr>
          <p:cNvSpPr/>
          <p:nvPr/>
        </p:nvSpPr>
        <p:spPr>
          <a:xfrm>
            <a:off x="1327067" y="214010"/>
            <a:ext cx="6893008"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Cloud 13">
            <a:extLst>
              <a:ext uri="{FF2B5EF4-FFF2-40B4-BE49-F238E27FC236}">
                <a16:creationId xmlns:a16="http://schemas.microsoft.com/office/drawing/2014/main" xmlns=""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Box 17">
            <a:extLst>
              <a:ext uri="{FF2B5EF4-FFF2-40B4-BE49-F238E27FC236}">
                <a16:creationId xmlns:a16="http://schemas.microsoft.com/office/drawing/2014/main" xmlns="" id="{B2E50176-57CB-4F86-A7F1-DDEF2272A786}"/>
              </a:ext>
            </a:extLst>
          </p:cNvPr>
          <p:cNvSpPr txBox="1">
            <a:spLocks noChangeArrowheads="1"/>
          </p:cNvSpPr>
          <p:nvPr/>
        </p:nvSpPr>
        <p:spPr bwMode="auto">
          <a:xfrm>
            <a:off x="1564148" y="903091"/>
            <a:ext cx="6665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3600" dirty="0">
                <a:solidFill>
                  <a:srgbClr val="FF0000"/>
                </a:solidFill>
                <a:latin typeface="Arial" panose="020B0604020202020204" pitchFamily="34" charset="0"/>
                <a:cs typeface="Arial" panose="020B0604020202020204" pitchFamily="34" charset="0"/>
              </a:rPr>
              <a:t>Tìm một câu chuyện tưởng tượng về loài vật</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và</a:t>
            </a:r>
            <a:r>
              <a:rPr lang="vi-VN" altLang="en-US" sz="3600" dirty="0">
                <a:solidFill>
                  <a:srgbClr val="FF0000"/>
                </a:solidFill>
                <a:latin typeface="Arial" panose="020B0604020202020204" pitchFamily="34" charset="0"/>
                <a:cs typeface="Arial" panose="020B0604020202020204" pitchFamily="34" charset="0"/>
              </a:rPr>
              <a:t> cho người thân nghe.</a:t>
            </a:r>
          </a:p>
        </p:txBody>
      </p:sp>
      <p:sp>
        <p:nvSpPr>
          <p:cNvPr id="16" name="TextBox 17">
            <a:extLst>
              <a:ext uri="{FF2B5EF4-FFF2-40B4-BE49-F238E27FC236}">
                <a16:creationId xmlns:a16="http://schemas.microsoft.com/office/drawing/2014/main" xmlns="" id="{48D2FE01-1379-4864-A017-9D5974C5A654}"/>
              </a:ext>
            </a:extLst>
          </p:cNvPr>
          <p:cNvSpPr txBox="1">
            <a:spLocks noChangeArrowheads="1"/>
          </p:cNvSpPr>
          <p:nvPr/>
        </p:nvSpPr>
        <p:spPr bwMode="auto">
          <a:xfrm>
            <a:off x="5120613" y="4407080"/>
            <a:ext cx="4641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3200" dirty="0">
                <a:latin typeface="Arial" panose="020B0604020202020204" pitchFamily="34" charset="0"/>
                <a:cs typeface="Arial" panose="020B0604020202020204" pitchFamily="34" charset="0"/>
              </a:rPr>
              <a:t>Chia sẻ với người thân chi tiết em thích nhất và nêu lí do.</a:t>
            </a:r>
            <a:endPar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字魂35号-经典雅黑"/>
              <a:cs typeface="Arial" panose="020B0604020202020204" pitchFamily="34" charset="0"/>
            </a:endParaRPr>
          </a:p>
        </p:txBody>
      </p:sp>
      <p:grpSp>
        <p:nvGrpSpPr>
          <p:cNvPr id="17" name="Group 16">
            <a:extLst>
              <a:ext uri="{FF2B5EF4-FFF2-40B4-BE49-F238E27FC236}">
                <a16:creationId xmlns:a16="http://schemas.microsoft.com/office/drawing/2014/main" xmlns=""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xmlns=""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xmlns=""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xmlns=""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xmlns=""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xmlns=""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xmlns="" id="{A5813BA2-BEBC-427B-9922-03140821569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7">
            <a:extLst>
              <a:ext uri="{FF2B5EF4-FFF2-40B4-BE49-F238E27FC236}">
                <a16:creationId xmlns:a16="http://schemas.microsoft.com/office/drawing/2014/main" xmlns="" id="{2F13109E-C5AB-450E-8E6E-BF6469B2F1EC}"/>
              </a:ext>
            </a:extLst>
          </p:cNvPr>
          <p:cNvSpPr txBox="1"/>
          <p:nvPr/>
        </p:nvSpPr>
        <p:spPr>
          <a:xfrm>
            <a:off x="1005178" y="248374"/>
            <a:ext cx="10177172" cy="646331"/>
          </a:xfrm>
          <a:prstGeom prst="rect">
            <a:avLst/>
          </a:prstGeom>
          <a:noFill/>
        </p:spPr>
        <p:txBody>
          <a:bodyPr wrap="square">
            <a:spAutoFit/>
          </a:bodyPr>
          <a:lstStyle/>
          <a:p>
            <a:pPr lvl="0" algn="ctr" defTabSz="457200"/>
            <a:r>
              <a:rPr lang="en-US" sz="3600" b="1" dirty="0">
                <a:solidFill>
                  <a:srgbClr val="44546A">
                    <a:lumMod val="50000"/>
                  </a:srgbClr>
                </a:solidFill>
              </a:rPr>
              <a:t>1. </a:t>
            </a:r>
            <a:r>
              <a:rPr lang="vi-VN" sz="3600" b="1" dirty="0">
                <a:solidFill>
                  <a:srgbClr val="44546A">
                    <a:lumMod val="50000"/>
                  </a:srgbClr>
                </a:solidFill>
              </a:rPr>
              <a:t>Đọc đoạn văn dưới đây và trả lời câu hỏi.</a:t>
            </a:r>
            <a:endParaRPr kumimoji="0" lang="en-US" sz="3600" b="1" i="0" u="none" strike="noStrike" kern="1200" cap="none" spc="0" normalizeH="0" baseline="0" noProof="0" dirty="0">
              <a:ln>
                <a:noFill/>
              </a:ln>
              <a:solidFill>
                <a:srgbClr val="44546A">
                  <a:lumMod val="50000"/>
                </a:srgbClr>
              </a:solidFill>
              <a:effectLst/>
              <a:uLnTx/>
              <a:uFillTx/>
              <a:latin typeface="字魂35号-经典雅黑"/>
            </a:endParaRPr>
          </a:p>
        </p:txBody>
      </p:sp>
      <p:sp>
        <p:nvSpPr>
          <p:cNvPr id="4" name="TextBox 3">
            <a:extLst>
              <a:ext uri="{FF2B5EF4-FFF2-40B4-BE49-F238E27FC236}">
                <a16:creationId xmlns:a16="http://schemas.microsoft.com/office/drawing/2014/main" xmlns="" id="{47687845-7D9B-C457-8AE8-9E6C5C277982}"/>
              </a:ext>
            </a:extLst>
          </p:cNvPr>
          <p:cNvSpPr txBox="1"/>
          <p:nvPr/>
        </p:nvSpPr>
        <p:spPr>
          <a:xfrm>
            <a:off x="1409700" y="1600200"/>
            <a:ext cx="9772650" cy="3539430"/>
          </a:xfrm>
          <a:prstGeom prst="rect">
            <a:avLst/>
          </a:prstGeom>
          <a:noFill/>
        </p:spPr>
        <p:txBody>
          <a:bodyPr wrap="square" rtlCol="0">
            <a:spAutoFit/>
          </a:bodyPr>
          <a:lstStyle/>
          <a:p>
            <a:pPr algn="just" rtl="0" latinLnBrk="0"/>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Ngày xưa, muôn loài sống trong rừng già tối tăm, ẩm ướt. Gõ kiến được giao nhiệm vụ đến các nhà hỏi xem ai có thể đi tìm mặt trời. Gõ kiến gõ cửa nhà công, công mải múa. Gõ cửa nhà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bận cãi nhau. Gõ cửa nhà chích choè, chích chòe mải hót... Chỉ có gà trống nhận lời đi tìm mặt trời. </a:t>
            </a:r>
          </a:p>
          <a:p>
            <a:pPr algn="r" rtl="0" latinLnBrk="0"/>
            <a:r>
              <a:rPr lang="vi-VN" sz="3200" b="0" i="0" dirty="0">
                <a:solidFill>
                  <a:srgbClr val="000000"/>
                </a:solidFill>
                <a:effectLst/>
                <a:latin typeface="Calibri" panose="020F0502020204030204" pitchFamily="34" charset="0"/>
                <a:cs typeface="Calibri" panose="020F0502020204030204" pitchFamily="34" charset="0"/>
              </a:rPr>
              <a:t>(Theo Vũ Tú Nam)</a:t>
            </a:r>
          </a:p>
        </p:txBody>
      </p:sp>
      <p:sp>
        <p:nvSpPr>
          <p:cNvPr id="5" name="Rectangle: Rounded Corners 4">
            <a:extLst>
              <a:ext uri="{FF2B5EF4-FFF2-40B4-BE49-F238E27FC236}">
                <a16:creationId xmlns:a16="http://schemas.microsoft.com/office/drawing/2014/main" xmlns="" id="{06200CDA-94EF-36EC-9E85-C488E1EC3F85}"/>
              </a:ext>
            </a:extLst>
          </p:cNvPr>
          <p:cNvSpPr/>
          <p:nvPr/>
        </p:nvSpPr>
        <p:spPr>
          <a:xfrm>
            <a:off x="2105024" y="5470525"/>
            <a:ext cx="8677276" cy="796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6" name="Text Box 20">
            <a:extLst>
              <a:ext uri="{FF2B5EF4-FFF2-40B4-BE49-F238E27FC236}">
                <a16:creationId xmlns:a16="http://schemas.microsoft.com/office/drawing/2014/main" xmlns="" id="{65999349-ECE3-A7F4-10FE-DE551F1DD30E}"/>
              </a:ext>
            </a:extLst>
          </p:cNvPr>
          <p:cNvSpPr txBox="1">
            <a:spLocks noChangeArrowheads="1"/>
          </p:cNvSpPr>
          <p:nvPr/>
        </p:nvSpPr>
        <p:spPr bwMode="auto">
          <a:xfrm>
            <a:off x="2190750" y="5535321"/>
            <a:ext cx="797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Theo </a:t>
            </a:r>
            <a:r>
              <a:rPr lang="en-US" altLang="en-US" b="1" dirty="0" err="1">
                <a:solidFill>
                  <a:srgbClr val="C00000"/>
                </a:solidFill>
                <a:latin typeface="Calibri" panose="020F0502020204030204" pitchFamily="34" charset="0"/>
                <a:cs typeface="Calibri" panose="020F0502020204030204" pitchFamily="34" charset="0"/>
              </a:rPr>
              <a:t>em</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nội</a:t>
            </a:r>
            <a:r>
              <a:rPr lang="en-US" altLang="en-US" b="1" dirty="0">
                <a:solidFill>
                  <a:srgbClr val="C00000"/>
                </a:solidFill>
                <a:latin typeface="Calibri" panose="020F0502020204030204" pitchFamily="34" charset="0"/>
                <a:cs typeface="Calibri" panose="020F0502020204030204" pitchFamily="34" charset="0"/>
              </a:rPr>
              <a:t> dung </a:t>
            </a:r>
            <a:r>
              <a:rPr lang="en-US" altLang="en-US" b="1" dirty="0" err="1">
                <a:solidFill>
                  <a:srgbClr val="C00000"/>
                </a:solidFill>
                <a:latin typeface="Calibri" panose="020F0502020204030204" pitchFamily="34" charset="0"/>
                <a:cs typeface="Calibri" panose="020F0502020204030204" pitchFamily="34" charset="0"/>
              </a:rPr>
              <a:t>chính</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của</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đoạn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văn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là</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gì</a:t>
            </a:r>
            <a:r>
              <a:rPr lang="en-US" altLang="en-US" b="1"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66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FE3177FE-7AFD-4FC4-8D67-77CE3B3DC92D}"/>
              </a:ext>
            </a:extLst>
          </p:cNvPr>
          <p:cNvSpPr/>
          <p:nvPr/>
        </p:nvSpPr>
        <p:spPr>
          <a:xfrm>
            <a:off x="6480464" y="2743200"/>
            <a:ext cx="5292436" cy="36099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xmlns="" id="{DFD5F9C3-F977-4E0E-A849-8B3AD1A80EBA}"/>
              </a:ext>
            </a:extLst>
          </p:cNvPr>
          <p:cNvSpPr/>
          <p:nvPr/>
        </p:nvSpPr>
        <p:spPr>
          <a:xfrm>
            <a:off x="6858000" y="355599"/>
            <a:ext cx="4514850" cy="2225675"/>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6943725" y="420396"/>
            <a:ext cx="41472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sz="3100" b="1" dirty="0">
                <a:solidFill>
                  <a:srgbClr val="C00000"/>
                </a:solidFill>
                <a:latin typeface="Calibri" panose="020F0502020204030204" pitchFamily="34" charset="0"/>
                <a:cs typeface="Calibri" panose="020F0502020204030204" pitchFamily="34" charset="0"/>
              </a:rPr>
              <a:t>a</a:t>
            </a:r>
            <a:r>
              <a:rPr lang="vi-VN" altLang="en-US" sz="3100" b="1" dirty="0">
                <a:solidFill>
                  <a:srgbClr val="C00000"/>
                </a:solidFill>
                <a:latin typeface="Calibri" panose="020F0502020204030204" pitchFamily="34" charset="0"/>
                <a:cs typeface="Calibri" panose="020F0502020204030204" pitchFamily="34" charset="0"/>
              </a:rPr>
              <a:t>. Đoạn văn tưởng tượng đã viết thêm những gì so với đoạn văn của Vũ Tú Nam?</a:t>
            </a:r>
            <a:endParaRPr kumimoji="0" lang="vi-VN" altLang="en-US" sz="31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xmlns="" id="{9C9C9290-F6FC-4C31-99EC-BB1A9FC6DD82}"/>
              </a:ext>
            </a:extLst>
          </p:cNvPr>
          <p:cNvSpPr txBox="1"/>
          <p:nvPr/>
        </p:nvSpPr>
        <p:spPr>
          <a:xfrm>
            <a:off x="6756693" y="2758009"/>
            <a:ext cx="4920090" cy="3431709"/>
          </a:xfrm>
          <a:prstGeom prst="rect">
            <a:avLst/>
          </a:prstGeom>
          <a:noFill/>
        </p:spPr>
        <p:txBody>
          <a:bodyPr wrap="square">
            <a:spAutoFit/>
          </a:bodyPr>
          <a:lstStyle/>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Thêm lời: </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“Tớ còn bận tập múa.”</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Chích chòe luyến thoắng: “Tớ còn bận luyện giọng. Với lại đường xa vạn dặm, tớ thì bé nhỏ, chân yếu cánh mềm, làm sao mà đi được!” </a:t>
            </a:r>
          </a:p>
        </p:txBody>
      </p:sp>
      <p:pic>
        <p:nvPicPr>
          <p:cNvPr id="2" name="Picture 1">
            <a:extLst>
              <a:ext uri="{FF2B5EF4-FFF2-40B4-BE49-F238E27FC236}">
                <a16:creationId xmlns:a16="http://schemas.microsoft.com/office/drawing/2014/main" xmlns=""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xmlns=""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107284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FE3177FE-7AFD-4FC4-8D67-77CE3B3DC92D}"/>
              </a:ext>
            </a:extLst>
          </p:cNvPr>
          <p:cNvSpPr/>
          <p:nvPr/>
        </p:nvSpPr>
        <p:spPr>
          <a:xfrm>
            <a:off x="6623339" y="2895600"/>
            <a:ext cx="5292436" cy="33527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xmlns="" id="{DFD5F9C3-F977-4E0E-A849-8B3AD1A80EBA}"/>
              </a:ext>
            </a:extLst>
          </p:cNvPr>
          <p:cNvSpPr/>
          <p:nvPr/>
        </p:nvSpPr>
        <p:spPr>
          <a:xfrm>
            <a:off x="6858000" y="355600"/>
            <a:ext cx="4514850" cy="1863726"/>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6943725" y="420396"/>
            <a:ext cx="4147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b. </a:t>
            </a:r>
            <a:r>
              <a:rPr lang="vi-VN" altLang="en-US" b="1" dirty="0">
                <a:solidFill>
                  <a:srgbClr val="C00000"/>
                </a:solidFill>
                <a:latin typeface="Calibri" panose="020F0502020204030204" pitchFamily="34" charset="0"/>
                <a:cs typeface="Calibri" panose="020F0502020204030204" pitchFamily="34" charset="0"/>
              </a:rPr>
              <a:t>Theo em các chi tiết tưởng tượng đó có gì thú vị?</a:t>
            </a:r>
            <a:endParaRPr kumimoji="0" lang="vi-VN" altLang="en-US"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xmlns="" id="{9C9C9290-F6FC-4C31-99EC-BB1A9FC6DD82}"/>
              </a:ext>
            </a:extLst>
          </p:cNvPr>
          <p:cNvSpPr txBox="1"/>
          <p:nvPr/>
        </p:nvSpPr>
        <p:spPr>
          <a:xfrm>
            <a:off x="6772275" y="2910409"/>
            <a:ext cx="5047383" cy="3416320"/>
          </a:xfrm>
          <a:prstGeom prst="rect">
            <a:avLst/>
          </a:prstGeom>
          <a:noFill/>
        </p:spPr>
        <p:txBody>
          <a:bodyPr wrap="square">
            <a:spAutoFit/>
          </a:bodyPr>
          <a:lstStyle/>
          <a:p>
            <a:pPr lvl="0" algn="just" defTabSz="457200"/>
            <a:r>
              <a:rPr lang="vi-VN" sz="3600" b="1" dirty="0">
                <a:solidFill>
                  <a:srgbClr val="44546A">
                    <a:lumMod val="50000"/>
                  </a:srgbClr>
                </a:solidFill>
                <a:latin typeface="Calibri" panose="020F0502020204030204" pitchFamily="34" charset="0"/>
                <a:cs typeface="Calibri" panose="020F0502020204030204" pitchFamily="34" charset="0"/>
              </a:rPr>
              <a:t>Các chi tiết tưởng tượng trong đoạn văn trên đã nhân hóa nhân vật trở nên sinh động, gần gũi giúp cho đoạn văn hay hơn.</a:t>
            </a:r>
            <a:endParaRPr kumimoji="0" lang="vi-VN" sz="36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xmlns=""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xmlns=""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226188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FD5F9C3-F977-4E0E-A849-8B3AD1A80EBA}"/>
              </a:ext>
            </a:extLst>
          </p:cNvPr>
          <p:cNvSpPr/>
          <p:nvPr/>
        </p:nvSpPr>
        <p:spPr>
          <a:xfrm>
            <a:off x="1343025" y="282340"/>
            <a:ext cx="9124950"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1285875" y="282340"/>
            <a:ext cx="920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2. </a:t>
            </a:r>
            <a:r>
              <a:rPr lang="vi-VN" altLang="en-US" b="1" dirty="0">
                <a:solidFill>
                  <a:srgbClr val="C00000"/>
                </a:solidFill>
                <a:latin typeface="Calibri" panose="020F0502020204030204" pitchFamily="34" charset="0"/>
                <a:cs typeface="Calibri" panose="020F0502020204030204" pitchFamily="34" charset="0"/>
              </a:rPr>
              <a:t>Nếu viết đoạn văn tưởng tượng dựa trên câu chuyện đã đọc hoặc đã nghe, em thích cách viết nào? </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sp>
        <p:nvSpPr>
          <p:cNvPr id="2" name="Rectangle: Rounded Corners 1">
            <a:extLst>
              <a:ext uri="{FF2B5EF4-FFF2-40B4-BE49-F238E27FC236}">
                <a16:creationId xmlns:a16="http://schemas.microsoft.com/office/drawing/2014/main" xmlns="" id="{6F2D9E15-2F3B-32A8-D10E-BBDC0D8A0DE9}"/>
              </a:ext>
            </a:extLst>
          </p:cNvPr>
          <p:cNvSpPr/>
          <p:nvPr/>
        </p:nvSpPr>
        <p:spPr>
          <a:xfrm>
            <a:off x="742950" y="2076450"/>
            <a:ext cx="3448050"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thêm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lời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kể</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tả</a:t>
            </a:r>
            <a:r>
              <a:rPr lang="en-US" sz="3600" dirty="0">
                <a:solidFill>
                  <a:srgbClr val="00206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xmlns="" id="{EB1F8D23-9585-8E36-B253-9545B62BF27A}"/>
              </a:ext>
            </a:extLst>
          </p:cNvPr>
          <p:cNvSpPr/>
          <p:nvPr/>
        </p:nvSpPr>
        <p:spPr>
          <a:xfrm>
            <a:off x="4467224" y="2076450"/>
            <a:ext cx="3971925"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Viết thêm lời thoại của nhân vật.</a:t>
            </a:r>
            <a:endParaRPr lang="en-US" sz="3600"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xmlns="" id="{2F16D01D-FCD4-63D2-BCDD-57AA507017AB}"/>
              </a:ext>
            </a:extLst>
          </p:cNvPr>
          <p:cNvSpPr/>
          <p:nvPr/>
        </p:nvSpPr>
        <p:spPr>
          <a:xfrm>
            <a:off x="8648700" y="2066925"/>
            <a:ext cx="3343276"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Thay hoặc viết tiếp đoạn  kết.</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xmlns="" id="{DFD5F9C3-F977-4E0E-A849-8B3AD1A80EBA}"/>
              </a:ext>
            </a:extLst>
          </p:cNvPr>
          <p:cNvSpPr/>
          <p:nvPr/>
        </p:nvSpPr>
        <p:spPr>
          <a:xfrm>
            <a:off x="790576" y="282340"/>
            <a:ext cx="9991724"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xmlns="" id="{DCD31523-A2D5-4933-BA79-F88E34B661B1}"/>
              </a:ext>
            </a:extLst>
          </p:cNvPr>
          <p:cNvSpPr txBox="1">
            <a:spLocks noChangeArrowheads="1"/>
          </p:cNvSpPr>
          <p:nvPr/>
        </p:nvSpPr>
        <p:spPr bwMode="auto">
          <a:xfrm>
            <a:off x="790575" y="282340"/>
            <a:ext cx="9696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3. </a:t>
            </a:r>
            <a:r>
              <a:rPr lang="vi-VN" altLang="en-US" b="1" dirty="0">
                <a:solidFill>
                  <a:srgbClr val="C00000"/>
                </a:solidFill>
                <a:latin typeface="Calibri" panose="020F0502020204030204" pitchFamily="34" charset="0"/>
                <a:cs typeface="Calibri" panose="020F0502020204030204" pitchFamily="34" charset="0"/>
              </a:rPr>
              <a:t>Trao đổi về những điểm cần lưu ý khi viết đoạn văn tưởng tượng dựa vào câu chuyện đã đọc hoặc đã nghe.</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pic>
        <p:nvPicPr>
          <p:cNvPr id="3" name="Graphic 2">
            <a:extLst>
              <a:ext uri="{FF2B5EF4-FFF2-40B4-BE49-F238E27FC236}">
                <a16:creationId xmlns:a16="http://schemas.microsoft.com/office/drawing/2014/main" xmlns="" id="{0EB546E1-292F-FFD6-4D1E-F055193919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4026" y="3114721"/>
            <a:ext cx="3045474" cy="3254746"/>
          </a:xfrm>
          <a:prstGeom prst="rect">
            <a:avLst/>
          </a:prstGeom>
        </p:spPr>
      </p:pic>
      <p:sp>
        <p:nvSpPr>
          <p:cNvPr id="6" name="Speech Bubble: Rectangle with Corners Rounded 5">
            <a:extLst>
              <a:ext uri="{FF2B5EF4-FFF2-40B4-BE49-F238E27FC236}">
                <a16:creationId xmlns:a16="http://schemas.microsoft.com/office/drawing/2014/main" xmlns="" id="{EF7021B0-47C0-FE79-5B01-AEB93B6E75F2}"/>
              </a:ext>
            </a:extLst>
          </p:cNvPr>
          <p:cNvSpPr/>
          <p:nvPr/>
        </p:nvSpPr>
        <p:spPr>
          <a:xfrm>
            <a:off x="3762703" y="2038350"/>
            <a:ext cx="8104541" cy="1628775"/>
          </a:xfrm>
          <a:custGeom>
            <a:avLst/>
            <a:gdLst>
              <a:gd name="connsiteX0" fmla="*/ 0 w 8104541"/>
              <a:gd name="connsiteY0" fmla="*/ 271468 h 1628775"/>
              <a:gd name="connsiteX1" fmla="*/ 271468 w 8104541"/>
              <a:gd name="connsiteY1" fmla="*/ 0 h 1628775"/>
              <a:gd name="connsiteX2" fmla="*/ 1350757 w 8104541"/>
              <a:gd name="connsiteY2" fmla="*/ 0 h 1628775"/>
              <a:gd name="connsiteX3" fmla="*/ 1350757 w 8104541"/>
              <a:gd name="connsiteY3" fmla="*/ 0 h 1628775"/>
              <a:gd name="connsiteX4" fmla="*/ 3376892 w 8104541"/>
              <a:gd name="connsiteY4" fmla="*/ 0 h 1628775"/>
              <a:gd name="connsiteX5" fmla="*/ 7833073 w 8104541"/>
              <a:gd name="connsiteY5" fmla="*/ 0 h 1628775"/>
              <a:gd name="connsiteX6" fmla="*/ 8104541 w 8104541"/>
              <a:gd name="connsiteY6" fmla="*/ 271468 h 1628775"/>
              <a:gd name="connsiteX7" fmla="*/ 8104541 w 8104541"/>
              <a:gd name="connsiteY7" fmla="*/ 950119 h 1628775"/>
              <a:gd name="connsiteX8" fmla="*/ 8104541 w 8104541"/>
              <a:gd name="connsiteY8" fmla="*/ 950119 h 1628775"/>
              <a:gd name="connsiteX9" fmla="*/ 8104541 w 8104541"/>
              <a:gd name="connsiteY9" fmla="*/ 1357313 h 1628775"/>
              <a:gd name="connsiteX10" fmla="*/ 8104541 w 8104541"/>
              <a:gd name="connsiteY10" fmla="*/ 1357307 h 1628775"/>
              <a:gd name="connsiteX11" fmla="*/ 7833073 w 8104541"/>
              <a:gd name="connsiteY11" fmla="*/ 1628775 h 1628775"/>
              <a:gd name="connsiteX12" fmla="*/ 3376892 w 8104541"/>
              <a:gd name="connsiteY12" fmla="*/ 1628775 h 1628775"/>
              <a:gd name="connsiteX13" fmla="*/ 1350757 w 8104541"/>
              <a:gd name="connsiteY13" fmla="*/ 1628775 h 1628775"/>
              <a:gd name="connsiteX14" fmla="*/ 1350757 w 8104541"/>
              <a:gd name="connsiteY14" fmla="*/ 1628775 h 1628775"/>
              <a:gd name="connsiteX15" fmla="*/ 271468 w 8104541"/>
              <a:gd name="connsiteY15" fmla="*/ 1628775 h 1628775"/>
              <a:gd name="connsiteX16" fmla="*/ 0 w 8104541"/>
              <a:gd name="connsiteY16" fmla="*/ 1357307 h 1628775"/>
              <a:gd name="connsiteX17" fmla="*/ 0 w 8104541"/>
              <a:gd name="connsiteY17" fmla="*/ 1357313 h 1628775"/>
              <a:gd name="connsiteX18" fmla="*/ -658413 w 8104541"/>
              <a:gd name="connsiteY18" fmla="*/ 1476452 h 1628775"/>
              <a:gd name="connsiteX19" fmla="*/ 0 w 8104541"/>
              <a:gd name="connsiteY19" fmla="*/ 950119 h 1628775"/>
              <a:gd name="connsiteX20" fmla="*/ 0 w 8104541"/>
              <a:gd name="connsiteY20"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628775" fill="none" extrusionOk="0">
                <a:moveTo>
                  <a:pt x="0" y="271468"/>
                </a:moveTo>
                <a:cubicBezTo>
                  <a:pt x="7473" y="125585"/>
                  <a:pt x="108870" y="5095"/>
                  <a:pt x="271468" y="0"/>
                </a:cubicBezTo>
                <a:cubicBezTo>
                  <a:pt x="706707" y="-10756"/>
                  <a:pt x="1166946" y="-54771"/>
                  <a:pt x="1350757" y="0"/>
                </a:cubicBezTo>
                <a:lnTo>
                  <a:pt x="1350757" y="0"/>
                </a:lnTo>
                <a:cubicBezTo>
                  <a:pt x="1581551" y="143479"/>
                  <a:pt x="3036263" y="81161"/>
                  <a:pt x="3376892" y="0"/>
                </a:cubicBezTo>
                <a:cubicBezTo>
                  <a:pt x="3889734" y="-117130"/>
                  <a:pt x="6317928" y="123459"/>
                  <a:pt x="7833073" y="0"/>
                </a:cubicBezTo>
                <a:cubicBezTo>
                  <a:pt x="7987489" y="7151"/>
                  <a:pt x="8094226" y="122983"/>
                  <a:pt x="8104541" y="271468"/>
                </a:cubicBezTo>
                <a:cubicBezTo>
                  <a:pt x="8093974" y="347257"/>
                  <a:pt x="8079387" y="713435"/>
                  <a:pt x="8104541" y="950119"/>
                </a:cubicBezTo>
                <a:lnTo>
                  <a:pt x="8104541" y="950119"/>
                </a:lnTo>
                <a:cubicBezTo>
                  <a:pt x="8112966" y="1019661"/>
                  <a:pt x="8130803" y="1251561"/>
                  <a:pt x="8104541" y="1357313"/>
                </a:cubicBezTo>
                <a:lnTo>
                  <a:pt x="8104541" y="1357307"/>
                </a:lnTo>
                <a:cubicBezTo>
                  <a:pt x="8089526" y="1488431"/>
                  <a:pt x="7978599" y="1643111"/>
                  <a:pt x="7833073" y="1628775"/>
                </a:cubicBezTo>
                <a:cubicBezTo>
                  <a:pt x="7218693" y="1762169"/>
                  <a:pt x="4781041" y="1498055"/>
                  <a:pt x="3376892" y="1628775"/>
                </a:cubicBezTo>
                <a:cubicBezTo>
                  <a:pt x="2642826" y="1678474"/>
                  <a:pt x="1632501" y="1604047"/>
                  <a:pt x="1350757" y="1628775"/>
                </a:cubicBezTo>
                <a:lnTo>
                  <a:pt x="1350757" y="1628775"/>
                </a:lnTo>
                <a:cubicBezTo>
                  <a:pt x="1119247" y="1689875"/>
                  <a:pt x="804013" y="1708769"/>
                  <a:pt x="271468" y="1628775"/>
                </a:cubicBezTo>
                <a:cubicBezTo>
                  <a:pt x="98079" y="1628676"/>
                  <a:pt x="3772" y="1499498"/>
                  <a:pt x="0" y="1357307"/>
                </a:cubicBezTo>
                <a:lnTo>
                  <a:pt x="0" y="1357313"/>
                </a:lnTo>
                <a:cubicBezTo>
                  <a:pt x="-210617" y="1441236"/>
                  <a:pt x="-361399" y="1365063"/>
                  <a:pt x="-658413" y="1476452"/>
                </a:cubicBezTo>
                <a:cubicBezTo>
                  <a:pt x="-339664" y="1251015"/>
                  <a:pt x="-101880" y="994518"/>
                  <a:pt x="0" y="950119"/>
                </a:cubicBezTo>
                <a:cubicBezTo>
                  <a:pt x="46095" y="629605"/>
                  <a:pt x="52203" y="523637"/>
                  <a:pt x="0" y="271468"/>
                </a:cubicBezTo>
                <a:close/>
              </a:path>
              <a:path w="8104541" h="1628775" stroke="0" extrusionOk="0">
                <a:moveTo>
                  <a:pt x="0" y="271468"/>
                </a:moveTo>
                <a:cubicBezTo>
                  <a:pt x="-14964" y="147129"/>
                  <a:pt x="127294" y="-3891"/>
                  <a:pt x="271468" y="0"/>
                </a:cubicBezTo>
                <a:cubicBezTo>
                  <a:pt x="384660" y="40171"/>
                  <a:pt x="1119330" y="42710"/>
                  <a:pt x="1350757" y="0"/>
                </a:cubicBezTo>
                <a:lnTo>
                  <a:pt x="1350757" y="0"/>
                </a:lnTo>
                <a:cubicBezTo>
                  <a:pt x="2069381" y="-29929"/>
                  <a:pt x="2640298" y="-87481"/>
                  <a:pt x="3376892" y="0"/>
                </a:cubicBezTo>
                <a:cubicBezTo>
                  <a:pt x="4368469" y="-134364"/>
                  <a:pt x="6023727" y="130381"/>
                  <a:pt x="7833073" y="0"/>
                </a:cubicBezTo>
                <a:cubicBezTo>
                  <a:pt x="7977337" y="-13350"/>
                  <a:pt x="8107935" y="118909"/>
                  <a:pt x="8104541" y="271468"/>
                </a:cubicBezTo>
                <a:cubicBezTo>
                  <a:pt x="8094297" y="419126"/>
                  <a:pt x="8103219" y="685520"/>
                  <a:pt x="8104541" y="950119"/>
                </a:cubicBezTo>
                <a:lnTo>
                  <a:pt x="8104541" y="950119"/>
                </a:lnTo>
                <a:cubicBezTo>
                  <a:pt x="8108331" y="1043993"/>
                  <a:pt x="8095139" y="1205574"/>
                  <a:pt x="8104541" y="1357313"/>
                </a:cubicBezTo>
                <a:lnTo>
                  <a:pt x="8104541" y="1357307"/>
                </a:lnTo>
                <a:cubicBezTo>
                  <a:pt x="8130510" y="1504402"/>
                  <a:pt x="7955628" y="1636706"/>
                  <a:pt x="7833073" y="1628775"/>
                </a:cubicBezTo>
                <a:cubicBezTo>
                  <a:pt x="5685633" y="1591016"/>
                  <a:pt x="5273273" y="1679273"/>
                  <a:pt x="3376892" y="1628775"/>
                </a:cubicBezTo>
                <a:cubicBezTo>
                  <a:pt x="2459734" y="1459740"/>
                  <a:pt x="2133023" y="1682075"/>
                  <a:pt x="1350757" y="1628775"/>
                </a:cubicBezTo>
                <a:lnTo>
                  <a:pt x="1350757" y="1628775"/>
                </a:lnTo>
                <a:cubicBezTo>
                  <a:pt x="888651" y="1608642"/>
                  <a:pt x="400151" y="1660258"/>
                  <a:pt x="271468" y="1628775"/>
                </a:cubicBezTo>
                <a:cubicBezTo>
                  <a:pt x="115095" y="1622897"/>
                  <a:pt x="18213" y="1502971"/>
                  <a:pt x="0" y="1357307"/>
                </a:cubicBezTo>
                <a:lnTo>
                  <a:pt x="0" y="1357313"/>
                </a:lnTo>
                <a:cubicBezTo>
                  <a:pt x="-238413" y="1439724"/>
                  <a:pt x="-377810" y="1486590"/>
                  <a:pt x="-658413" y="1476452"/>
                </a:cubicBezTo>
                <a:cubicBezTo>
                  <a:pt x="-414699" y="1283457"/>
                  <a:pt x="-231046" y="1104851"/>
                  <a:pt x="0" y="950119"/>
                </a:cubicBezTo>
                <a:cubicBezTo>
                  <a:pt x="-642" y="645753"/>
                  <a:pt x="34508" y="380618"/>
                  <a:pt x="0" y="271468"/>
                </a:cubicBez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8124"/>
                      <a:gd name="adj2" fmla="val 4064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Theo em, còn những 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tưởng tượng nào khác ngoài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những</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được</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nêu</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ở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bài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tập</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2.</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xmlns="" id="{A051C2BA-F2EC-00BE-6399-AE7EF12477B7}"/>
              </a:ext>
            </a:extLst>
          </p:cNvPr>
          <p:cNvSpPr/>
          <p:nvPr/>
        </p:nvSpPr>
        <p:spPr>
          <a:xfrm>
            <a:off x="3924628" y="4171951"/>
            <a:ext cx="8104541" cy="1466850"/>
          </a:xfrm>
          <a:custGeom>
            <a:avLst/>
            <a:gdLst>
              <a:gd name="connsiteX0" fmla="*/ 0 w 8104541"/>
              <a:gd name="connsiteY0" fmla="*/ 244480 h 1466850"/>
              <a:gd name="connsiteX1" fmla="*/ 244480 w 8104541"/>
              <a:gd name="connsiteY1" fmla="*/ 0 h 1466850"/>
              <a:gd name="connsiteX2" fmla="*/ 1350757 w 8104541"/>
              <a:gd name="connsiteY2" fmla="*/ 0 h 1466850"/>
              <a:gd name="connsiteX3" fmla="*/ 1350757 w 8104541"/>
              <a:gd name="connsiteY3" fmla="*/ 0 h 1466850"/>
              <a:gd name="connsiteX4" fmla="*/ 3376892 w 8104541"/>
              <a:gd name="connsiteY4" fmla="*/ 0 h 1466850"/>
              <a:gd name="connsiteX5" fmla="*/ 7860061 w 8104541"/>
              <a:gd name="connsiteY5" fmla="*/ 0 h 1466850"/>
              <a:gd name="connsiteX6" fmla="*/ 8104541 w 8104541"/>
              <a:gd name="connsiteY6" fmla="*/ 244480 h 1466850"/>
              <a:gd name="connsiteX7" fmla="*/ 8104541 w 8104541"/>
              <a:gd name="connsiteY7" fmla="*/ 244475 h 1466850"/>
              <a:gd name="connsiteX8" fmla="*/ 8104541 w 8104541"/>
              <a:gd name="connsiteY8" fmla="*/ 244475 h 1466850"/>
              <a:gd name="connsiteX9" fmla="*/ 8104541 w 8104541"/>
              <a:gd name="connsiteY9" fmla="*/ 611188 h 1466850"/>
              <a:gd name="connsiteX10" fmla="*/ 8104541 w 8104541"/>
              <a:gd name="connsiteY10" fmla="*/ 1222370 h 1466850"/>
              <a:gd name="connsiteX11" fmla="*/ 7860061 w 8104541"/>
              <a:gd name="connsiteY11" fmla="*/ 1466850 h 1466850"/>
              <a:gd name="connsiteX12" fmla="*/ 3376892 w 8104541"/>
              <a:gd name="connsiteY12" fmla="*/ 1466850 h 1466850"/>
              <a:gd name="connsiteX13" fmla="*/ 1350757 w 8104541"/>
              <a:gd name="connsiteY13" fmla="*/ 1466850 h 1466850"/>
              <a:gd name="connsiteX14" fmla="*/ 1350757 w 8104541"/>
              <a:gd name="connsiteY14" fmla="*/ 1466850 h 1466850"/>
              <a:gd name="connsiteX15" fmla="*/ 244480 w 8104541"/>
              <a:gd name="connsiteY15" fmla="*/ 1466850 h 1466850"/>
              <a:gd name="connsiteX16" fmla="*/ 0 w 8104541"/>
              <a:gd name="connsiteY16" fmla="*/ 1222370 h 1466850"/>
              <a:gd name="connsiteX17" fmla="*/ 0 w 8104541"/>
              <a:gd name="connsiteY17" fmla="*/ 611188 h 1466850"/>
              <a:gd name="connsiteX18" fmla="*/ -429784 w 8104541"/>
              <a:gd name="connsiteY18" fmla="*/ 483708 h 1466850"/>
              <a:gd name="connsiteX19" fmla="*/ 0 w 8104541"/>
              <a:gd name="connsiteY19" fmla="*/ 244475 h 1466850"/>
              <a:gd name="connsiteX20" fmla="*/ 0 w 8104541"/>
              <a:gd name="connsiteY20" fmla="*/ 24448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466850" fill="none" extrusionOk="0">
                <a:moveTo>
                  <a:pt x="0" y="244480"/>
                </a:moveTo>
                <a:cubicBezTo>
                  <a:pt x="10659" y="115226"/>
                  <a:pt x="104968" y="1805"/>
                  <a:pt x="244480" y="0"/>
                </a:cubicBezTo>
                <a:cubicBezTo>
                  <a:pt x="503845" y="78143"/>
                  <a:pt x="1068847" y="38238"/>
                  <a:pt x="1350757" y="0"/>
                </a:cubicBezTo>
                <a:lnTo>
                  <a:pt x="1350757" y="0"/>
                </a:lnTo>
                <a:cubicBezTo>
                  <a:pt x="1581551" y="143479"/>
                  <a:pt x="3036263" y="81161"/>
                  <a:pt x="3376892" y="0"/>
                </a:cubicBezTo>
                <a:cubicBezTo>
                  <a:pt x="5187184" y="-117130"/>
                  <a:pt x="6274243" y="123459"/>
                  <a:pt x="7860061" y="0"/>
                </a:cubicBezTo>
                <a:cubicBezTo>
                  <a:pt x="7999558" y="7128"/>
                  <a:pt x="8099247" y="110197"/>
                  <a:pt x="8104541" y="244480"/>
                </a:cubicBezTo>
                <a:lnTo>
                  <a:pt x="8104541" y="244475"/>
                </a:lnTo>
                <a:lnTo>
                  <a:pt x="8104541" y="244475"/>
                </a:lnTo>
                <a:cubicBezTo>
                  <a:pt x="8133894" y="316649"/>
                  <a:pt x="8095817" y="451802"/>
                  <a:pt x="8104541" y="611188"/>
                </a:cubicBezTo>
                <a:cubicBezTo>
                  <a:pt x="8129583" y="677811"/>
                  <a:pt x="8069797" y="1030157"/>
                  <a:pt x="8104541" y="1222370"/>
                </a:cubicBezTo>
                <a:cubicBezTo>
                  <a:pt x="8101067" y="1353043"/>
                  <a:pt x="7991528" y="1478431"/>
                  <a:pt x="7860061" y="1466850"/>
                </a:cubicBezTo>
                <a:cubicBezTo>
                  <a:pt x="7273510" y="1600244"/>
                  <a:pt x="5440388" y="1336130"/>
                  <a:pt x="3376892" y="1466850"/>
                </a:cubicBezTo>
                <a:cubicBezTo>
                  <a:pt x="2642826" y="1516549"/>
                  <a:pt x="1632501" y="1442122"/>
                  <a:pt x="1350757" y="1466850"/>
                </a:cubicBezTo>
                <a:lnTo>
                  <a:pt x="1350757" y="1466850"/>
                </a:lnTo>
                <a:cubicBezTo>
                  <a:pt x="1155058" y="1416168"/>
                  <a:pt x="609733" y="1565448"/>
                  <a:pt x="244480" y="1466850"/>
                </a:cubicBezTo>
                <a:cubicBezTo>
                  <a:pt x="104843" y="1466831"/>
                  <a:pt x="10398" y="1336065"/>
                  <a:pt x="0" y="1222370"/>
                </a:cubicBezTo>
                <a:cubicBezTo>
                  <a:pt x="27351" y="1120118"/>
                  <a:pt x="45862" y="726664"/>
                  <a:pt x="0" y="611188"/>
                </a:cubicBezTo>
                <a:cubicBezTo>
                  <a:pt x="-186906" y="535133"/>
                  <a:pt x="-357149" y="519876"/>
                  <a:pt x="-429784" y="483708"/>
                </a:cubicBezTo>
                <a:cubicBezTo>
                  <a:pt x="-299970" y="368703"/>
                  <a:pt x="-141545" y="329662"/>
                  <a:pt x="0" y="244475"/>
                </a:cubicBezTo>
                <a:lnTo>
                  <a:pt x="0" y="244480"/>
                </a:lnTo>
                <a:close/>
              </a:path>
              <a:path w="8104541" h="1466850" stroke="0" extrusionOk="0">
                <a:moveTo>
                  <a:pt x="0" y="244480"/>
                </a:moveTo>
                <a:cubicBezTo>
                  <a:pt x="-12630" y="131055"/>
                  <a:pt x="126714" y="-11671"/>
                  <a:pt x="244480" y="0"/>
                </a:cubicBezTo>
                <a:cubicBezTo>
                  <a:pt x="523324" y="10785"/>
                  <a:pt x="875024" y="92872"/>
                  <a:pt x="1350757" y="0"/>
                </a:cubicBezTo>
                <a:lnTo>
                  <a:pt x="1350757" y="0"/>
                </a:lnTo>
                <a:cubicBezTo>
                  <a:pt x="2069381" y="-29929"/>
                  <a:pt x="2640298" y="-87481"/>
                  <a:pt x="3376892" y="0"/>
                </a:cubicBezTo>
                <a:cubicBezTo>
                  <a:pt x="5482401" y="-134364"/>
                  <a:pt x="6157233" y="130381"/>
                  <a:pt x="7860061" y="0"/>
                </a:cubicBezTo>
                <a:cubicBezTo>
                  <a:pt x="7988134" y="-16382"/>
                  <a:pt x="8118116" y="98934"/>
                  <a:pt x="8104541" y="244480"/>
                </a:cubicBezTo>
                <a:lnTo>
                  <a:pt x="8104541" y="244475"/>
                </a:lnTo>
                <a:lnTo>
                  <a:pt x="8104541" y="244475"/>
                </a:lnTo>
                <a:cubicBezTo>
                  <a:pt x="8110222" y="350187"/>
                  <a:pt x="8122784" y="519404"/>
                  <a:pt x="8104541" y="611188"/>
                </a:cubicBezTo>
                <a:cubicBezTo>
                  <a:pt x="8158137" y="839075"/>
                  <a:pt x="8087026" y="1045691"/>
                  <a:pt x="8104541" y="1222370"/>
                </a:cubicBezTo>
                <a:cubicBezTo>
                  <a:pt x="8121172" y="1355579"/>
                  <a:pt x="7971468" y="1473692"/>
                  <a:pt x="7860061" y="1466850"/>
                </a:cubicBezTo>
                <a:cubicBezTo>
                  <a:pt x="6303658" y="1429091"/>
                  <a:pt x="5003561" y="1517348"/>
                  <a:pt x="3376892" y="1466850"/>
                </a:cubicBezTo>
                <a:cubicBezTo>
                  <a:pt x="2459734" y="1297815"/>
                  <a:pt x="2133023" y="1520150"/>
                  <a:pt x="1350757" y="1466850"/>
                </a:cubicBezTo>
                <a:lnTo>
                  <a:pt x="1350757" y="1466850"/>
                </a:lnTo>
                <a:cubicBezTo>
                  <a:pt x="1213088" y="1420859"/>
                  <a:pt x="355358" y="1400667"/>
                  <a:pt x="244480" y="1466850"/>
                </a:cubicBezTo>
                <a:cubicBezTo>
                  <a:pt x="105932" y="1463635"/>
                  <a:pt x="8307" y="1355448"/>
                  <a:pt x="0" y="1222370"/>
                </a:cubicBezTo>
                <a:cubicBezTo>
                  <a:pt x="-46671" y="1103213"/>
                  <a:pt x="-50352" y="847850"/>
                  <a:pt x="0" y="611188"/>
                </a:cubicBezTo>
                <a:cubicBezTo>
                  <a:pt x="-48371" y="614055"/>
                  <a:pt x="-351633" y="521608"/>
                  <a:pt x="-429784" y="483708"/>
                </a:cubicBezTo>
                <a:cubicBezTo>
                  <a:pt x="-262792" y="396373"/>
                  <a:pt x="-183425" y="308635"/>
                  <a:pt x="0" y="244475"/>
                </a:cubicBezTo>
                <a:lnTo>
                  <a:pt x="0" y="244480"/>
                </a:ln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5303"/>
                      <a:gd name="adj2" fmla="val -170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Làm thế nào để viết được đoạn văn tưởng tượng thú vị, hấp dẫn?</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087BFFA-5CF8-53E3-C13F-6C0ADC5D33D2}"/>
              </a:ext>
            </a:extLst>
          </p:cNvPr>
          <p:cNvSpPr/>
          <p:nvPr/>
        </p:nvSpPr>
        <p:spPr>
          <a:xfrm>
            <a:off x="4321450" y="314326"/>
            <a:ext cx="3736700" cy="1720302"/>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Một</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cách</a:t>
            </a:r>
            <a:r>
              <a:rPr lang="en-US" sz="3600" b="1" dirty="0">
                <a:solidFill>
                  <a:prstClr val="black"/>
                </a:solidFill>
              </a:rPr>
              <a:t>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tưởng</a:t>
            </a:r>
            <a:r>
              <a:rPr lang="en-US" sz="3600" b="1" dirty="0">
                <a:solidFill>
                  <a:prstClr val="black"/>
                </a:solidFill>
              </a:rPr>
              <a:t> </a:t>
            </a:r>
            <a:r>
              <a:rPr lang="en-US" sz="3600" b="1" dirty="0" err="1">
                <a:solidFill>
                  <a:prstClr val="black"/>
                </a:solidFill>
              </a:rPr>
              <a:t>tượng</a:t>
            </a:r>
            <a:r>
              <a:rPr lang="en-US" sz="3600" b="1" dirty="0">
                <a:solidFill>
                  <a:prstClr val="black"/>
                </a:solidFill>
              </a:rPr>
              <a:t> </a:t>
            </a:r>
            <a:r>
              <a:rPr lang="en-US" sz="3600" b="1" dirty="0" err="1">
                <a:solidFill>
                  <a:prstClr val="black"/>
                </a:solidFill>
              </a:rPr>
              <a:t>khác</a:t>
            </a:r>
            <a:endParaRPr lang="en-US" sz="3600" b="1" dirty="0">
              <a:solidFill>
                <a:prstClr val="black"/>
              </a:solidFill>
            </a:endParaRPr>
          </a:p>
        </p:txBody>
      </p:sp>
      <p:pic>
        <p:nvPicPr>
          <p:cNvPr id="24" name="Picture 23" descr="A red arrow pointing to the right&#10;&#10;Description automatically generated with low confidence">
            <a:extLst>
              <a:ext uri="{FF2B5EF4-FFF2-40B4-BE49-F238E27FC236}">
                <a16:creationId xmlns:a16="http://schemas.microsoft.com/office/drawing/2014/main" xmlns="" id="{769E7C1C-20C9-E606-A1CB-7FF1DD510ED7}"/>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25" name="Rectangle: Rounded Corners 24">
            <a:extLst>
              <a:ext uri="{FF2B5EF4-FFF2-40B4-BE49-F238E27FC236}">
                <a16:creationId xmlns:a16="http://schemas.microsoft.com/office/drawing/2014/main" xmlns="" id="{13210100-C361-6218-994A-0C571100A3B1}"/>
              </a:ext>
            </a:extLst>
          </p:cNvPr>
          <p:cNvSpPr/>
          <p:nvPr/>
        </p:nvSpPr>
        <p:spPr>
          <a:xfrm>
            <a:off x="695325" y="3324223"/>
            <a:ext cx="3138695" cy="24574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cs typeface="Baloo" panose="03080902040302020200" pitchFamily="66" charset="0"/>
              </a:rPr>
              <a:t>Chọn</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một</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cách</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mở</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đầu</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khác</a:t>
            </a:r>
            <a:r>
              <a:rPr lang="en-US" sz="4000" b="1" dirty="0">
                <a:solidFill>
                  <a:srgbClr val="002060"/>
                </a:solidFill>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6" name="Picture 25" descr="A red arrow pointing to the right&#10;&#10;Description automatically generated with low confidence">
            <a:extLst>
              <a:ext uri="{FF2B5EF4-FFF2-40B4-BE49-F238E27FC236}">
                <a16:creationId xmlns:a16="http://schemas.microsoft.com/office/drawing/2014/main" xmlns="" id="{71511EED-2749-2376-D6BB-67FED4E082E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27" name="Rectangle: Rounded Corners 26">
            <a:extLst>
              <a:ext uri="{FF2B5EF4-FFF2-40B4-BE49-F238E27FC236}">
                <a16:creationId xmlns:a16="http://schemas.microsoft.com/office/drawing/2014/main" xmlns="" id="{60107B1E-D885-6B22-0F6A-F4A18F6ACF4B}"/>
              </a:ext>
            </a:extLst>
          </p:cNvPr>
          <p:cNvSpPr/>
          <p:nvPr/>
        </p:nvSpPr>
        <p:spPr>
          <a:xfrm>
            <a:off x="4391025" y="3552825"/>
            <a:ext cx="3543299" cy="2209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libri" panose="020F0502020204030204"/>
                <a:cs typeface="Baloo" panose="03080902040302020200" pitchFamily="66" charset="0"/>
              </a:rPr>
              <a:t>Phát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triển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một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vài</a:t>
            </a:r>
            <a:r>
              <a:rPr lang="en-US" sz="4000" b="1" dirty="0">
                <a:solidFill>
                  <a:srgbClr val="002060"/>
                </a:solidFill>
                <a:latin typeface="Calibri" panose="020F0502020204030204"/>
                <a:cs typeface="Baloo" panose="03080902040302020200" pitchFamily="66" charset="0"/>
              </a:rPr>
              <a:t> chi </a:t>
            </a:r>
            <a:r>
              <a:rPr lang="en-US" sz="4000" b="1" dirty="0" err="1">
                <a:solidFill>
                  <a:srgbClr val="002060"/>
                </a:solidFill>
                <a:latin typeface="Calibri" panose="020F0502020204030204"/>
                <a:cs typeface="Baloo" panose="03080902040302020200" pitchFamily="66" charset="0"/>
              </a:rPr>
              <a:t>tiết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quan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trọng</a:t>
            </a:r>
            <a:r>
              <a:rPr lang="en-US" sz="4000" b="1" dirty="0">
                <a:solidFill>
                  <a:srgbClr val="002060"/>
                </a:solidFill>
                <a:latin typeface="Calibri" panose="020F0502020204030204"/>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8" name="Picture 27" descr="A red arrow pointing to the right&#10;&#10;Description automatically generated with low confidence">
            <a:extLst>
              <a:ext uri="{FF2B5EF4-FFF2-40B4-BE49-F238E27FC236}">
                <a16:creationId xmlns:a16="http://schemas.microsoft.com/office/drawing/2014/main" xmlns="" id="{7505E83A-0658-83B0-0990-501C4CBBDEF6}"/>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29" name="Rectangle: Rounded Corners 28">
            <a:extLst>
              <a:ext uri="{FF2B5EF4-FFF2-40B4-BE49-F238E27FC236}">
                <a16:creationId xmlns:a16="http://schemas.microsoft.com/office/drawing/2014/main" xmlns="" id="{06AB6ABC-20CB-BB5D-630E-8FC52FFBCDE0}"/>
              </a:ext>
            </a:extLst>
          </p:cNvPr>
          <p:cNvSpPr/>
          <p:nvPr/>
        </p:nvSpPr>
        <p:spPr>
          <a:xfrm>
            <a:off x="8429625" y="3549926"/>
            <a:ext cx="2847975" cy="231747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Thay</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hoặc</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viết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tiếp</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đoạn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kết</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F4B239-0CCF-1157-EF7E-4451832A4BBA}"/>
              </a:ext>
            </a:extLst>
          </p:cNvPr>
          <p:cNvPicPr>
            <a:picLocks noChangeAspect="1"/>
          </p:cNvPicPr>
          <p:nvPr/>
        </p:nvPicPr>
        <p:blipFill>
          <a:blip r:embed="rId2"/>
          <a:stretch>
            <a:fillRect/>
          </a:stretch>
        </p:blipFill>
        <p:spPr>
          <a:xfrm>
            <a:off x="985837" y="1871662"/>
            <a:ext cx="10159804" cy="2947988"/>
          </a:xfrm>
          <a:prstGeom prst="rect">
            <a:avLst/>
          </a:prstGeom>
        </p:spPr>
      </p:pic>
    </p:spTree>
    <p:extLst>
      <p:ext uri="{BB962C8B-B14F-4D97-AF65-F5344CB8AC3E}">
        <p14:creationId xmlns:p14="http://schemas.microsoft.com/office/powerpoint/2010/main" val="143332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xmlns=""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xmlns="" id="{CA7FBA52-08D3-2443-D366-24E6C6C65085}"/>
              </a:ext>
            </a:extLst>
          </p:cNvPr>
          <p:cNvPicPr>
            <a:picLocks noChangeAspect="1"/>
          </p:cNvPicPr>
          <p:nvPr/>
        </p:nvPicPr>
        <p:blipFill>
          <a:blip r:embed="rId5"/>
          <a:stretch>
            <a:fillRect/>
          </a:stretch>
        </p:blipFill>
        <p:spPr>
          <a:xfrm>
            <a:off x="2502090" y="2259640"/>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423</Words>
  <Application>Microsoft Office PowerPoint</Application>
  <PresentationFormat>Custom</PresentationFormat>
  <Paragraphs>31</Paragraphs>
  <Slides>10</Slides>
  <Notes>7</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Office 主题</vt:lpstr>
      <vt:lpstr>3_Office 主题</vt:lpstr>
      <vt:lpstr>4_Office 主题</vt:lpstr>
      <vt:lpstr>6_Office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ADMINHP</cp:lastModifiedBy>
  <cp:revision>25</cp:revision>
  <dcterms:created xsi:type="dcterms:W3CDTF">2023-08-17T06:41:26Z</dcterms:created>
  <dcterms:modified xsi:type="dcterms:W3CDTF">2024-11-12T08:44:02Z</dcterms:modified>
</cp:coreProperties>
</file>