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08" r:id="rId3"/>
    <p:sldId id="417" r:id="rId4"/>
    <p:sldId id="413" r:id="rId5"/>
    <p:sldId id="414" r:id="rId6"/>
    <p:sldId id="410" r:id="rId7"/>
    <p:sldId id="309" r:id="rId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FF"/>
    <a:srgbClr val="990000"/>
    <a:srgbClr val="800000"/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1"/>
  </p:normalViewPr>
  <p:slideViewPr>
    <p:cSldViewPr showGuides="1">
      <p:cViewPr>
        <p:scale>
          <a:sx n="70" d="100"/>
          <a:sy n="70" d="100"/>
        </p:scale>
        <p:origin x="-492" y="-78"/>
      </p:cViewPr>
      <p:guideLst>
        <p:guide orient="horz" pos="20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352C44-8FE6-4BBC-A250-19E940F5D1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microsoft.com/office/2007/relationships/media" Target="../media/media1.mp3"/><Relationship Id="rId7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Relationship Id="rId3" Type="http://schemas.microsoft.com/office/2007/relationships/media" Target="file:///D:\sinh%20ho&#7841;t%20c&#7909;m\Ys\Bui%20phan.mp3" TargetMode="External"/><Relationship Id="rId2" Type="http://schemas.openxmlformats.org/officeDocument/2006/relationships/audio" Target="file:///D:\sinh%20ho&#7841;t%20c&#7909;m\Ys\Bui%20phan.mp3" TargetMode="Externa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2"/>
          <p:cNvSpPr/>
          <p:nvPr/>
        </p:nvSpPr>
        <p:spPr>
          <a:xfrm>
            <a:off x="14288" y="0"/>
            <a:ext cx="9144000" cy="6858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2052" name="Picture 5" descr="HongD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7600" y="228600"/>
            <a:ext cx="1524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4" name="Bui pha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6324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Rectangle 7"/>
          <p:cNvSpPr/>
          <p:nvPr/>
        </p:nvSpPr>
        <p:spPr>
          <a:xfrm>
            <a:off x="1943100" y="1066800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</a:t>
            </a:r>
            <a:endParaRPr sz="20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sym typeface="Wingdings 2" panose="05020102010507070707" pitchFamily="18" charset="2"/>
            </a:endParaRPr>
          </a:p>
        </p:txBody>
      </p:sp>
      <p:sp>
        <p:nvSpPr>
          <p:cNvPr id="2055" name="Rectangle 8"/>
          <p:cNvSpPr/>
          <p:nvPr/>
        </p:nvSpPr>
        <p:spPr>
          <a:xfrm>
            <a:off x="57150" y="1066800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</a:t>
            </a:r>
            <a:endParaRPr sz="20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sym typeface="Wingdings 2" panose="05020102010507070707" pitchFamily="18" charset="2"/>
            </a:endParaRPr>
          </a:p>
        </p:txBody>
      </p:sp>
      <p:sp>
        <p:nvSpPr>
          <p:cNvPr id="2056" name="WordArt 10"/>
          <p:cNvSpPr>
            <a:spLocks noTextEdit="1"/>
          </p:cNvSpPr>
          <p:nvPr/>
        </p:nvSpPr>
        <p:spPr>
          <a:xfrm>
            <a:off x="838200" y="3276600"/>
            <a:ext cx="7924800" cy="1504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11"/>
              </a:avLst>
            </a:prstTxWarp>
            <a:normAutofit/>
          </a:bodyPr>
          <a:p>
            <a:pPr algn="ctr" eaLnBrk="0" hangingPunct="0"/>
            <a:r>
              <a:rPr lang="vi-VN" altLang="en-US" sz="3600" b="1">
                <a:ln w="9525" cap="flat" cmpd="sng">
                  <a:solidFill>
                    <a:srgbClr val="99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3600" b="1">
                <a:ln w="9525" cap="flat" cmpd="sng">
                  <a:solidFill>
                    <a:srgbClr val="99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ề dự </a:t>
            </a:r>
            <a:r>
              <a:rPr lang="vi-VN" altLang="en-US" sz="3600" b="1">
                <a:ln w="9525" cap="flat" cmpd="sng">
                  <a:solidFill>
                    <a:srgbClr val="99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giờ môn T</a:t>
            </a:r>
            <a:r>
              <a:rPr lang="vi-VN" altLang="en-US" sz="3600" b="1">
                <a:ln w="9525" cap="flat" cmpd="sng">
                  <a:solidFill>
                    <a:srgbClr val="99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oán lớp </a:t>
            </a:r>
            <a:r>
              <a:rPr lang="vi-VN" altLang="en-US" sz="3600" b="1">
                <a:ln w="9525" cap="flat" cmpd="sng">
                  <a:solidFill>
                    <a:srgbClr val="99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2D</a:t>
            </a:r>
            <a:endParaRPr lang="vi-VN" altLang="en-US" sz="3600" b="1">
              <a:ln w="9525" cap="flat" cmpd="sng">
                <a:solidFill>
                  <a:srgbClr val="99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7" name="WordArt 11"/>
          <p:cNvSpPr>
            <a:spLocks noTextEdit="1"/>
          </p:cNvSpPr>
          <p:nvPr/>
        </p:nvSpPr>
        <p:spPr>
          <a:xfrm>
            <a:off x="1143000" y="457200"/>
            <a:ext cx="7467600" cy="5867400"/>
          </a:xfrm>
          <a:prstGeom prst="rect">
            <a:avLst/>
          </a:prstGeom>
        </p:spPr>
        <p:txBody>
          <a:bodyPr wrap="none" fromWordArt="1">
            <a:prstTxWarp prst="textButton">
              <a:avLst>
                <a:gd name="adj" fmla="val 10800004"/>
              </a:avLst>
            </a:prstTxWarp>
            <a:normAutofit/>
          </a:bodyPr>
          <a:p>
            <a:pPr algn="ctr" eaLnBrk="0" hangingPunct="0"/>
            <a:r>
              <a: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Nhiệt liệt chào mừng các  thầy cô giáo</a:t>
            </a:r>
            <a:endParaRPr lang="en-US" sz="3600">
              <a:ln w="127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8" name="Picture 12" descr="blumen-pflanzen0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990600"/>
            <a:ext cx="38100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74" name="Text Box 34"/>
          <p:cNvSpPr txBox="1"/>
          <p:nvPr/>
        </p:nvSpPr>
        <p:spPr>
          <a:xfrm>
            <a:off x="1600200" y="4724400"/>
            <a:ext cx="637921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GV thực hiện: </a:t>
            </a:r>
            <a:r>
              <a:rPr lang="vi-VN" altLang="x-none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Vũ Thị Hợi</a:t>
            </a:r>
            <a:endParaRPr sz="40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75" name="Text Box 34"/>
          <p:cNvSpPr txBox="1"/>
          <p:nvPr/>
        </p:nvSpPr>
        <p:spPr>
          <a:xfrm>
            <a:off x="762000" y="5410200"/>
            <a:ext cx="7848600" cy="1508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vi-VN" altLang="x-none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Trường Tiểu học Hùng Thắng</a:t>
            </a:r>
            <a:r>
              <a:rPr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– Tiên Lãng</a:t>
            </a:r>
            <a:endParaRPr sz="32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sz="40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y2mate.com - Nhạc nền làm vlog nhẹ nhàng Không Bản Quyền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>
                  <p14:trim st="18483.000000" end="47845.00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48600" y="6019800"/>
            <a:ext cx="495300" cy="495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4"/>
                </p:tgtEl>
              </p:cMediaNode>
            </p:audio>
            <p:audio>
              <p:cMediaNode>
                <p:cTn id="1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271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ounded Rectangle 3">
            <a:hlinkClick r:id="" action="ppaction://hlinkshowjump?jump=nextslide"/>
          </p:cNvPr>
          <p:cNvSpPr/>
          <p:nvPr/>
        </p:nvSpPr>
        <p:spPr>
          <a:xfrm>
            <a:off x="308345" y="591964"/>
            <a:ext cx="8371368" cy="164284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vi-VN" sz="32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20: PHÉP CỘNG ( CÓ NHỚ) SỐ CÓ HAI CHỮ SỐ VỚI SỐ CÓ HAI CHỮ SỐ</a:t>
            </a:r>
            <a:endParaRPr lang="vi-VN" sz="32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5371" y="973674"/>
            <a:ext cx="3213258" cy="2317476"/>
          </a:xfrm>
          <a:prstGeom prst="rect">
            <a:avLst/>
          </a:prstGeom>
        </p:spPr>
      </p:pic>
      <p:pic>
        <p:nvPicPr>
          <p:cNvPr id="4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-168595" y="496784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438196" y="239667"/>
            <a:ext cx="1885530" cy="1814830"/>
            <a:chOff x="2655404" y="698819"/>
            <a:chExt cx="1885530" cy="1814830"/>
          </a:xfrm>
        </p:grpSpPr>
        <p:sp>
          <p:nvSpPr>
            <p:cNvPr id="7" name="Speech Bubble: Oval 4"/>
            <p:cNvSpPr/>
            <p:nvPr/>
          </p:nvSpPr>
          <p:spPr>
            <a:xfrm>
              <a:off x="2793877" y="1127778"/>
              <a:ext cx="1747057" cy="967090"/>
            </a:xfrm>
            <a:prstGeom prst="wedgeEllipseCallout">
              <a:avLst>
                <a:gd name="adj1" fmla="val 37276"/>
                <a:gd name="adj2" fmla="val 8350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5"/>
            <p:cNvSpPr txBox="1"/>
            <p:nvPr/>
          </p:nvSpPr>
          <p:spPr>
            <a:xfrm>
              <a:off x="2655404" y="698819"/>
              <a:ext cx="1747057" cy="181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endPara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Cháu có </a:t>
              </a:r>
              <a:endPara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36 cục pin.</a:t>
              </a:r>
              <a:endPara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34301" y="1681943"/>
            <a:ext cx="1947450" cy="1050323"/>
            <a:chOff x="2869795" y="2546599"/>
            <a:chExt cx="1947450" cy="1050323"/>
          </a:xfrm>
        </p:grpSpPr>
        <p:sp>
          <p:nvSpPr>
            <p:cNvPr id="10" name="Speech Bubble: Oval 7"/>
            <p:cNvSpPr/>
            <p:nvPr/>
          </p:nvSpPr>
          <p:spPr>
            <a:xfrm>
              <a:off x="3236907" y="2546599"/>
              <a:ext cx="1580338" cy="1050323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8"/>
            <p:cNvSpPr txBox="1"/>
            <p:nvPr/>
          </p:nvSpPr>
          <p:spPr>
            <a:xfrm>
              <a:off x="2869795" y="2622186"/>
              <a:ext cx="1867173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vi-V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Cháu có </a:t>
              </a:r>
              <a:endPara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17 cục pin.</a:t>
              </a:r>
              <a:endPara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65501" y="518596"/>
            <a:ext cx="2506470" cy="1563083"/>
            <a:chOff x="3822831" y="394347"/>
            <a:chExt cx="2506470" cy="145633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0"/>
            <p:cNvSpPr/>
            <p:nvPr/>
          </p:nvSpPr>
          <p:spPr>
            <a:xfrm>
              <a:off x="4153657" y="394347"/>
              <a:ext cx="2175644" cy="1221467"/>
            </a:xfrm>
            <a:prstGeom prst="wedgeEllipseCallout">
              <a:avLst>
                <a:gd name="adj1" fmla="val -29865"/>
                <a:gd name="adj2" fmla="val 697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3822831" y="561512"/>
              <a:ext cx="2393819" cy="1289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vi-V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 hai cháu </a:t>
              </a:r>
              <a:endPara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 bao nhiêu </a:t>
              </a:r>
              <a:endPara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cục pin?</a:t>
              </a:r>
              <a:endPara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: Rounded Corners 12"/>
          <p:cNvSpPr/>
          <p:nvPr/>
        </p:nvSpPr>
        <p:spPr>
          <a:xfrm>
            <a:off x="1005730" y="1481585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+ 17 = ?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20"/>
          <p:cNvGraphicFramePr>
            <a:graphicFrameLocks noGrp="1"/>
          </p:cNvGraphicFramePr>
          <p:nvPr/>
        </p:nvGraphicFramePr>
        <p:xfrm>
          <a:off x="-41864" y="2330835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/>
                <a:gridCol w="2227839"/>
              </a:tblGrid>
              <a:tr h="441807">
                <a:tc>
                  <a:txBody>
                    <a:bodyPr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35990">
                <a:tc>
                  <a:txBody>
                    <a:bodyPr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 flipV="1">
            <a:off x="-41864" y="4572311"/>
            <a:ext cx="4385310" cy="2603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69" y="2951620"/>
            <a:ext cx="401802" cy="1171968"/>
          </a:xfrm>
          <a:prstGeom prst="rect">
            <a:avLst/>
          </a:prstGeom>
        </p:spPr>
      </p:pic>
      <p:sp>
        <p:nvSpPr>
          <p:cNvPr id="19" name="Can 33"/>
          <p:cNvSpPr/>
          <p:nvPr/>
        </p:nvSpPr>
        <p:spPr>
          <a:xfrm>
            <a:off x="3000641" y="2971290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168" y="2971290"/>
            <a:ext cx="401802" cy="11719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739" y="2971290"/>
            <a:ext cx="401802" cy="1171968"/>
          </a:xfrm>
          <a:prstGeom prst="rect">
            <a:avLst/>
          </a:prstGeom>
        </p:spPr>
      </p:pic>
      <p:sp>
        <p:nvSpPr>
          <p:cNvPr id="22" name="Can 33"/>
          <p:cNvSpPr/>
          <p:nvPr/>
        </p:nvSpPr>
        <p:spPr>
          <a:xfrm>
            <a:off x="2794001" y="2970670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an 33"/>
          <p:cNvSpPr/>
          <p:nvPr/>
        </p:nvSpPr>
        <p:spPr>
          <a:xfrm>
            <a:off x="2581185" y="2970670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an 33"/>
          <p:cNvSpPr/>
          <p:nvPr/>
        </p:nvSpPr>
        <p:spPr>
          <a:xfrm>
            <a:off x="3215679" y="2970670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n 33"/>
          <p:cNvSpPr/>
          <p:nvPr/>
        </p:nvSpPr>
        <p:spPr>
          <a:xfrm>
            <a:off x="3430717" y="2970670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: Rounded Corners 23"/>
          <p:cNvSpPr/>
          <p:nvPr/>
        </p:nvSpPr>
        <p:spPr>
          <a:xfrm>
            <a:off x="2487408" y="2872967"/>
            <a:ext cx="1362891" cy="3372931"/>
          </a:xfrm>
          <a:custGeom>
            <a:avLst/>
            <a:gdLst>
              <a:gd name="connsiteX0" fmla="*/ 0 w 1053340"/>
              <a:gd name="connsiteY0" fmla="*/ 175560 h 3352793"/>
              <a:gd name="connsiteX1" fmla="*/ 175560 w 1053340"/>
              <a:gd name="connsiteY1" fmla="*/ 0 h 3352793"/>
              <a:gd name="connsiteX2" fmla="*/ 877780 w 1053340"/>
              <a:gd name="connsiteY2" fmla="*/ 0 h 3352793"/>
              <a:gd name="connsiteX3" fmla="*/ 1053340 w 1053340"/>
              <a:gd name="connsiteY3" fmla="*/ 175560 h 3352793"/>
              <a:gd name="connsiteX4" fmla="*/ 1053340 w 1053340"/>
              <a:gd name="connsiteY4" fmla="*/ 3177233 h 3352793"/>
              <a:gd name="connsiteX5" fmla="*/ 877780 w 1053340"/>
              <a:gd name="connsiteY5" fmla="*/ 3352793 h 3352793"/>
              <a:gd name="connsiteX6" fmla="*/ 175560 w 1053340"/>
              <a:gd name="connsiteY6" fmla="*/ 3352793 h 3352793"/>
              <a:gd name="connsiteX7" fmla="*/ 0 w 1053340"/>
              <a:gd name="connsiteY7" fmla="*/ 3177233 h 3352793"/>
              <a:gd name="connsiteX8" fmla="*/ 0 w 1053340"/>
              <a:gd name="connsiteY8" fmla="*/ 175560 h 3352793"/>
              <a:gd name="connsiteX0-1" fmla="*/ 0 w 1320040"/>
              <a:gd name="connsiteY0-2" fmla="*/ 190960 h 3368193"/>
              <a:gd name="connsiteX1-3" fmla="*/ 175560 w 1320040"/>
              <a:gd name="connsiteY1-4" fmla="*/ 15400 h 3368193"/>
              <a:gd name="connsiteX2-5" fmla="*/ 877780 w 1320040"/>
              <a:gd name="connsiteY2-6" fmla="*/ 15400 h 3368193"/>
              <a:gd name="connsiteX3-7" fmla="*/ 1320040 w 1320040"/>
              <a:gd name="connsiteY3-8" fmla="*/ 57610 h 3368193"/>
              <a:gd name="connsiteX4-9" fmla="*/ 1053340 w 1320040"/>
              <a:gd name="connsiteY4-10" fmla="*/ 3192633 h 3368193"/>
              <a:gd name="connsiteX5-11" fmla="*/ 877780 w 1320040"/>
              <a:gd name="connsiteY5-12" fmla="*/ 3368193 h 3368193"/>
              <a:gd name="connsiteX6-13" fmla="*/ 175560 w 1320040"/>
              <a:gd name="connsiteY6-14" fmla="*/ 3368193 h 3368193"/>
              <a:gd name="connsiteX7-15" fmla="*/ 0 w 1320040"/>
              <a:gd name="connsiteY7-16" fmla="*/ 3192633 h 3368193"/>
              <a:gd name="connsiteX8-17" fmla="*/ 0 w 1320040"/>
              <a:gd name="connsiteY8-18" fmla="*/ 190960 h 3368193"/>
              <a:gd name="connsiteX0-19" fmla="*/ 0 w 1350052"/>
              <a:gd name="connsiteY0-20" fmla="*/ 190960 h 3368193"/>
              <a:gd name="connsiteX1-21" fmla="*/ 175560 w 1350052"/>
              <a:gd name="connsiteY1-22" fmla="*/ 15400 h 3368193"/>
              <a:gd name="connsiteX2-23" fmla="*/ 877780 w 1350052"/>
              <a:gd name="connsiteY2-24" fmla="*/ 15400 h 3368193"/>
              <a:gd name="connsiteX3-25" fmla="*/ 1320040 w 1350052"/>
              <a:gd name="connsiteY3-26" fmla="*/ 57610 h 3368193"/>
              <a:gd name="connsiteX4-27" fmla="*/ 1303321 w 1350052"/>
              <a:gd name="connsiteY4-28" fmla="*/ 1477878 h 3368193"/>
              <a:gd name="connsiteX5-29" fmla="*/ 1053340 w 1350052"/>
              <a:gd name="connsiteY5-30" fmla="*/ 3192633 h 3368193"/>
              <a:gd name="connsiteX6-31" fmla="*/ 877780 w 1350052"/>
              <a:gd name="connsiteY6-32" fmla="*/ 3368193 h 3368193"/>
              <a:gd name="connsiteX7-33" fmla="*/ 175560 w 1350052"/>
              <a:gd name="connsiteY7-34" fmla="*/ 3368193 h 3368193"/>
              <a:gd name="connsiteX8-35" fmla="*/ 0 w 1350052"/>
              <a:gd name="connsiteY8-36" fmla="*/ 3192633 h 3368193"/>
              <a:gd name="connsiteX9" fmla="*/ 0 w 1350052"/>
              <a:gd name="connsiteY9" fmla="*/ 190960 h 3368193"/>
              <a:gd name="connsiteX0-37" fmla="*/ 0 w 1350052"/>
              <a:gd name="connsiteY0-38" fmla="*/ 190960 h 3368193"/>
              <a:gd name="connsiteX1-39" fmla="*/ 175560 w 1350052"/>
              <a:gd name="connsiteY1-40" fmla="*/ 15400 h 3368193"/>
              <a:gd name="connsiteX2-41" fmla="*/ 877780 w 1350052"/>
              <a:gd name="connsiteY2-42" fmla="*/ 15400 h 3368193"/>
              <a:gd name="connsiteX3-43" fmla="*/ 1320040 w 1350052"/>
              <a:gd name="connsiteY3-44" fmla="*/ 57610 h 3368193"/>
              <a:gd name="connsiteX4-45" fmla="*/ 1303321 w 1350052"/>
              <a:gd name="connsiteY4-46" fmla="*/ 1477878 h 3368193"/>
              <a:gd name="connsiteX5-47" fmla="*/ 1053340 w 1350052"/>
              <a:gd name="connsiteY5-48" fmla="*/ 3192633 h 3368193"/>
              <a:gd name="connsiteX6-49" fmla="*/ 877780 w 1350052"/>
              <a:gd name="connsiteY6-50" fmla="*/ 3368193 h 3368193"/>
              <a:gd name="connsiteX7-51" fmla="*/ 175560 w 1350052"/>
              <a:gd name="connsiteY7-52" fmla="*/ 3368193 h 3368193"/>
              <a:gd name="connsiteX8-53" fmla="*/ 0 w 1350052"/>
              <a:gd name="connsiteY8-54" fmla="*/ 3192633 h 3368193"/>
              <a:gd name="connsiteX9-55" fmla="*/ 0 w 1350052"/>
              <a:gd name="connsiteY9-56" fmla="*/ 190960 h 3368193"/>
              <a:gd name="connsiteX0-57" fmla="*/ 0 w 1350052"/>
              <a:gd name="connsiteY0-58" fmla="*/ 190960 h 3368193"/>
              <a:gd name="connsiteX1-59" fmla="*/ 175560 w 1350052"/>
              <a:gd name="connsiteY1-60" fmla="*/ 15400 h 3368193"/>
              <a:gd name="connsiteX2-61" fmla="*/ 877780 w 1350052"/>
              <a:gd name="connsiteY2-62" fmla="*/ 15400 h 3368193"/>
              <a:gd name="connsiteX3-63" fmla="*/ 1320040 w 1350052"/>
              <a:gd name="connsiteY3-64" fmla="*/ 57610 h 3368193"/>
              <a:gd name="connsiteX4-65" fmla="*/ 1303321 w 1350052"/>
              <a:gd name="connsiteY4-66" fmla="*/ 1477878 h 3368193"/>
              <a:gd name="connsiteX5-67" fmla="*/ 884221 w 1350052"/>
              <a:gd name="connsiteY5-68" fmla="*/ 2020803 h 3368193"/>
              <a:gd name="connsiteX6-69" fmla="*/ 1053340 w 1350052"/>
              <a:gd name="connsiteY6-70" fmla="*/ 3192633 h 3368193"/>
              <a:gd name="connsiteX7-71" fmla="*/ 877780 w 1350052"/>
              <a:gd name="connsiteY7-72" fmla="*/ 3368193 h 3368193"/>
              <a:gd name="connsiteX8-73" fmla="*/ 175560 w 1350052"/>
              <a:gd name="connsiteY8-74" fmla="*/ 3368193 h 3368193"/>
              <a:gd name="connsiteX9-75" fmla="*/ 0 w 1350052"/>
              <a:gd name="connsiteY9-76" fmla="*/ 3192633 h 3368193"/>
              <a:gd name="connsiteX10" fmla="*/ 0 w 1350052"/>
              <a:gd name="connsiteY10" fmla="*/ 190960 h 3368193"/>
              <a:gd name="connsiteX0-77" fmla="*/ 0 w 1350052"/>
              <a:gd name="connsiteY0-78" fmla="*/ 190960 h 3368193"/>
              <a:gd name="connsiteX1-79" fmla="*/ 175560 w 1350052"/>
              <a:gd name="connsiteY1-80" fmla="*/ 15400 h 3368193"/>
              <a:gd name="connsiteX2-81" fmla="*/ 877780 w 1350052"/>
              <a:gd name="connsiteY2-82" fmla="*/ 15400 h 3368193"/>
              <a:gd name="connsiteX3-83" fmla="*/ 1320040 w 1350052"/>
              <a:gd name="connsiteY3-84" fmla="*/ 57610 h 3368193"/>
              <a:gd name="connsiteX4-85" fmla="*/ 1303321 w 1350052"/>
              <a:gd name="connsiteY4-86" fmla="*/ 1477878 h 3368193"/>
              <a:gd name="connsiteX5-87" fmla="*/ 884221 w 1350052"/>
              <a:gd name="connsiteY5-88" fmla="*/ 2020803 h 3368193"/>
              <a:gd name="connsiteX6-89" fmla="*/ 872365 w 1350052"/>
              <a:gd name="connsiteY6-90" fmla="*/ 3202158 h 3368193"/>
              <a:gd name="connsiteX7-91" fmla="*/ 877780 w 1350052"/>
              <a:gd name="connsiteY7-92" fmla="*/ 3368193 h 3368193"/>
              <a:gd name="connsiteX8-93" fmla="*/ 175560 w 1350052"/>
              <a:gd name="connsiteY8-94" fmla="*/ 3368193 h 3368193"/>
              <a:gd name="connsiteX9-95" fmla="*/ 0 w 1350052"/>
              <a:gd name="connsiteY9-96" fmla="*/ 3192633 h 3368193"/>
              <a:gd name="connsiteX10-97" fmla="*/ 0 w 1350052"/>
              <a:gd name="connsiteY10-98" fmla="*/ 190960 h 3368193"/>
              <a:gd name="connsiteX0-99" fmla="*/ 0 w 1350052"/>
              <a:gd name="connsiteY0-100" fmla="*/ 190960 h 3368193"/>
              <a:gd name="connsiteX1-101" fmla="*/ 175560 w 1350052"/>
              <a:gd name="connsiteY1-102" fmla="*/ 15400 h 3368193"/>
              <a:gd name="connsiteX2-103" fmla="*/ 877780 w 1350052"/>
              <a:gd name="connsiteY2-104" fmla="*/ 15400 h 3368193"/>
              <a:gd name="connsiteX3-105" fmla="*/ 1320040 w 1350052"/>
              <a:gd name="connsiteY3-106" fmla="*/ 57610 h 3368193"/>
              <a:gd name="connsiteX4-107" fmla="*/ 1303321 w 1350052"/>
              <a:gd name="connsiteY4-108" fmla="*/ 1477878 h 3368193"/>
              <a:gd name="connsiteX5-109" fmla="*/ 884221 w 1350052"/>
              <a:gd name="connsiteY5-110" fmla="*/ 2020803 h 3368193"/>
              <a:gd name="connsiteX6-111" fmla="*/ 872365 w 1350052"/>
              <a:gd name="connsiteY6-112" fmla="*/ 3202158 h 3368193"/>
              <a:gd name="connsiteX7-113" fmla="*/ 877780 w 1350052"/>
              <a:gd name="connsiteY7-114" fmla="*/ 3368193 h 3368193"/>
              <a:gd name="connsiteX8-115" fmla="*/ 175560 w 1350052"/>
              <a:gd name="connsiteY8-116" fmla="*/ 3368193 h 3368193"/>
              <a:gd name="connsiteX9-117" fmla="*/ 0 w 1350052"/>
              <a:gd name="connsiteY9-118" fmla="*/ 3192633 h 3368193"/>
              <a:gd name="connsiteX10-119" fmla="*/ 0 w 1350052"/>
              <a:gd name="connsiteY10-120" fmla="*/ 190960 h 3368193"/>
              <a:gd name="connsiteX0-121" fmla="*/ 0 w 1350052"/>
              <a:gd name="connsiteY0-122" fmla="*/ 201030 h 3378263"/>
              <a:gd name="connsiteX1-123" fmla="*/ 175560 w 1350052"/>
              <a:gd name="connsiteY1-124" fmla="*/ 25470 h 3378263"/>
              <a:gd name="connsiteX2-125" fmla="*/ 877780 w 1350052"/>
              <a:gd name="connsiteY2-126" fmla="*/ 6420 h 3378263"/>
              <a:gd name="connsiteX3-127" fmla="*/ 1320040 w 1350052"/>
              <a:gd name="connsiteY3-128" fmla="*/ 67680 h 3378263"/>
              <a:gd name="connsiteX4-129" fmla="*/ 1303321 w 1350052"/>
              <a:gd name="connsiteY4-130" fmla="*/ 1487948 h 3378263"/>
              <a:gd name="connsiteX5-131" fmla="*/ 884221 w 1350052"/>
              <a:gd name="connsiteY5-132" fmla="*/ 2030873 h 3378263"/>
              <a:gd name="connsiteX6-133" fmla="*/ 872365 w 1350052"/>
              <a:gd name="connsiteY6-134" fmla="*/ 3212228 h 3378263"/>
              <a:gd name="connsiteX7-135" fmla="*/ 877780 w 1350052"/>
              <a:gd name="connsiteY7-136" fmla="*/ 3378263 h 3378263"/>
              <a:gd name="connsiteX8-137" fmla="*/ 175560 w 1350052"/>
              <a:gd name="connsiteY8-138" fmla="*/ 3378263 h 3378263"/>
              <a:gd name="connsiteX9-139" fmla="*/ 0 w 1350052"/>
              <a:gd name="connsiteY9-140" fmla="*/ 3202703 h 3378263"/>
              <a:gd name="connsiteX10-141" fmla="*/ 0 w 1350052"/>
              <a:gd name="connsiteY10-142" fmla="*/ 201030 h 3378263"/>
              <a:gd name="connsiteX0-143" fmla="*/ 0 w 1350052"/>
              <a:gd name="connsiteY0-144" fmla="*/ 201030 h 3378263"/>
              <a:gd name="connsiteX1-145" fmla="*/ 175560 w 1350052"/>
              <a:gd name="connsiteY1-146" fmla="*/ 25470 h 3378263"/>
              <a:gd name="connsiteX2-147" fmla="*/ 877780 w 1350052"/>
              <a:gd name="connsiteY2-148" fmla="*/ 6420 h 3378263"/>
              <a:gd name="connsiteX3-149" fmla="*/ 1320040 w 1350052"/>
              <a:gd name="connsiteY3-150" fmla="*/ 67680 h 3378263"/>
              <a:gd name="connsiteX4-151" fmla="*/ 1303321 w 1350052"/>
              <a:gd name="connsiteY4-152" fmla="*/ 1487948 h 3378263"/>
              <a:gd name="connsiteX5-153" fmla="*/ 884221 w 1350052"/>
              <a:gd name="connsiteY5-154" fmla="*/ 2030873 h 3378263"/>
              <a:gd name="connsiteX6-155" fmla="*/ 872365 w 1350052"/>
              <a:gd name="connsiteY6-156" fmla="*/ 3212228 h 3378263"/>
              <a:gd name="connsiteX7-157" fmla="*/ 753955 w 1350052"/>
              <a:gd name="connsiteY7-158" fmla="*/ 3378263 h 3378263"/>
              <a:gd name="connsiteX8-159" fmla="*/ 175560 w 1350052"/>
              <a:gd name="connsiteY8-160" fmla="*/ 3378263 h 3378263"/>
              <a:gd name="connsiteX9-161" fmla="*/ 0 w 1350052"/>
              <a:gd name="connsiteY9-162" fmla="*/ 3202703 h 3378263"/>
              <a:gd name="connsiteX10-163" fmla="*/ 0 w 1350052"/>
              <a:gd name="connsiteY10-164" fmla="*/ 201030 h 3378263"/>
              <a:gd name="connsiteX0-165" fmla="*/ 0 w 1350052"/>
              <a:gd name="connsiteY0-166" fmla="*/ 195698 h 3372931"/>
              <a:gd name="connsiteX1-167" fmla="*/ 175560 w 1350052"/>
              <a:gd name="connsiteY1-168" fmla="*/ 20138 h 3372931"/>
              <a:gd name="connsiteX2-169" fmla="*/ 877780 w 1350052"/>
              <a:gd name="connsiteY2-170" fmla="*/ 1088 h 3372931"/>
              <a:gd name="connsiteX3-171" fmla="*/ 1320040 w 1350052"/>
              <a:gd name="connsiteY3-172" fmla="*/ 81398 h 3372931"/>
              <a:gd name="connsiteX4-173" fmla="*/ 1303321 w 1350052"/>
              <a:gd name="connsiteY4-174" fmla="*/ 1482616 h 3372931"/>
              <a:gd name="connsiteX5-175" fmla="*/ 884221 w 1350052"/>
              <a:gd name="connsiteY5-176" fmla="*/ 2025541 h 3372931"/>
              <a:gd name="connsiteX6-177" fmla="*/ 872365 w 1350052"/>
              <a:gd name="connsiteY6-178" fmla="*/ 3206896 h 3372931"/>
              <a:gd name="connsiteX7-179" fmla="*/ 753955 w 1350052"/>
              <a:gd name="connsiteY7-180" fmla="*/ 3372931 h 3372931"/>
              <a:gd name="connsiteX8-181" fmla="*/ 175560 w 1350052"/>
              <a:gd name="connsiteY8-182" fmla="*/ 3372931 h 3372931"/>
              <a:gd name="connsiteX9-183" fmla="*/ 0 w 1350052"/>
              <a:gd name="connsiteY9-184" fmla="*/ 3197371 h 3372931"/>
              <a:gd name="connsiteX10-185" fmla="*/ 0 w 1350052"/>
              <a:gd name="connsiteY10-186" fmla="*/ 195698 h 3372931"/>
              <a:gd name="connsiteX0-187" fmla="*/ 0 w 1362891"/>
              <a:gd name="connsiteY0-188" fmla="*/ 195698 h 3372931"/>
              <a:gd name="connsiteX1-189" fmla="*/ 175560 w 1362891"/>
              <a:gd name="connsiteY1-190" fmla="*/ 20138 h 3372931"/>
              <a:gd name="connsiteX2-191" fmla="*/ 877780 w 1362891"/>
              <a:gd name="connsiteY2-192" fmla="*/ 1088 h 3372931"/>
              <a:gd name="connsiteX3-193" fmla="*/ 1320040 w 1362891"/>
              <a:gd name="connsiteY3-194" fmla="*/ 81398 h 3372931"/>
              <a:gd name="connsiteX4-195" fmla="*/ 1331896 w 1362891"/>
              <a:gd name="connsiteY4-196" fmla="*/ 1482616 h 3372931"/>
              <a:gd name="connsiteX5-197" fmla="*/ 884221 w 1362891"/>
              <a:gd name="connsiteY5-198" fmla="*/ 2025541 h 3372931"/>
              <a:gd name="connsiteX6-199" fmla="*/ 872365 w 1362891"/>
              <a:gd name="connsiteY6-200" fmla="*/ 3206896 h 3372931"/>
              <a:gd name="connsiteX7-201" fmla="*/ 753955 w 1362891"/>
              <a:gd name="connsiteY7-202" fmla="*/ 3372931 h 3372931"/>
              <a:gd name="connsiteX8-203" fmla="*/ 175560 w 1362891"/>
              <a:gd name="connsiteY8-204" fmla="*/ 3372931 h 3372931"/>
              <a:gd name="connsiteX9-205" fmla="*/ 0 w 1362891"/>
              <a:gd name="connsiteY9-206" fmla="*/ 3197371 h 3372931"/>
              <a:gd name="connsiteX10-207" fmla="*/ 0 w 1362891"/>
              <a:gd name="connsiteY10-208" fmla="*/ 195698 h 33729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55" y="connsiteY9-56"/>
              </a:cxn>
              <a:cxn ang="0">
                <a:pos x="connsiteX10-97" y="connsiteY10-98"/>
              </a:cxn>
            </a:cxnLst>
            <a:rect l="l" t="t" r="r" b="b"/>
            <a:pathLst>
              <a:path w="1362891" h="3372931">
                <a:moveTo>
                  <a:pt x="0" y="195698"/>
                </a:moveTo>
                <a:cubicBezTo>
                  <a:pt x="0" y="98739"/>
                  <a:pt x="78601" y="20138"/>
                  <a:pt x="175560" y="20138"/>
                </a:cubicBezTo>
                <a:lnTo>
                  <a:pt x="877780" y="1088"/>
                </a:lnTo>
                <a:cubicBezTo>
                  <a:pt x="974739" y="1088"/>
                  <a:pt x="1320040" y="-15561"/>
                  <a:pt x="1320040" y="81398"/>
                </a:cubicBezTo>
                <a:cubicBezTo>
                  <a:pt x="1373501" y="321969"/>
                  <a:pt x="1376346" y="960112"/>
                  <a:pt x="1331896" y="1482616"/>
                </a:cubicBezTo>
                <a:cubicBezTo>
                  <a:pt x="1295772" y="1808227"/>
                  <a:pt x="925885" y="1739749"/>
                  <a:pt x="884221" y="2025541"/>
                </a:cubicBezTo>
                <a:cubicBezTo>
                  <a:pt x="842558" y="2311334"/>
                  <a:pt x="890901" y="2980744"/>
                  <a:pt x="872365" y="3206896"/>
                </a:cubicBezTo>
                <a:cubicBezTo>
                  <a:pt x="872365" y="3303855"/>
                  <a:pt x="850914" y="3372931"/>
                  <a:pt x="753955" y="3372931"/>
                </a:cubicBezTo>
                <a:lnTo>
                  <a:pt x="175560" y="3372931"/>
                </a:lnTo>
                <a:cubicBezTo>
                  <a:pt x="78601" y="3372931"/>
                  <a:pt x="0" y="3294330"/>
                  <a:pt x="0" y="3197371"/>
                </a:cubicBezTo>
                <a:lnTo>
                  <a:pt x="0" y="195698"/>
                </a:lnTo>
                <a:close/>
              </a:path>
            </a:pathLst>
          </a:cu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an 33"/>
          <p:cNvSpPr/>
          <p:nvPr/>
        </p:nvSpPr>
        <p:spPr>
          <a:xfrm>
            <a:off x="3006429" y="502888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Can 33"/>
          <p:cNvSpPr/>
          <p:nvPr/>
        </p:nvSpPr>
        <p:spPr>
          <a:xfrm>
            <a:off x="2799789" y="502826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an 33"/>
          <p:cNvSpPr/>
          <p:nvPr/>
        </p:nvSpPr>
        <p:spPr>
          <a:xfrm>
            <a:off x="2586973" y="502826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an 33"/>
          <p:cNvSpPr/>
          <p:nvPr/>
        </p:nvSpPr>
        <p:spPr>
          <a:xfrm>
            <a:off x="3221467" y="502826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Can 33"/>
          <p:cNvSpPr/>
          <p:nvPr/>
        </p:nvSpPr>
        <p:spPr>
          <a:xfrm>
            <a:off x="3436505" y="502826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an 33"/>
          <p:cNvSpPr/>
          <p:nvPr/>
        </p:nvSpPr>
        <p:spPr>
          <a:xfrm>
            <a:off x="3651543" y="502826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an 33"/>
          <p:cNvSpPr/>
          <p:nvPr/>
        </p:nvSpPr>
        <p:spPr>
          <a:xfrm>
            <a:off x="3866581" y="502826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2045263" y="4143258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1508643" y="3189875"/>
            <a:ext cx="503059" cy="1328054"/>
            <a:chOff x="2394689" y="3072917"/>
            <a:chExt cx="503059" cy="132805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37" name="Rectangle: Rounded Corners 34"/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Rectangle: Rounded Corners 35"/>
          <p:cNvSpPr/>
          <p:nvPr/>
        </p:nvSpPr>
        <p:spPr>
          <a:xfrm>
            <a:off x="4764171" y="3457981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6"/>
          <p:cNvSpPr/>
          <p:nvPr/>
        </p:nvSpPr>
        <p:spPr>
          <a:xfrm>
            <a:off x="5038498" y="3474835"/>
            <a:ext cx="577850" cy="5219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7"/>
          <p:cNvSpPr/>
          <p:nvPr/>
        </p:nvSpPr>
        <p:spPr>
          <a:xfrm>
            <a:off x="4787096" y="3985514"/>
            <a:ext cx="390525" cy="5219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38"/>
          <p:cNvSpPr/>
          <p:nvPr/>
        </p:nvSpPr>
        <p:spPr>
          <a:xfrm>
            <a:off x="5009264" y="4337674"/>
            <a:ext cx="872206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901334" y="5168671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0"/>
          <p:cNvSpPr/>
          <p:nvPr/>
        </p:nvSpPr>
        <p:spPr>
          <a:xfrm>
            <a:off x="5359620" y="5194707"/>
            <a:ext cx="527709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1"/>
          <p:cNvSpPr/>
          <p:nvPr/>
        </p:nvSpPr>
        <p:spPr>
          <a:xfrm>
            <a:off x="5026388" y="5189397"/>
            <a:ext cx="380365" cy="5219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2"/>
          <p:cNvSpPr txBox="1"/>
          <p:nvPr/>
        </p:nvSpPr>
        <p:spPr>
          <a:xfrm>
            <a:off x="5756683" y="3240889"/>
            <a:ext cx="3940759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cộng 7 bằng 13,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3 nhớ 1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thêm 1 bằng 4,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cộng 1 bằng 5,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5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: Rounded Corners 43"/>
          <p:cNvSpPr/>
          <p:nvPr/>
        </p:nvSpPr>
        <p:spPr>
          <a:xfrm>
            <a:off x="6409980" y="5438565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+ 17 =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66" y="4949718"/>
            <a:ext cx="401802" cy="1171968"/>
          </a:xfrm>
          <a:prstGeom prst="rect">
            <a:avLst/>
          </a:prstGeom>
        </p:spPr>
      </p:pic>
      <p:sp>
        <p:nvSpPr>
          <p:cNvPr id="48" name="Can 33"/>
          <p:cNvSpPr/>
          <p:nvPr/>
        </p:nvSpPr>
        <p:spPr>
          <a:xfrm>
            <a:off x="3651543" y="2970670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0"/>
                            </p:stCondLst>
                            <p:childTnLst>
                              <p:par>
                                <p:cTn id="1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9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8" grpId="0" bldLvl="0" animBg="1"/>
      <p:bldP spid="39" grpId="0"/>
      <p:bldP spid="40" grpId="0"/>
      <p:bldP spid="41" grpId="0"/>
      <p:bldP spid="43" grpId="0"/>
      <p:bldP spid="44" grpId="0"/>
      <p:bldP spid="45" grpId="0" uiExpand="1" build="p"/>
      <p:bldP spid="46" grpId="0" bldLvl="0" animBg="1"/>
      <p:bldP spid="4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Content Placeholder 1"/>
          <p:cNvSpPr/>
          <p:nvPr>
            <p:ph idx="1"/>
          </p:nvPr>
        </p:nvSpPr>
        <p:spPr>
          <a:xfrm>
            <a:off x="-457200" y="1600200"/>
            <a:ext cx="8229600" cy="4525963"/>
          </a:xfrm>
        </p:spPr>
        <p:txBody>
          <a:bodyPr/>
          <a:p>
            <a:endParaRPr lang="en-US"/>
          </a:p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25556" y="1422788"/>
            <a:ext cx="8490476" cy="2199588"/>
            <a:chOff x="1639957" y="1382506"/>
            <a:chExt cx="8490476" cy="2199588"/>
          </a:xfrm>
        </p:grpSpPr>
        <p:sp>
          <p:nvSpPr>
            <p:cNvPr id="5" name="Rectangle: Rounded Corners 2"/>
            <p:cNvSpPr/>
            <p:nvPr/>
          </p:nvSpPr>
          <p:spPr>
            <a:xfrm>
              <a:off x="16399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vi-VN" sz="2800" dirty="0"/>
                  <a:t>17</a:t>
                </a:r>
                <a:endParaRPr lang="vi-VN" sz="2800" dirty="0"/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24</a:t>
                </a:r>
                <a:endParaRPr lang="vi-VN" sz="28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vi-VN" sz="2800" dirty="0"/>
                  <a:t>+</a:t>
                </a:r>
                <a:endParaRPr lang="vi-VN" sz="2800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vi-VN" sz="2800" dirty="0"/>
                  <a:t>37</a:t>
                </a:r>
                <a:endParaRPr lang="vi-VN" sz="2800" dirty="0"/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36</a:t>
                </a:r>
                <a:endParaRPr lang="vi-VN" sz="28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vi-VN" sz="2800" dirty="0"/>
                  <a:t>+</a:t>
                </a:r>
                <a:endParaRPr lang="vi-VN" sz="2800" dirty="0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vi-VN" sz="2800" dirty="0"/>
                  <a:t>42</a:t>
                </a:r>
                <a:endParaRPr lang="vi-VN" sz="2800" dirty="0"/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48</a:t>
                </a:r>
                <a:endParaRPr lang="vi-VN" sz="28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vi-VN" sz="2800" dirty="0"/>
                  <a:t>+</a:t>
                </a:r>
                <a:endParaRPr lang="vi-VN" sz="2800" dirty="0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10" name="TextBox 7"/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vi-VN" sz="2800" dirty="0"/>
                  <a:t>59</a:t>
                </a:r>
                <a:endParaRPr lang="vi-VN" sz="2800" dirty="0"/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25</a:t>
                </a:r>
                <a:endParaRPr lang="vi-VN" sz="2800" dirty="0"/>
              </a:p>
            </p:txBody>
          </p:sp>
          <p:sp>
            <p:nvSpPr>
              <p:cNvPr id="20" name="TextBox 8"/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vi-VN" sz="2800" dirty="0"/>
                  <a:t>+</a:t>
                </a:r>
                <a:endParaRPr lang="vi-VN" sz="2800" dirty="0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-192720" y="46645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60016" y="157132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24" name="TextBox 21"/>
          <p:cNvSpPr txBox="1"/>
          <p:nvPr/>
        </p:nvSpPr>
        <p:spPr>
          <a:xfrm>
            <a:off x="497338" y="157132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sz="2400" dirty="0"/>
              <a:t>Tính.</a:t>
            </a:r>
            <a:endParaRPr lang="vi-VN" sz="2400" dirty="0"/>
          </a:p>
        </p:txBody>
      </p:sp>
      <p:sp>
        <p:nvSpPr>
          <p:cNvPr id="25" name="TextBox 22"/>
          <p:cNvSpPr txBox="1"/>
          <p:nvPr/>
        </p:nvSpPr>
        <p:spPr>
          <a:xfrm>
            <a:off x="1916896" y="283826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4136635" y="283826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sz="3200" b="1" dirty="0">
                <a:solidFill>
                  <a:srgbClr val="FF0000"/>
                </a:solidFill>
              </a:rPr>
              <a:t>73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6356374" y="283826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5"/>
          <p:cNvSpPr txBox="1"/>
          <p:nvPr/>
        </p:nvSpPr>
        <p:spPr>
          <a:xfrm>
            <a:off x="8576113" y="283826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sz="3200" b="1" dirty="0">
                <a:solidFill>
                  <a:srgbClr val="FF0000"/>
                </a:solidFill>
              </a:rPr>
              <a:t>84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0174" y="364733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1" name="TextBox 27"/>
          <p:cNvSpPr txBox="1"/>
          <p:nvPr/>
        </p:nvSpPr>
        <p:spPr>
          <a:xfrm>
            <a:off x="487496" y="3647334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sz="2400" dirty="0"/>
              <a:t>Đặt tính rồi tính.</a:t>
            </a:r>
            <a:endParaRPr lang="vi-VN" sz="2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909826" y="4025149"/>
            <a:ext cx="7625667" cy="658838"/>
            <a:chOff x="1824226" y="3918823"/>
            <a:chExt cx="7625667" cy="658838"/>
          </a:xfrm>
        </p:grpSpPr>
        <p:sp>
          <p:nvSpPr>
            <p:cNvPr id="33" name="Rectangle 29"/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p>
              <a:pPr>
                <a:lnSpc>
                  <a:spcPct val="150000"/>
                </a:lnSpc>
              </a:pPr>
              <a:r>
                <a:rPr lang="vi-VN" sz="2800" dirty="0"/>
                <a:t>23 + 67</a:t>
              </a:r>
              <a:endParaRPr lang="vi-VN" sz="2800" dirty="0"/>
            </a:p>
          </p:txBody>
        </p:sp>
        <p:sp>
          <p:nvSpPr>
            <p:cNvPr id="34" name="Rectangle 30"/>
            <p:cNvSpPr/>
            <p:nvPr/>
          </p:nvSpPr>
          <p:spPr>
            <a:xfrm>
              <a:off x="3901137" y="3918825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p>
              <a:pPr>
                <a:lnSpc>
                  <a:spcPct val="150000"/>
                </a:lnSpc>
              </a:pPr>
              <a:r>
                <a:rPr lang="vi-VN" sz="2800" dirty="0"/>
                <a:t>46 + 18</a:t>
              </a:r>
              <a:endParaRPr lang="vi-VN" sz="2800" dirty="0"/>
            </a:p>
          </p:txBody>
        </p:sp>
        <p:sp>
          <p:nvSpPr>
            <p:cNvPr id="35" name="Rectangle 31"/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p>
              <a:pPr>
                <a:lnSpc>
                  <a:spcPct val="150000"/>
                </a:lnSpc>
              </a:pPr>
              <a:r>
                <a:rPr lang="vi-VN" sz="2800" dirty="0"/>
                <a:t>59 + 21</a:t>
              </a:r>
              <a:endParaRPr lang="vi-VN" sz="2800" dirty="0"/>
            </a:p>
          </p:txBody>
        </p:sp>
        <p:sp>
          <p:nvSpPr>
            <p:cNvPr id="36" name="Rectangle 32"/>
            <p:cNvSpPr/>
            <p:nvPr/>
          </p:nvSpPr>
          <p:spPr>
            <a:xfrm>
              <a:off x="8054959" y="3918823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p>
              <a:pPr>
                <a:lnSpc>
                  <a:spcPct val="150000"/>
                </a:lnSpc>
              </a:pPr>
              <a:r>
                <a:rPr lang="vi-VN" sz="2800" dirty="0"/>
                <a:t>64 + 19</a:t>
              </a:r>
              <a:endParaRPr lang="vi-VN" sz="28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09373" y="4527792"/>
            <a:ext cx="837249" cy="1312215"/>
            <a:chOff x="1933616" y="4498692"/>
            <a:chExt cx="837249" cy="1312215"/>
          </a:xfrm>
        </p:grpSpPr>
        <p:sp>
          <p:nvSpPr>
            <p:cNvPr id="38" name="TextBox 34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50000"/>
                </a:lnSpc>
              </a:pPr>
              <a:r>
                <a:rPr lang="vi-VN" sz="2800" dirty="0"/>
                <a:t>23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67</a:t>
              </a:r>
              <a:endParaRPr lang="vi-VN" sz="2800" dirty="0"/>
            </a:p>
          </p:txBody>
        </p:sp>
        <p:sp>
          <p:nvSpPr>
            <p:cNvPr id="39" name="TextBox 35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3092214" y="4520742"/>
            <a:ext cx="837249" cy="1312215"/>
            <a:chOff x="1933616" y="4498692"/>
            <a:chExt cx="837249" cy="1312215"/>
          </a:xfrm>
        </p:grpSpPr>
        <p:sp>
          <p:nvSpPr>
            <p:cNvPr id="42" name="TextBox 38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50000"/>
                </a:lnSpc>
              </a:pPr>
              <a:r>
                <a:rPr lang="vi-VN" sz="2800" dirty="0"/>
                <a:t>46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18</a:t>
              </a:r>
              <a:endParaRPr lang="vi-VN" sz="2800" dirty="0"/>
            </a:p>
          </p:txBody>
        </p:sp>
        <p:sp>
          <p:nvSpPr>
            <p:cNvPr id="43" name="TextBox 39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175055" y="4527792"/>
            <a:ext cx="837249" cy="1312215"/>
            <a:chOff x="1933616" y="4498692"/>
            <a:chExt cx="837249" cy="1312215"/>
          </a:xfrm>
        </p:grpSpPr>
        <p:sp>
          <p:nvSpPr>
            <p:cNvPr id="46" name="TextBox 42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50000"/>
                </a:lnSpc>
              </a:pPr>
              <a:r>
                <a:rPr lang="vi-VN" sz="2800" dirty="0"/>
                <a:t>59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21</a:t>
              </a:r>
              <a:endParaRPr lang="vi-VN" sz="2800" dirty="0"/>
            </a:p>
          </p:txBody>
        </p:sp>
        <p:sp>
          <p:nvSpPr>
            <p:cNvPr id="47" name="TextBox 43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7257896" y="4520742"/>
            <a:ext cx="837249" cy="1312215"/>
            <a:chOff x="1933616" y="4498692"/>
            <a:chExt cx="837249" cy="1312215"/>
          </a:xfrm>
        </p:grpSpPr>
        <p:sp>
          <p:nvSpPr>
            <p:cNvPr id="50" name="TextBox 46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  <a:endParaRPr lang="vi-VN" sz="2800" dirty="0"/>
            </a:p>
          </p:txBody>
        </p:sp>
        <p:sp>
          <p:nvSpPr>
            <p:cNvPr id="51" name="TextBox 47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49"/>
          <p:cNvSpPr txBox="1"/>
          <p:nvPr/>
        </p:nvSpPr>
        <p:spPr>
          <a:xfrm>
            <a:off x="1206703" y="586888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4" name="TextBox 50"/>
          <p:cNvSpPr txBox="1"/>
          <p:nvPr/>
        </p:nvSpPr>
        <p:spPr>
          <a:xfrm>
            <a:off x="3289544" y="583800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5" name="TextBox 51"/>
          <p:cNvSpPr txBox="1"/>
          <p:nvPr/>
        </p:nvSpPr>
        <p:spPr>
          <a:xfrm>
            <a:off x="5372385" y="586888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sz="3200" b="1" dirty="0">
                <a:solidFill>
                  <a:srgbClr val="FF0000"/>
                </a:solidFill>
              </a:rPr>
              <a:t>80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6" name="TextBox 52"/>
          <p:cNvSpPr txBox="1"/>
          <p:nvPr/>
        </p:nvSpPr>
        <p:spPr>
          <a:xfrm>
            <a:off x="7455226" y="586888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sz="3200" b="1" dirty="0">
                <a:solidFill>
                  <a:srgbClr val="FF0000"/>
                </a:solidFill>
              </a:rPr>
              <a:t>83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/>
      <p:bldP spid="25" grpId="0"/>
      <p:bldP spid="26" grpId="0"/>
      <p:bldP spid="28" grpId="0"/>
      <p:bldP spid="29" grpId="0"/>
      <p:bldP spid="30" grpId="0" bldLvl="0" animBg="1"/>
      <p:bldP spid="31" grpId="0"/>
      <p:bldP spid="53" grpId="0"/>
      <p:bldP spid="54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-128905" y="-240665"/>
            <a:ext cx="2505710" cy="97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23825" y="817245"/>
            <a:ext cx="437515" cy="44640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1340" y="817245"/>
            <a:ext cx="10025380" cy="470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vi-VN" sz="2400" dirty="0"/>
              <a:t>Mỗi hình có 1 que tính đặt sai vị trí. Em hãy đặt lại cho đúng. </a:t>
            </a:r>
            <a:endParaRPr lang="vi-VN" sz="2400" dirty="0"/>
          </a:p>
          <a:p>
            <a:pPr algn="just"/>
            <a:r>
              <a:rPr lang="vi-VN" sz="2400" dirty="0"/>
              <a:t>Biết rằng: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020" y="1908175"/>
            <a:ext cx="4178300" cy="470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vi-VN" sz="2400" dirty="0"/>
              <a:t>a) Que tính ở kết quả đặt sai.</a:t>
            </a:r>
            <a:endParaRPr lang="vi-VN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358775" y="2571750"/>
            <a:ext cx="3653155" cy="874395"/>
            <a:chOff x="921323" y="2660374"/>
            <a:chExt cx="4929420" cy="86669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921323" y="2663687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21323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21323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4115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411505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60236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60236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09254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612447" y="3099756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616853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61244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336347" y="3091858"/>
              <a:ext cx="2747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473719" y="2971802"/>
              <a:ext cx="0" cy="24438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772061" y="3089955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262243" y="266450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262243" y="308995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774458" y="2660374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45021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45021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94039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456452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46029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179434" y="3025183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179434" y="3216182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774212" y="310162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774212" y="352707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264394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780454" y="267617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784299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265266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848405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360561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8484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: Rounded Corners 40"/>
          <p:cNvSpPr/>
          <p:nvPr/>
        </p:nvSpPr>
        <p:spPr>
          <a:xfrm>
            <a:off x="1114425" y="3810000"/>
            <a:ext cx="2414905" cy="5562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sz="2400" b="1" dirty="0">
                <a:solidFill>
                  <a:srgbClr val="0070C0"/>
                </a:solidFill>
              </a:rPr>
              <a:t>36 + 45 = 81</a:t>
            </a:r>
            <a:endParaRPr lang="vi-VN" sz="2400" b="1" dirty="0">
              <a:solidFill>
                <a:srgbClr val="0070C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58775" y="4500245"/>
            <a:ext cx="2718435" cy="873125"/>
            <a:chOff x="883750" y="4588905"/>
            <a:chExt cx="3403052" cy="855682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883750" y="459218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83750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883750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336395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336395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512635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512635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965281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521950" y="502363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526019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521950" y="4588905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90416" y="5015824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2317269" y="4897038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592764" y="501394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045410" y="459299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045410" y="501394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594978" y="45889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218983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218983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3671628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224747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228298" y="4588905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892365" y="4949854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892365" y="5138832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/>
          <p:cNvCxnSpPr/>
          <p:nvPr/>
        </p:nvCxnSpPr>
        <p:spPr>
          <a:xfrm>
            <a:off x="3286193" y="4936582"/>
            <a:ext cx="4521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86193" y="5357531"/>
            <a:ext cx="4521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738839" y="4936582"/>
            <a:ext cx="0" cy="4286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291957" y="4515634"/>
            <a:ext cx="0" cy="4286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295508" y="4507819"/>
            <a:ext cx="4521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739644" y="4507819"/>
            <a:ext cx="0" cy="4286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278128" y="4936582"/>
            <a:ext cx="0" cy="4286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827642" y="4507819"/>
            <a:ext cx="4521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278128" y="4507819"/>
            <a:ext cx="0" cy="4286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244340" y="1906270"/>
            <a:ext cx="5298440" cy="470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vi-VN" sz="2400" dirty="0"/>
              <a:t>b</a:t>
            </a:r>
            <a:r>
              <a:rPr lang="vi-VN" sz="2400"/>
              <a:t>) Que tính ở số hạng thứ hai đặt sai.</a:t>
            </a:r>
            <a:endParaRPr lang="vi-VN" sz="2400" dirty="0"/>
          </a:p>
        </p:txBody>
      </p:sp>
      <p:sp>
        <p:nvSpPr>
          <p:cNvPr id="77" name="Rectangle: Rounded Corners 76"/>
          <p:cNvSpPr/>
          <p:nvPr/>
        </p:nvSpPr>
        <p:spPr>
          <a:xfrm>
            <a:off x="5841365" y="3622675"/>
            <a:ext cx="2414905" cy="5562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sz="2400" b="1" dirty="0">
                <a:solidFill>
                  <a:srgbClr val="0070C0"/>
                </a:solidFill>
              </a:rPr>
              <a:t>74 + 10 = 84</a:t>
            </a:r>
            <a:endParaRPr lang="vi-VN" sz="2400" b="1" dirty="0">
              <a:solidFill>
                <a:srgbClr val="0070C0"/>
              </a:solidFill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4343668" y="1975689"/>
            <a:ext cx="0" cy="422465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4953000" y="2566035"/>
            <a:ext cx="4036695" cy="901700"/>
            <a:chOff x="6421721" y="2641791"/>
            <a:chExt cx="4548011" cy="883729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7035630" y="308729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488276" y="308729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489970" y="266653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7049014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7713411" y="3085449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7840264" y="2966663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8402061" y="264587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8402061" y="30668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8584949" y="30645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8575634" y="307055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8575634" y="349150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9028279" y="30705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8584255" y="26496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8584949" y="264179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9301060" y="3021323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9301060" y="3210301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9964592" y="309510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9964592" y="351605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0417238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9975119" y="267415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9973907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0413280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872207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6421721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6872207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9972212" y="310457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0515392" y="307528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0968038" y="30752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10969732" y="265453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10528776" y="265433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Connector 109"/>
          <p:cNvCxnSpPr/>
          <p:nvPr/>
        </p:nvCxnSpPr>
        <p:spPr>
          <a:xfrm>
            <a:off x="6785199" y="4526061"/>
            <a:ext cx="0" cy="4286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6785199" y="4947010"/>
            <a:ext cx="0" cy="4286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975707" y="4944767"/>
            <a:ext cx="0" cy="4286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6958772" y="4950737"/>
            <a:ext cx="4521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958772" y="5371686"/>
            <a:ext cx="4521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411417" y="4950737"/>
            <a:ext cx="0" cy="4286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6972156" y="4529788"/>
            <a:ext cx="0" cy="4286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968087" y="4521974"/>
            <a:ext cx="4521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5071745" y="4605655"/>
            <a:ext cx="4013835" cy="889000"/>
            <a:chOff x="6493663" y="4623418"/>
            <a:chExt cx="4548011" cy="871185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7107572" y="505637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7560218" y="5056376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7561912" y="463562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7120956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7785353" y="5054532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7912206" y="4935746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9373002" y="4990406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9373002" y="5179384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10036534" y="5064190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0036534" y="5485139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10489180" y="506419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10047061" y="464324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10045849" y="463542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10489985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6944149" y="506419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6493663" y="463542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6944149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10044154" y="50736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10587334" y="504436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11039980" y="504436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1041674" y="462361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10600718" y="462341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6315 0.091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01836 -0.028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6" grpId="0"/>
      <p:bldP spid="41" grpId="0" bldLvl="0" animBg="1"/>
      <p:bldP spid="76" grpId="0"/>
      <p:bldP spid="7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5" descr="1"/>
          <p:cNvPicPr>
            <a:picLocks noChangeAspect="1"/>
          </p:cNvPicPr>
          <p:nvPr/>
        </p:nvPicPr>
        <p:blipFill>
          <a:blip r:embed="rId1"/>
          <a:srcRect b="8046"/>
          <a:stretch>
            <a:fillRect/>
          </a:stretch>
        </p:blipFill>
        <p:spPr>
          <a:xfrm>
            <a:off x="0" y="0"/>
            <a:ext cx="9144000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 Box 6"/>
          <p:cNvSpPr txBox="1"/>
          <p:nvPr/>
        </p:nvSpPr>
        <p:spPr>
          <a:xfrm>
            <a:off x="990600" y="2362200"/>
            <a:ext cx="7086600" cy="3724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vi-VN" altLang="x-none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Chúc các thầy cô giáo mạnh khỏe, chúc các em học sinh chăm ngoan học tốt.</a:t>
            </a:r>
            <a:endParaRPr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sz="4400" b="1" i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sz="4000" dirty="0">
              <a:latin typeface=".VnArial" pitchFamily="34" charset="0"/>
            </a:endParaRPr>
          </a:p>
        </p:txBody>
      </p:sp>
    </p:spTree>
  </p:cSld>
  <p:clrMapOvr>
    <a:masterClrMapping/>
  </p:clrMapOvr>
  <p:transition spd="med">
    <p:wheel spokes="3"/>
    <p:sndAc>
      <p:stSnd>
        <p:snd r:embed="rId2" name="applause.wav"/>
      </p:stSnd>
    </p:sndAc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WPS Presentation</Application>
  <PresentationFormat>On-screen Show (4:3)</PresentationFormat>
  <Paragraphs>140</Paragraphs>
  <Slides>6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SimSun</vt:lpstr>
      <vt:lpstr>Wingdings</vt:lpstr>
      <vt:lpstr>Wingdings 2</vt:lpstr>
      <vt:lpstr>Times New Roman</vt:lpstr>
      <vt:lpstr>.VnArial</vt:lpstr>
      <vt:lpstr>Microsoft YaHei</vt:lpstr>
      <vt:lpstr>Arial Unicode MS</vt:lpstr>
      <vt:lpstr>Calibri</vt:lpstr>
      <vt:lpstr>Segoe Print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H2HNeT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Quang Long Group</dc:creator>
  <cp:lastModifiedBy>Hợi Vũ Thị</cp:lastModifiedBy>
  <cp:revision>287</cp:revision>
  <dcterms:created xsi:type="dcterms:W3CDTF">2012-03-12T06:06:00Z</dcterms:created>
  <dcterms:modified xsi:type="dcterms:W3CDTF">2024-11-13T13:58:55Z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EE39A063DDE54F07B89EF6711FA7CED9_13</vt:lpwstr>
  </property>
  <property fmtid="{D5CDD505-2E9C-101B-9397-08002B2CF9AE}" pid="3" name="KSOProductBuildVer">
    <vt:lpwstr>1033-12.2.0.18607</vt:lpwstr>
  </property>
</Properties>
</file>