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86" r:id="rId3"/>
    <p:sldId id="256" r:id="rId4"/>
    <p:sldId id="296" r:id="rId5"/>
    <p:sldId id="287" r:id="rId6"/>
    <p:sldId id="288" r:id="rId7"/>
    <p:sldId id="271" r:id="rId8"/>
    <p:sldId id="289" r:id="rId9"/>
    <p:sldId id="291" r:id="rId10"/>
    <p:sldId id="295" r:id="rId11"/>
    <p:sldId id="292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6C6E3"/>
    <a:srgbClr val="0000FF"/>
    <a:srgbClr val="AFDC7E"/>
    <a:srgbClr val="C4E59F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77444"/>
  </p:normalViewPr>
  <p:slideViewPr>
    <p:cSldViewPr>
      <p:cViewPr varScale="1">
        <p:scale>
          <a:sx n="53" d="100"/>
          <a:sy n="53" d="100"/>
        </p:scale>
        <p:origin x="17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5" d="100"/>
          <a:sy n="95" d="100"/>
        </p:scale>
        <p:origin x="1920" y="-9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1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With the correct answer,</a:t>
            </a:r>
            <a:r>
              <a:rPr lang="en-US" baseline="0" dirty="0"/>
              <a:t> your</a:t>
            </a:r>
            <a:r>
              <a:rPr lang="en-US" dirty="0"/>
              <a:t> group will have 1 point. Well done.</a:t>
            </a:r>
          </a:p>
          <a:p>
            <a:pPr marL="171450" indent="-171450">
              <a:buFontTx/>
              <a:buChar char="-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551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</a:p>
          <a:p>
            <a:pPr marL="171450" indent="-171450"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point for your group. Good.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40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ACB9B-17EC-4A41-A845-38249045F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7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children,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you? Are you good? I hope so.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 today?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lesson today, Unit 4 – Lesson 3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Today, we will have 2 groups – group 1 and group 2. You are group 1, you are Group 2.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children!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remember Letter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and its sound? Let’s chant about Letter D.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chant very well!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0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lesson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do you remember these words?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“D”, “duck”, “donkey” – Well done.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-Today, We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 how to trace Letter D. Unit 4 – Lesson 3, part 1- Trace the letters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-Now, let’s look.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-With big D: We have two strokes, like this One and Two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-With small d: How do we start? Let’s see. One – Two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-Now, let’s rise your fingers and follow ( back to tracing D and d)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-Ask SS to trace in their books D, d, duck, donkey.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Now, you look at your book Page 20, let’s trace the letters and the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very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easy to trace Letter D. Right?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Now we move to Part 2 – Look, tick and say.  You look at the picture. Read the sentences to tick in the correct box then say aloud. There is one example. (a)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Click (a) “ What is it?” – We have two boxes. “It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cat.” and “ 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butterfly”. Can you see the tick? Now, let’s do it together.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Click (b) “What is it?”;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a duck.; It is a bird. Which one do you tick on? – Click- You’re right. It is a duck.</a:t>
            </a:r>
          </a:p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Click (c) ) “What is it?”; It is a cow.; It is a donkey. – Click. It is a donkey. Well done.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With the correct answer,</a:t>
            </a:r>
            <a:r>
              <a:rPr lang="en-US" baseline="0" dirty="0"/>
              <a:t> your</a:t>
            </a:r>
            <a:r>
              <a:rPr lang="en-US" dirty="0"/>
              <a:t> group will have 1 point. Well done.</a:t>
            </a:r>
          </a:p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 “ What’s missing?”</a:t>
            </a:r>
          </a:p>
          <a:p>
            <a:pPr marL="171450" indent="-171450"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four cards will missing. You must answer “ What is it?”</a:t>
            </a:r>
          </a:p>
          <a:p>
            <a:pPr marL="171450" indent="-171450"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have? – “cat”, “donkey”, “duck”, and “ Letter D”. Now, let’s start.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29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 what is it?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With the correct answer,</a:t>
            </a:r>
            <a:r>
              <a:rPr lang="en-US" baseline="0" dirty="0"/>
              <a:t> your</a:t>
            </a:r>
            <a:r>
              <a:rPr lang="en-US" dirty="0"/>
              <a:t> group will have 1 point. Well done.</a:t>
            </a:r>
          </a:p>
          <a:p>
            <a:pPr marL="171450" indent="-171450">
              <a:buFontTx/>
              <a:buChar char="-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23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With the correct answer,</a:t>
            </a:r>
            <a:r>
              <a:rPr lang="en-US" baseline="0" dirty="0"/>
              <a:t> your</a:t>
            </a:r>
            <a:r>
              <a:rPr lang="en-US" dirty="0"/>
              <a:t> group will have 1 point. Good.</a:t>
            </a:r>
          </a:p>
          <a:p>
            <a:pPr marL="171450" indent="-171450">
              <a:buFontTx/>
              <a:buChar char="-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56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12" y="4096152"/>
            <a:ext cx="2945423" cy="2076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75244"/>
            <a:ext cx="2941320" cy="2073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318" b="38084" l="17511" r="48069">
                        <a14:foregroundMark x1="43605" y1="34688" x2="43605" y2="34688"/>
                        <a14:backgroundMark x1="32275" y1="33657" x2="32275" y2="33657"/>
                        <a14:backgroundMark x1="24721" y1="31170" x2="24721" y2="31170"/>
                        <a14:backgroundMark x1="40429" y1="31777" x2="40429" y2="31777"/>
                        <a14:backgroundMark x1="33734" y1="28320" x2="33734" y2="2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444" r="50000" b="61112"/>
          <a:stretch/>
        </p:blipFill>
        <p:spPr>
          <a:xfrm>
            <a:off x="6465493" y="1790192"/>
            <a:ext cx="2584940" cy="1943608"/>
          </a:xfrm>
          <a:prstGeom prst="rect">
            <a:avLst/>
          </a:prstGeom>
          <a:ln w="12700">
            <a:solidFill>
              <a:srgbClr val="FF3399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3023598" y="2300331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What is it?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1977312"/>
            <a:ext cx="2642598" cy="17771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826552"/>
            <a:ext cx="3200612" cy="2252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89860" y="887381"/>
            <a:ext cx="4459934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342848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26469"/>
            <a:ext cx="2945423" cy="20760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86046" y="2496422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What is it?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4275908"/>
            <a:ext cx="2642598" cy="17771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1792134"/>
            <a:ext cx="2934112" cy="2068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318" b="38084" l="17511" r="48069">
                        <a14:foregroundMark x1="43605" y1="34688" x2="43605" y2="34688"/>
                        <a14:backgroundMark x1="32275" y1="33657" x2="32275" y2="33657"/>
                        <a14:backgroundMark x1="24721" y1="31170" x2="24721" y2="31170"/>
                        <a14:backgroundMark x1="40429" y1="31777" x2="40429" y2="31777"/>
                        <a14:backgroundMark x1="33734" y1="28320" x2="33734" y2="2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444" r="50000" b="61112"/>
          <a:stretch/>
        </p:blipFill>
        <p:spPr>
          <a:xfrm>
            <a:off x="6251623" y="1968059"/>
            <a:ext cx="2584940" cy="1943608"/>
          </a:xfrm>
          <a:prstGeom prst="rect">
            <a:avLst/>
          </a:prstGeom>
          <a:ln w="12700">
            <a:solidFill>
              <a:srgbClr val="FF3399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982" y="3875205"/>
            <a:ext cx="3321517" cy="23440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9066" y="892314"/>
            <a:ext cx="4307534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b="1"/>
              <a:t>What’s missing?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9551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-457200" y="2967335"/>
            <a:ext cx="42810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itchFamily="34" charset="0"/>
              </a:rPr>
              <a:t>Thank you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stote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94" b="67495" l="0" r="100000">
                        <a14:foregroundMark x1="88326" y1="32626" x2="88326" y2="32626"/>
                        <a14:foregroundMark x1="23262" y1="55791" x2="23262" y2="55791"/>
                        <a14:foregroundMark x1="17167" y1="54760" x2="19571" y2="58460"/>
                        <a14:foregroundMark x1="51159" y1="57004" x2="67382" y2="57429"/>
                        <a14:foregroundMark x1="19828" y1="54579" x2="29700" y2="54579"/>
                        <a14:foregroundMark x1="53219" y1="58278" x2="62489" y2="58278"/>
                        <a14:foregroundMark x1="49442" y1="39600" x2="49442" y2="39600"/>
                        <a14:foregroundMark x1="18970" y1="55791" x2="18970" y2="55791"/>
                        <a14:backgroundMark x1="24206" y1="20922" x2="50043" y2="2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33333"/>
          <a:stretch/>
        </p:blipFill>
        <p:spPr>
          <a:xfrm>
            <a:off x="0" y="28135"/>
            <a:ext cx="9120554" cy="6873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5837" y="755808"/>
            <a:ext cx="23615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1752600"/>
            <a:ext cx="38600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18896788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84" y="843529"/>
            <a:ext cx="3563815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Let’s chant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40000" r="7560" b="38889"/>
          <a:stretch/>
        </p:blipFill>
        <p:spPr>
          <a:xfrm>
            <a:off x="1698381" y="4951422"/>
            <a:ext cx="5747238" cy="1906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00" b="4444"/>
          <a:stretch/>
        </p:blipFill>
        <p:spPr>
          <a:xfrm>
            <a:off x="11723" y="1834129"/>
            <a:ext cx="9144000" cy="3146597"/>
          </a:xfrm>
          <a:prstGeom prst="rect">
            <a:avLst/>
          </a:prstGeom>
        </p:spPr>
      </p:pic>
      <p:pic>
        <p:nvPicPr>
          <p:cNvPr id="5" name="Track 2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2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300" y="2148836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2" y="1142414"/>
            <a:ext cx="5697415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remember?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05" y="2122859"/>
            <a:ext cx="3352800" cy="2363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05" y="4486042"/>
            <a:ext cx="3365249" cy="2371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18" b="38084" l="17511" r="48069">
                        <a14:foregroundMark x1="43605" y1="34688" x2="43605" y2="34688"/>
                        <a14:backgroundMark x1="32275" y1="33657" x2="32275" y2="33657"/>
                        <a14:backgroundMark x1="24721" y1="31170" x2="24721" y2="31170"/>
                        <a14:backgroundMark x1="40429" y1="31777" x2="40429" y2="31777"/>
                        <a14:backgroundMark x1="33734" y1="28320" x2="33734" y2="2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444" r="50000" b="61112"/>
          <a:stretch/>
        </p:blipFill>
        <p:spPr>
          <a:xfrm>
            <a:off x="1557409" y="3304450"/>
            <a:ext cx="2584940" cy="1943608"/>
          </a:xfrm>
          <a:prstGeom prst="rect">
            <a:avLst/>
          </a:prstGeom>
          <a:ln w="12700">
            <a:solidFill>
              <a:srgbClr val="FF3399"/>
            </a:solidFill>
          </a:ln>
        </p:spPr>
      </p:pic>
    </p:spTree>
    <p:extLst>
      <p:ext uri="{BB962C8B-B14F-4D97-AF65-F5344CB8AC3E}">
        <p14:creationId xmlns:p14="http://schemas.microsoft.com/office/powerpoint/2010/main" val="5756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65860"/>
            <a:ext cx="5257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1.Trace the letters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 b="46118"/>
          <a:stretch/>
        </p:blipFill>
        <p:spPr>
          <a:xfrm>
            <a:off x="0" y="2156460"/>
            <a:ext cx="9144000" cy="4701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00" b="90600" l="47800" r="94200">
                        <a14:backgroundMark x1="68125" y1="87750" x2="68125" y2="87750"/>
                        <a14:backgroundMark x1="64375" y1="87500" x2="64375" y2="87500"/>
                        <a14:backgroundMark x1="64250" y1="33000" x2="64250" y2="33000"/>
                        <a14:backgroundMark x1="86000" y1="43750" x2="86000" y2="43750"/>
                        <a14:backgroundMark x1="52750" y1="86000" x2="52750" y2="86000"/>
                        <a14:backgroundMark x1="52625" y1="56750" x2="52625" y2="5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6000"/>
          <a:stretch/>
        </p:blipFill>
        <p:spPr>
          <a:xfrm rot="4021969">
            <a:off x="1061807" y="2313255"/>
            <a:ext cx="2162783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00" b="90600" l="47800" r="94200">
                        <a14:backgroundMark x1="68125" y1="87750" x2="68125" y2="87750"/>
                        <a14:backgroundMark x1="64375" y1="87500" x2="64375" y2="87500"/>
                        <a14:backgroundMark x1="64250" y1="33000" x2="64250" y2="33000"/>
                        <a14:backgroundMark x1="86000" y1="43750" x2="86000" y2="43750"/>
                        <a14:backgroundMark x1="52750" y1="86000" x2="52750" y2="86000"/>
                        <a14:backgroundMark x1="52625" y1="56750" x2="52625" y2="5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6000"/>
          <a:stretch/>
        </p:blipFill>
        <p:spPr>
          <a:xfrm rot="4021969">
            <a:off x="1214207" y="2362419"/>
            <a:ext cx="2162783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00" b="90600" l="47800" r="94200">
                        <a14:backgroundMark x1="68125" y1="87750" x2="68125" y2="87750"/>
                        <a14:backgroundMark x1="64375" y1="87500" x2="64375" y2="87500"/>
                        <a14:backgroundMark x1="64250" y1="33000" x2="64250" y2="33000"/>
                        <a14:backgroundMark x1="86000" y1="43750" x2="86000" y2="43750"/>
                        <a14:backgroundMark x1="52750" y1="86000" x2="52750" y2="86000"/>
                        <a14:backgroundMark x1="52625" y1="56750" x2="52625" y2="5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6000"/>
          <a:stretch/>
        </p:blipFill>
        <p:spPr>
          <a:xfrm rot="4021969">
            <a:off x="3117596" y="2848704"/>
            <a:ext cx="2162783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00" b="90600" l="47800" r="94200">
                        <a14:backgroundMark x1="68125" y1="87750" x2="68125" y2="87750"/>
                        <a14:backgroundMark x1="64375" y1="87500" x2="64375" y2="87500"/>
                        <a14:backgroundMark x1="64250" y1="33000" x2="64250" y2="33000"/>
                        <a14:backgroundMark x1="86000" y1="43750" x2="86000" y2="43750"/>
                        <a14:backgroundMark x1="52750" y1="86000" x2="52750" y2="86000"/>
                        <a14:backgroundMark x1="52625" y1="56750" x2="52625" y2="5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6000"/>
          <a:stretch/>
        </p:blipFill>
        <p:spPr>
          <a:xfrm rot="4021969">
            <a:off x="3176210" y="2247680"/>
            <a:ext cx="2162783" cy="175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88668"/>
            <a:ext cx="1066801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/>
              <a:t>Page 20</a:t>
            </a:r>
          </a:p>
        </p:txBody>
      </p:sp>
    </p:spTree>
    <p:extLst>
      <p:ext uri="{BB962C8B-B14F-4D97-AF65-F5344CB8AC3E}">
        <p14:creationId xmlns:p14="http://schemas.microsoft.com/office/powerpoint/2010/main" val="778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L -4.44444E-6 -5.18519E-6 C 0.00052 0.00601 0.00156 0.01226 0.00156 0.01828 C 0.00156 0.08379 0.00243 0.07221 -0.00138 0.10856 C -4.44444E-6 0.11342 0.00174 0.11805 0.00313 0.12291 C 0.00382 0.12499 0.00382 0.12731 0.00469 0.12916 C 0.00538 0.13078 0.00781 0.13332 0.00781 0.13332 L 0.00937 0.13332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2.77778E-6 -2.59259E-6 L 0.06303 0.00186 C 0.06511 0.00232 0.06372 0.00764 0.06459 0.01019 C 0.06615 0.01459 0.07066 0.02246 0.07066 0.02246 L 0.07379 0.03473 L 0.07535 0.04098 C 0.07587 0.04584 0.07605 0.0507 0.07691 0.05533 C 0.07761 0.0595 0.08004 0.0676 0.08004 0.0676 C 0.07952 0.07639 0.07917 0.08542 0.07848 0.09422 C 0.07813 0.09653 0.07726 0.09838 0.07691 0.10047 C 0.07622 0.1044 0.07691 0.10903 0.07535 0.11274 C 0.07362 0.1169 0.07066 0.12038 0.06771 0.12292 C 0.05452 0.13473 0.07119 0.12061 0.05851 0.12917 C 0.05678 0.13033 0.05556 0.13218 0.05382 0.13334 C 0.05087 0.13496 0.04462 0.1375 0.04462 0.1375 L 0.01841 0.13542 C 0.01337 0.13473 0.00834 0.13334 0.00313 0.13334 C 0.00105 0.13334 -0.00295 0.13542 -0.00295 0.13542 L -0.00295 0.13542 " pathEditMode="relative" ptsTypes="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51852E-6 L 5.55556E-7 -8.51852E-6 C -0.00364 -0.00348 -0.00642 -0.00927 -0.01076 -0.01042 C -0.02569 -0.01436 -0.02726 -0.01158 -0.03542 -0.00417 C -0.03941 0.01203 -0.03802 0.00393 -0.03993 0.02036 C -0.03958 0.028 -0.03924 0.03541 -0.03854 0.04305 C -0.03819 0.04513 -0.03819 0.04768 -0.03698 0.04907 C -0.03524 0.05092 -0.03281 0.05046 -0.03073 0.05115 C -0.02934 0.05254 -0.0276 0.0537 -0.02621 0.05532 C -0.02292 0.05879 -0.02222 0.06296 -0.01701 0.06342 C -0.00781 0.06458 0.00139 0.06342 0.01076 0.06342 L 0.01076 0.06342 " pathEditMode="relative" ptsTypes="AAAAAAAAAA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4.16667E-6 -7.40741E-7 C 0.00051 0.00601 0.0007 0.01226 0.00156 0.01828 C 0.00174 0.02037 0.00295 0.02222 0.00295 0.02453 C 0.00295 0.04676 0.00313 0.04421 4.16667E-6 0.0574 C -0.00209 0.07592 -0.00053 0.06713 -0.0047 0.08402 C -0.00522 0.08611 -0.00539 0.08819 -0.00626 0.09004 C -0.0073 0.09213 -0.00921 0.09375 -0.00938 0.09629 C -0.01025 0.11134 -0.00938 0.12639 -0.00938 0.14143 L 4.16667E-6 0.14351 " pathEditMode="relative" ptsTypes="AAAAAAAA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 b="4444"/>
          <a:stretch/>
        </p:blipFill>
        <p:spPr>
          <a:xfrm>
            <a:off x="565030" y="2538049"/>
            <a:ext cx="8083075" cy="4319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674" y="981515"/>
            <a:ext cx="5257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1.Trace the letters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674" y="1840524"/>
            <a:ext cx="5862711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2.Look, tick and say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5715000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873917"/>
            <a:ext cx="1981200" cy="5216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53416" y="5679831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613110"/>
            <a:ext cx="457200" cy="5216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902304"/>
            <a:ext cx="457200" cy="5216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6324600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29" end="8652.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5030" y="3569148"/>
            <a:ext cx="609600" cy="609600"/>
          </a:xfrm>
          <a:prstGeom prst="rect">
            <a:avLst/>
          </a:prstGeom>
        </p:spPr>
      </p:pic>
      <p:pic>
        <p:nvPicPr>
          <p:cNvPr id="20" name="Track 2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29" end="8652.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2756" y="4908774"/>
            <a:ext cx="609600" cy="609600"/>
          </a:xfrm>
          <a:prstGeom prst="rect">
            <a:avLst/>
          </a:prstGeom>
        </p:spPr>
      </p:pic>
      <p:pic>
        <p:nvPicPr>
          <p:cNvPr id="3" name="Track 2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96" end="4657.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5030" y="4266673"/>
            <a:ext cx="609600" cy="609600"/>
          </a:xfrm>
          <a:prstGeom prst="rect">
            <a:avLst/>
          </a:prstGeom>
        </p:spPr>
      </p:pic>
      <p:pic>
        <p:nvPicPr>
          <p:cNvPr id="9" name="Track 2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1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5091" y="5518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" y="1741924"/>
            <a:ext cx="2934112" cy="2068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86970"/>
            <a:ext cx="2806531" cy="19781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91098"/>
            <a:ext cx="2941320" cy="2073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318" b="38084" l="17511" r="48069">
                        <a14:foregroundMark x1="43605" y1="34688" x2="43605" y2="34688"/>
                        <a14:backgroundMark x1="32275" y1="33657" x2="32275" y2="33657"/>
                        <a14:backgroundMark x1="24721" y1="31170" x2="24721" y2="31170"/>
                        <a14:backgroundMark x1="40429" y1="31777" x2="40429" y2="31777"/>
                        <a14:backgroundMark x1="33734" y1="28320" x2="33734" y2="2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444" r="50000" b="61112"/>
          <a:stretch/>
        </p:blipFill>
        <p:spPr>
          <a:xfrm>
            <a:off x="6458828" y="1790192"/>
            <a:ext cx="2584940" cy="1943608"/>
          </a:xfrm>
          <a:prstGeom prst="rect">
            <a:avLst/>
          </a:prstGeom>
          <a:ln w="12700">
            <a:solidFill>
              <a:srgbClr val="FF3399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779066" y="2281161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What is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8111" y="911067"/>
            <a:ext cx="4307534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" y="1665724"/>
            <a:ext cx="2934112" cy="2068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99044"/>
            <a:ext cx="2941320" cy="2073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318" b="38084" l="17511" r="48069">
                        <a14:foregroundMark x1="43605" y1="34688" x2="43605" y2="34688"/>
                        <a14:backgroundMark x1="32275" y1="33657" x2="32275" y2="33657"/>
                        <a14:backgroundMark x1="24721" y1="31170" x2="24721" y2="31170"/>
                        <a14:backgroundMark x1="40429" y1="31777" x2="40429" y2="31777"/>
                        <a14:backgroundMark x1="33734" y1="28320" x2="33734" y2="2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444" r="50000" b="61112"/>
          <a:stretch/>
        </p:blipFill>
        <p:spPr>
          <a:xfrm>
            <a:off x="6458828" y="1713992"/>
            <a:ext cx="2584940" cy="1943608"/>
          </a:xfrm>
          <a:prstGeom prst="rect">
            <a:avLst/>
          </a:prstGeom>
          <a:ln w="12700">
            <a:solidFill>
              <a:srgbClr val="FF3399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754447" y="2375882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What is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7400" y="4139091"/>
            <a:ext cx="2642598" cy="17771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3950" y="3778200"/>
            <a:ext cx="3505200" cy="247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9066" y="892314"/>
            <a:ext cx="4231334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b="1"/>
              <a:t>What’s missing?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6586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12" y="3991098"/>
            <a:ext cx="2945423" cy="2076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99044"/>
            <a:ext cx="2941320" cy="20731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00003" y="2304864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What is it?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62929" y="2135664"/>
            <a:ext cx="2642598" cy="17771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985092"/>
            <a:ext cx="2932430" cy="2066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057400"/>
            <a:ext cx="2566856" cy="1933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9066" y="1044714"/>
            <a:ext cx="4231334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b="1"/>
              <a:t>What’s missing?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35233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635</Words>
  <Application>Microsoft Office PowerPoint</Application>
  <PresentationFormat>On-screen Show (4:3)</PresentationFormat>
  <Paragraphs>85</Paragraphs>
  <Slides>12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.VnAristote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71</cp:revision>
  <dcterms:created xsi:type="dcterms:W3CDTF">2006-08-16T00:00:00Z</dcterms:created>
  <dcterms:modified xsi:type="dcterms:W3CDTF">2024-11-12T09:15:39Z</dcterms:modified>
</cp:coreProperties>
</file>