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4" r:id="rId4"/>
    <p:sldId id="263" r:id="rId5"/>
    <p:sldId id="266" r:id="rId6"/>
    <p:sldId id="256" r:id="rId7"/>
    <p:sldId id="268" r:id="rId8"/>
    <p:sldId id="269" r:id="rId9"/>
    <p:sldId id="270" r:id="rId10"/>
    <p:sldId id="271" r:id="rId11"/>
    <p:sldId id="272" r:id="rId12"/>
    <p:sldId id="273" r:id="rId13"/>
    <p:sldId id="274" r:id="rId14"/>
    <p:sldId id="275" r:id="rId15"/>
    <p:sldId id="277" r:id="rId16"/>
    <p:sldId id="278"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7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11/15/2024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11/15/2024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i bà Trưng Quả phụ tướng_720pFHR">
            <a:hlinkClick r:id="" action="ppaction://media"/>
            <a:extLst>
              <a:ext uri="{FF2B5EF4-FFF2-40B4-BE49-F238E27FC236}">
                <a16:creationId xmlns:a16="http://schemas.microsoft.com/office/drawing/2014/main" id="{BCBBC39A-45A5-9F7C-7937-B1F9753F4C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88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id="{ABA90C51-DB7B-13E1-9600-FEDF1DF9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id="{8FAD91F9-7AA9-1A04-43C5-E610E963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a:latin typeface="Cambria" panose="02040503050406030204" pitchFamily="18" charset="0"/>
                <a:ea typeface="Cambria" panose="02040503050406030204" pitchFamily="18" charset="0"/>
              </a:rPr>
              <a:t>Lý </a:t>
            </a:r>
            <a:r>
              <a:rPr lang="en-US" sz="2400" b="1" dirty="0" err="1">
                <a:latin typeface="Cambria" panose="02040503050406030204" pitchFamily="18" charset="0"/>
                <a:ea typeface="Cambria" panose="02040503050406030204" pitchFamily="18" charset="0"/>
              </a:rPr>
              <a:t>Bí</a:t>
            </a:r>
            <a:endParaRPr lang="en-US" sz="2400" b="1" dirty="0">
              <a:latin typeface="Cambria" panose="02040503050406030204" pitchFamily="18" charset="0"/>
              <a:ea typeface="Cambria" panose="02040503050406030204" pitchFamily="18" charset="0"/>
            </a:endParaRPr>
          </a:p>
        </p:txBody>
      </p:sp>
      <p:pic>
        <p:nvPicPr>
          <p:cNvPr id="3076" name="Picture 4" descr="Khởi nghĩa Phùng Hưng: Nguyên nhân, kết quả và ý nghĩa?">
            <a:extLst>
              <a:ext uri="{FF2B5EF4-FFF2-40B4-BE49-F238E27FC236}">
                <a16:creationId xmlns:a16="http://schemas.microsoft.com/office/drawing/2014/main" id="{C79CFA1B-4F6B-FE06-7853-7AAD39BD5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Phùng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Hưng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8362B2B-B3E5-A84F-096C-5EFD9D0FF1DB}"/>
              </a:ext>
            </a:extLst>
          </p:cNvPr>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94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1156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và cho biết những câu thơ dưới đây nhắc đến sự kiện lịch sử nào?</a:t>
            </a:r>
          </a:p>
        </p:txBody>
      </p:sp>
      <p:sp>
        <p:nvSpPr>
          <p:cNvPr id="11" name="TextBox 10">
            <a:extLst>
              <a:ext uri="{FF2B5EF4-FFF2-40B4-BE49-F238E27FC236}">
                <a16:creationId xmlns:a16="http://schemas.microsoft.com/office/drawing/2014/main" id="{10AE795C-FFC7-565B-E6B2-D2B87A5AD762}"/>
              </a:ext>
            </a:extLst>
          </p:cNvPr>
          <p:cNvSpPr txBox="1"/>
          <p:nvPr/>
        </p:nvSpPr>
        <p:spPr>
          <a:xfrm>
            <a:off x="1200150" y="1676400"/>
            <a:ext cx="10277475" cy="3416320"/>
          </a:xfrm>
          <a:prstGeom prst="rect">
            <a:avLst/>
          </a:prstGeom>
          <a:noFill/>
        </p:spPr>
        <p:txBody>
          <a:bodyPr wrap="square" rtlCol="0">
            <a:spAutoFit/>
          </a:bodyPr>
          <a:lstStyle/>
          <a:p>
            <a:pPr algn="ctr"/>
            <a:r>
              <a:rPr lang="vi-VN" sz="3600" b="0" i="1" dirty="0">
                <a:solidFill>
                  <a:srgbClr val="000000"/>
                </a:solidFill>
                <a:effectLst/>
                <a:latin typeface="Cambria" panose="02040503050406030204" pitchFamily="18" charset="0"/>
                <a:ea typeface="Cambria" panose="02040503050406030204" pitchFamily="18" charset="0"/>
              </a:rPr>
              <a:t>“Hai Bà Trưng có đại tài,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Phất cờ khởi nghĩa giết người tà gian,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Ra tay khôi phục giang san,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Tiếng thơm dài tạc đá vàng nước ta.”</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0" dirty="0">
                <a:solidFill>
                  <a:srgbClr val="000000"/>
                </a:solidFill>
                <a:effectLst/>
                <a:latin typeface="Cambria" panose="02040503050406030204" pitchFamily="18" charset="0"/>
                <a:ea typeface="Cambria" panose="02040503050406030204" pitchFamily="18" charset="0"/>
              </a:rPr>
              <a:t>(Hồ Chí Minh, Lịch sử nước ta, NXB Chính trị quốc gia Sự thật, 2018)</a:t>
            </a:r>
          </a:p>
        </p:txBody>
      </p:sp>
    </p:spTree>
    <p:extLst>
      <p:ext uri="{BB962C8B-B14F-4D97-AF65-F5344CB8AC3E}">
        <p14:creationId xmlns:p14="http://schemas.microsoft.com/office/powerpoint/2010/main" val="4076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defTabSz="609630"/>
                <a:endParaRPr lang="en-US" sz="1200">
                  <a:solidFill>
                    <a:prstClr val="black"/>
                  </a:solidFill>
                  <a:latin typeface="Calibri"/>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defTabSz="609630"/>
                <a:endParaRPr lang="en-US" sz="1200">
                  <a:solidFill>
                    <a:prstClr val="black"/>
                  </a:solidFill>
                  <a:latin typeface="Calibri"/>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24025" y="1901825"/>
              <a:ext cx="8905875" cy="3046988"/>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Những câu thơ trên nhắc đến Hai Bà Trưng và cuộc khởi nghĩa do Hai Bà Trưng lãnh đạo. Đây là một trong những cuộc khởi nghĩa mở đầu phong trào đấu tranh chống lại ách đô hộ của phương Bắc. Cuộc khởi nghĩa đã cổ vũ mạnh mẽ tinh thần đấu tranh giành độc lập của nhân dân ta.</a:t>
              </a:r>
              <a:endParaRPr lang="en-US" sz="3200" dirty="0">
                <a:solidFill>
                  <a:prstClr val="black"/>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id="{8F7FF536-3782-912C-0255-206B71231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latin typeface="Cambria" panose="02040503050406030204" pitchFamily="18" charset="0"/>
                <a:ea typeface="Cambria" panose="02040503050406030204" pitchFamily="18" charset="0"/>
              </a:rPr>
              <a:t>T</a:t>
            </a:r>
            <a:r>
              <a:rPr lang="nl-NL" sz="3200" b="1" dirty="0">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62F74403-4846-8D2E-BCA1-804B5A3261D0}"/>
              </a:ext>
            </a:extLst>
          </p:cNvPr>
          <p:cNvPicPr>
            <a:picLocks noChangeAspect="1"/>
          </p:cNvPicPr>
          <p:nvPr/>
        </p:nvPicPr>
        <p:blipFill>
          <a:blip r:embed="rId4"/>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id="{5414AB8B-BDE3-41A4-E0AC-111687DB34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544</Words>
  <Application>Microsoft Office PowerPoint</Application>
  <PresentationFormat>Widescreen</PresentationFormat>
  <Paragraphs>26</Paragraphs>
  <Slides>15</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微软雅黑</vt:lpstr>
      <vt:lpstr>Arial</vt:lpstr>
      <vt:lpstr>Calibri</vt:lpstr>
      <vt:lpstr>Calibri Light</vt:lpstr>
      <vt:lpstr>Cambria</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2024-09-13T02:51:48Z</dcterms:created>
  <dcterms:modified xsi:type="dcterms:W3CDTF">2024-11-14T23:39:14Z</dcterms:modified>
</cp:coreProperties>
</file>