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Lst>
  <p:notesMasterIdLst>
    <p:notesMasterId r:id="rId27"/>
  </p:notesMasterIdLst>
  <p:sldIdLst>
    <p:sldId id="268" r:id="rId4"/>
    <p:sldId id="261" r:id="rId5"/>
    <p:sldId id="516" r:id="rId6"/>
    <p:sldId id="517" r:id="rId7"/>
    <p:sldId id="518" r:id="rId8"/>
    <p:sldId id="519" r:id="rId9"/>
    <p:sldId id="257" r:id="rId10"/>
    <p:sldId id="266" r:id="rId11"/>
    <p:sldId id="267" r:id="rId12"/>
    <p:sldId id="274" r:id="rId13"/>
    <p:sldId id="270" r:id="rId14"/>
    <p:sldId id="271" r:id="rId15"/>
    <p:sldId id="278" r:id="rId16"/>
    <p:sldId id="279" r:id="rId17"/>
    <p:sldId id="520" r:id="rId18"/>
    <p:sldId id="280" r:id="rId19"/>
    <p:sldId id="521" r:id="rId20"/>
    <p:sldId id="277" r:id="rId21"/>
    <p:sldId id="486" r:id="rId22"/>
    <p:sldId id="522" r:id="rId23"/>
    <p:sldId id="285" r:id="rId24"/>
    <p:sldId id="283" r:id="rId25"/>
    <p:sldId id="116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72" d="100"/>
          <a:sy n="72" d="100"/>
        </p:scale>
        <p:origin x="74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B791-E146-4FCA-9504-21BBE96967B0}"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11</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13</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47585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5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18</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22</a:t>
            </a:fld>
            <a:endParaRPr lang="en-US"/>
          </a:p>
        </p:txBody>
      </p:sp>
    </p:spTree>
    <p:extLst>
      <p:ext uri="{BB962C8B-B14F-4D97-AF65-F5344CB8AC3E}">
        <p14:creationId xmlns:p14="http://schemas.microsoft.com/office/powerpoint/2010/main" val="163335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9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6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Calibri" panose="020F0502020204030204" pitchFamily="34" charset="0"/>
              </a:rPr>
              <a:t>Cách</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dùng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các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từ</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ngữ</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hay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người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hay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các</a:t>
            </a:r>
            <a:r>
              <a:rPr lang="en-US" sz="1200" i="1" dirty="0">
                <a:effectLst/>
                <a:latin typeface="Times New Roman" panose="02020603050405020304" pitchFamily="18" charset="0"/>
                <a:ea typeface="Calibri" panose="020F0502020204030204" pitchFamily="34" charset="0"/>
              </a:rPr>
              <a:t> con </a:t>
            </a:r>
            <a:r>
              <a:rPr lang="en-US" sz="1200" i="1" dirty="0" err="1">
                <a:effectLst/>
                <a:latin typeface="Times New Roman" panose="02020603050405020304" pitchFamily="18" charset="0"/>
                <a:ea typeface="Calibri" panose="020F0502020204030204" pitchFamily="34" charset="0"/>
              </a:rPr>
              <a:t>vật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biện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pháp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gì</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cô</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trò</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chúng</a:t>
            </a:r>
            <a:r>
              <a:rPr lang="en-US" sz="1200" i="1" dirty="0">
                <a:effectLst/>
                <a:latin typeface="Times New Roman" panose="02020603050405020304" pitchFamily="18" charset="0"/>
                <a:ea typeface="Calibri" panose="020F0502020204030204" pitchFamily="34" charset="0"/>
              </a:rPr>
              <a:t> ta </a:t>
            </a:r>
            <a:r>
              <a:rPr lang="en-US" sz="1200" i="1" dirty="0" err="1">
                <a:effectLst/>
                <a:latin typeface="Times New Roman" panose="02020603050405020304" pitchFamily="18" charset="0"/>
                <a:ea typeface="Calibri" panose="020F0502020204030204" pitchFamily="34" charset="0"/>
              </a:rPr>
              <a:t>sẽ</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tìm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hiểu</a:t>
            </a:r>
            <a:r>
              <a:rPr lang="en-US" sz="1200" i="1" dirty="0">
                <a:effectLst/>
                <a:latin typeface="Times New Roman" panose="02020603050405020304" pitchFamily="18" charset="0"/>
                <a:ea typeface="Calibri" panose="020F0502020204030204" pitchFamily="34" charset="0"/>
              </a:rPr>
              <a:t> qua </a:t>
            </a:r>
            <a:r>
              <a:rPr lang="en-US" sz="1200" i="1" dirty="0" err="1">
                <a:effectLst/>
                <a:latin typeface="Times New Roman" panose="02020603050405020304" pitchFamily="18" charset="0"/>
                <a:ea typeface="Calibri" panose="020F0502020204030204" pitchFamily="34" charset="0"/>
              </a:rPr>
              <a:t>giờ</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hôm</a:t>
            </a:r>
            <a:r>
              <a:rPr lang="en-US" sz="1200" i="1" dirty="0">
                <a:effectLst/>
                <a:latin typeface="Times New Roman" panose="02020603050405020304" pitchFamily="18" charset="0"/>
                <a:ea typeface="Calibri" panose="020F0502020204030204" pitchFamily="34" charset="0"/>
              </a:rPr>
              <a:t> nay.</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9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3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8</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9</a:t>
            </a:fld>
            <a:endParaRPr lang="en-US"/>
          </a:p>
        </p:txBody>
      </p:sp>
    </p:spTree>
    <p:extLst>
      <p:ext uri="{BB962C8B-B14F-4D97-AF65-F5344CB8AC3E}">
        <p14:creationId xmlns:p14="http://schemas.microsoft.com/office/powerpoint/2010/main" val="1322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8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CDA-D9CB-954F-5BE9-0A31237225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2ED05-3BBC-E4A0-297D-7600BDD6E7C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CB2A1-A79E-D03B-C2DB-9499088E9D2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5" name="Footer Placeholder 4">
            <a:extLst>
              <a:ext uri="{FF2B5EF4-FFF2-40B4-BE49-F238E27FC236}">
                <a16:creationId xmlns:a16="http://schemas.microsoft.com/office/drawing/2014/main" id="{C184A07D-D456-19B1-8F04-A280A7CFE8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AEFD4C-175C-91B0-7BD3-4D8FA89F546F}"/>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53310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1217-9998-0900-0C75-A527E3B8AE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8B452-B89E-E874-56A7-1481F37BEE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DF94-F70A-7AB5-5204-BAA0171BC80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5" name="Footer Placeholder 4">
            <a:extLst>
              <a:ext uri="{FF2B5EF4-FFF2-40B4-BE49-F238E27FC236}">
                <a16:creationId xmlns:a16="http://schemas.microsoft.com/office/drawing/2014/main" id="{AE47BE6B-B551-A09A-6B05-CBD98292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37F34C-CC07-D25A-FBCF-A00E8F9777C1}"/>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8137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7E40A-E117-F689-C991-596DA675CB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852DD9-40E3-9A7A-0CDA-B2ABBC783C2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CA59-1ED1-078E-AFAC-45B7872E4A7E}"/>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5" name="Footer Placeholder 4">
            <a:extLst>
              <a:ext uri="{FF2B5EF4-FFF2-40B4-BE49-F238E27FC236}">
                <a16:creationId xmlns:a16="http://schemas.microsoft.com/office/drawing/2014/main" id="{6549EAD4-32D0-7D9D-A47A-0BF20C8BFE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D0BD6-A5ED-501D-C9EF-B2A4464FB1E7}"/>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96189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7534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2580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134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66538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80789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029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07771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605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E603-90E8-B95F-22EA-656990304D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1EF93A-4672-F8BA-68BB-10853C920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3282E-6CBF-E23A-618C-EC6F0F61B38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5" name="Footer Placeholder 4">
            <a:extLst>
              <a:ext uri="{FF2B5EF4-FFF2-40B4-BE49-F238E27FC236}">
                <a16:creationId xmlns:a16="http://schemas.microsoft.com/office/drawing/2014/main" id="{7308C286-F7A6-5431-D7E2-80331356C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9F2B93-FBE0-319C-DDC6-D7787E9C29B0}"/>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537902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71480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309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11/16/2024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19384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7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022062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3382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7079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274589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354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92331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AF79-D45B-2678-2AB1-0A5C6523D5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9B6BF4-E365-F48E-9DCB-9E39930CBC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25B43-F0CD-60E2-3B21-850C9B88780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5" name="Footer Placeholder 4">
            <a:extLst>
              <a:ext uri="{FF2B5EF4-FFF2-40B4-BE49-F238E27FC236}">
                <a16:creationId xmlns:a16="http://schemas.microsoft.com/office/drawing/2014/main" id="{CEED8AE5-D29E-931E-7184-F7C15E4B6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2EE4CC-5F0E-0793-254C-F4C667F6FBA6}"/>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34605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0597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27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79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0370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00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96FA-6C3C-9536-11F3-BC12992728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67129B-F4A8-2304-01CE-914632BAD59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D4A716-73E0-8EC7-A93D-123FB2C2E3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9C169-7FA9-20DF-439D-395F0D89E7AB}"/>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6" name="Footer Placeholder 5">
            <a:extLst>
              <a:ext uri="{FF2B5EF4-FFF2-40B4-BE49-F238E27FC236}">
                <a16:creationId xmlns:a16="http://schemas.microsoft.com/office/drawing/2014/main" id="{C9F332CA-23AF-D6E3-5B3E-C09490713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908394-9964-9FC9-08F2-3D95131A03ED}"/>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32135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09A1-17DE-24CA-7168-F58F0A35CD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604D5-7727-59CC-5DC4-44FEE0145A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80A85-A0E4-1545-ACA0-F1A9842D87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5528E-D5C8-D558-8D77-CBB76161F9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970D6-F043-BF3A-18EF-6AFE7CB16F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CE64A-9F90-032E-1634-82CB29D84B04}"/>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8" name="Footer Placeholder 7">
            <a:extLst>
              <a:ext uri="{FF2B5EF4-FFF2-40B4-BE49-F238E27FC236}">
                <a16:creationId xmlns:a16="http://schemas.microsoft.com/office/drawing/2014/main" id="{2DD13795-2E6C-8E21-B44C-0B7C3E751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550D4D0-F889-EC0B-05C4-202A61666B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4810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B059-3FAD-A0BD-5478-D5817326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C6EC68-C377-8101-D307-AD8768A045B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4" name="Footer Placeholder 3">
            <a:extLst>
              <a:ext uri="{FF2B5EF4-FFF2-40B4-BE49-F238E27FC236}">
                <a16:creationId xmlns:a16="http://schemas.microsoft.com/office/drawing/2014/main" id="{19512AF5-FD6F-9AF1-28C9-42EE9EAC7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8060E9-32B4-D54B-FA36-37F443FAFB9E}"/>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63912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BE4F7-B002-2ABF-F5B4-EE2B1EAB6748}"/>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3" name="Footer Placeholder 2">
            <a:extLst>
              <a:ext uri="{FF2B5EF4-FFF2-40B4-BE49-F238E27FC236}">
                <a16:creationId xmlns:a16="http://schemas.microsoft.com/office/drawing/2014/main" id="{AA775528-981C-5338-A453-4EA31C6444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9358BF-78D7-7A87-40D6-EB2C6A2D28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8223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8D7E-10BC-66F7-CAD4-FD9E130B71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9C67C-9072-372D-EA84-1F8BD91D1A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889E4-9A81-CD16-CE18-108AF7A7C6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F4A13-6CE0-188F-9FC1-3EB9831CA56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6" name="Footer Placeholder 5">
            <a:extLst>
              <a:ext uri="{FF2B5EF4-FFF2-40B4-BE49-F238E27FC236}">
                <a16:creationId xmlns:a16="http://schemas.microsoft.com/office/drawing/2014/main" id="{CE5CE35C-B471-8BC8-CEB9-663DDD500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5D2861-5F08-405D-BF76-D8F4DB9994D5}"/>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51376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2334-C9B9-F351-D18A-44D1556298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42A64-A2EB-A5E2-7C10-16120AB126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9038D-D1DD-A559-D2AA-2A500CC326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6FD03-A74E-EC43-1976-753633DB8EC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11/16/2024</a:t>
            </a:fld>
            <a:endParaRPr lang="en-US"/>
          </a:p>
        </p:txBody>
      </p:sp>
      <p:sp>
        <p:nvSpPr>
          <p:cNvPr id="6" name="Footer Placeholder 5">
            <a:extLst>
              <a:ext uri="{FF2B5EF4-FFF2-40B4-BE49-F238E27FC236}">
                <a16:creationId xmlns:a16="http://schemas.microsoft.com/office/drawing/2014/main" id="{4BAA2766-477F-2DA5-60FA-A9CB2667CE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6ADDCD-798A-88D0-AFAE-79D4A882A42A}"/>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78613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8036B9B-D517-DACA-2BEB-89D8C64C93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5671" y="266910"/>
            <a:ext cx="1306429" cy="1306429"/>
          </a:xfrm>
          <a:prstGeom prst="rect">
            <a:avLst/>
          </a:prstGeom>
        </p:spPr>
      </p:pic>
    </p:spTree>
    <p:extLst>
      <p:ext uri="{BB962C8B-B14F-4D97-AF65-F5344CB8AC3E}">
        <p14:creationId xmlns:p14="http://schemas.microsoft.com/office/powerpoint/2010/main" val="1443657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11/16/2024</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285CAFA7-7F32-A6A3-79CB-A0DB02B8BB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100" y="238125"/>
            <a:ext cx="1638300" cy="1638300"/>
          </a:xfrm>
          <a:prstGeom prst="rect">
            <a:avLst/>
          </a:prstGeom>
        </p:spPr>
      </p:pic>
    </p:spTree>
    <p:extLst>
      <p:ext uri="{BB962C8B-B14F-4D97-AF65-F5344CB8AC3E}">
        <p14:creationId xmlns:p14="http://schemas.microsoft.com/office/powerpoint/2010/main" val="708320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2024/11/16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0239516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301841" y="-319380"/>
            <a:ext cx="12192000" cy="6858000"/>
          </a:xfrm>
          <a:prstGeom prst="rect">
            <a:avLst/>
          </a:prstGeom>
        </p:spPr>
      </p:pic>
      <p:pic>
        <p:nvPicPr>
          <p:cNvPr id="3" name="Picture 2">
            <a:extLst>
              <a:ext uri="{FF2B5EF4-FFF2-40B4-BE49-F238E27FC236}">
                <a16:creationId xmlns:a16="http://schemas.microsoft.com/office/drawing/2014/main" id="{4011F063-ABCB-AB77-A273-F13D1F53A96A}"/>
              </a:ext>
            </a:extLst>
          </p:cNvPr>
          <p:cNvPicPr>
            <a:picLocks noChangeAspect="1"/>
          </p:cNvPicPr>
          <p:nvPr/>
        </p:nvPicPr>
        <p:blipFill>
          <a:blip r:embed="rId5"/>
          <a:stretch>
            <a:fillRect/>
          </a:stretch>
        </p:blipFill>
        <p:spPr>
          <a:xfrm>
            <a:off x="2523739" y="929812"/>
            <a:ext cx="7523116" cy="2834319"/>
          </a:xfrm>
          <a:prstGeom prst="rect">
            <a:avLst/>
          </a:prstGeom>
        </p:spPr>
      </p:pic>
      <p:sp>
        <p:nvSpPr>
          <p:cNvPr id="2" name="TextBox 1">
            <a:extLst>
              <a:ext uri="{FF2B5EF4-FFF2-40B4-BE49-F238E27FC236}">
                <a16:creationId xmlns:a16="http://schemas.microsoft.com/office/drawing/2014/main" id="{D1E9A0F5-6C9F-82E5-7115-02A0585354B0}"/>
              </a:ext>
            </a:extLst>
          </p:cNvPr>
          <p:cNvSpPr txBox="1"/>
          <p:nvPr/>
        </p:nvSpPr>
        <p:spPr>
          <a:xfrm>
            <a:off x="3324834" y="3109620"/>
            <a:ext cx="7643673" cy="1323439"/>
          </a:xfrm>
          <a:prstGeom prst="rect">
            <a:avLst/>
          </a:prstGeom>
          <a:noFill/>
        </p:spPr>
        <p:txBody>
          <a:bodyPr wrap="square" rtlCol="0">
            <a:spAutoFit/>
          </a:bodyPr>
          <a:lstStyle/>
          <a:p>
            <a:r>
              <a:rPr lang="vi-VN" sz="4000" b="1" dirty="0">
                <a:solidFill>
                  <a:srgbClr val="FF0000"/>
                </a:solidFill>
              </a:rPr>
              <a:t>        HÁT MÚA BÀI </a:t>
            </a:r>
          </a:p>
          <a:p>
            <a:r>
              <a:rPr lang="vi-VN" sz="4000" b="1" dirty="0">
                <a:solidFill>
                  <a:srgbClr val="FF0000"/>
                </a:solidFill>
              </a:rPr>
              <a:t>CON CHIM VÀNH KHUYÊN</a:t>
            </a:r>
            <a:endParaRPr lang="en-US" sz="4000" b="1" dirty="0">
              <a:solidFill>
                <a:srgbClr val="FF0000"/>
              </a:solidFill>
            </a:endParaRPr>
          </a:p>
        </p:txBody>
      </p:sp>
    </p:spTree>
    <p:extLst>
      <p:ext uri="{BB962C8B-B14F-4D97-AF65-F5344CB8AC3E}">
        <p14:creationId xmlns:p14="http://schemas.microsoft.com/office/powerpoint/2010/main" val="21143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94234" y="208344"/>
            <a:ext cx="8104541" cy="4479270"/>
          </a:xfrm>
          <a:custGeom>
            <a:avLst/>
            <a:gdLst>
              <a:gd name="connsiteX0" fmla="*/ 0 w 8104541"/>
              <a:gd name="connsiteY0" fmla="*/ 746560 h 4479270"/>
              <a:gd name="connsiteX1" fmla="*/ 746560 w 8104541"/>
              <a:gd name="connsiteY1" fmla="*/ 0 h 4479270"/>
              <a:gd name="connsiteX2" fmla="*/ 1350757 w 8104541"/>
              <a:gd name="connsiteY2" fmla="*/ 0 h 4479270"/>
              <a:gd name="connsiteX3" fmla="*/ 1350757 w 8104541"/>
              <a:gd name="connsiteY3" fmla="*/ 0 h 4479270"/>
              <a:gd name="connsiteX4" fmla="*/ 3376892 w 8104541"/>
              <a:gd name="connsiteY4" fmla="*/ 0 h 4479270"/>
              <a:gd name="connsiteX5" fmla="*/ 7357981 w 8104541"/>
              <a:gd name="connsiteY5" fmla="*/ 0 h 4479270"/>
              <a:gd name="connsiteX6" fmla="*/ 8104541 w 8104541"/>
              <a:gd name="connsiteY6" fmla="*/ 746560 h 4479270"/>
              <a:gd name="connsiteX7" fmla="*/ 8104541 w 8104541"/>
              <a:gd name="connsiteY7" fmla="*/ 2612908 h 4479270"/>
              <a:gd name="connsiteX8" fmla="*/ 8104541 w 8104541"/>
              <a:gd name="connsiteY8" fmla="*/ 2612908 h 4479270"/>
              <a:gd name="connsiteX9" fmla="*/ 8104541 w 8104541"/>
              <a:gd name="connsiteY9" fmla="*/ 3732725 h 4479270"/>
              <a:gd name="connsiteX10" fmla="*/ 8104541 w 8104541"/>
              <a:gd name="connsiteY10" fmla="*/ 3732710 h 4479270"/>
              <a:gd name="connsiteX11" fmla="*/ 7357981 w 8104541"/>
              <a:gd name="connsiteY11" fmla="*/ 4479270 h 4479270"/>
              <a:gd name="connsiteX12" fmla="*/ 3376892 w 8104541"/>
              <a:gd name="connsiteY12" fmla="*/ 4479270 h 4479270"/>
              <a:gd name="connsiteX13" fmla="*/ 1350757 w 8104541"/>
              <a:gd name="connsiteY13" fmla="*/ 4479270 h 4479270"/>
              <a:gd name="connsiteX14" fmla="*/ 1350757 w 8104541"/>
              <a:gd name="connsiteY14" fmla="*/ 4479270 h 4479270"/>
              <a:gd name="connsiteX15" fmla="*/ 746560 w 8104541"/>
              <a:gd name="connsiteY15" fmla="*/ 4479270 h 4479270"/>
              <a:gd name="connsiteX16" fmla="*/ 0 w 8104541"/>
              <a:gd name="connsiteY16" fmla="*/ 3732710 h 4479270"/>
              <a:gd name="connsiteX17" fmla="*/ 0 w 8104541"/>
              <a:gd name="connsiteY17" fmla="*/ 3732725 h 4479270"/>
              <a:gd name="connsiteX18" fmla="*/ -612703 w 8104541"/>
              <a:gd name="connsiteY18" fmla="*/ 2904493 h 4479270"/>
              <a:gd name="connsiteX19" fmla="*/ 0 w 8104541"/>
              <a:gd name="connsiteY19" fmla="*/ 2612908 h 4479270"/>
              <a:gd name="connsiteX20" fmla="*/ 0 w 8104541"/>
              <a:gd name="connsiteY20" fmla="*/ 746560 h 447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4479270" fill="none" extrusionOk="0">
                <a:moveTo>
                  <a:pt x="0" y="746560"/>
                </a:moveTo>
                <a:cubicBezTo>
                  <a:pt x="-30759" y="315471"/>
                  <a:pt x="354802" y="31732"/>
                  <a:pt x="746560" y="0"/>
                </a:cubicBezTo>
                <a:cubicBezTo>
                  <a:pt x="825767" y="41900"/>
                  <a:pt x="1061189" y="-5576"/>
                  <a:pt x="1350757" y="0"/>
                </a:cubicBezTo>
                <a:lnTo>
                  <a:pt x="1350757" y="0"/>
                </a:lnTo>
                <a:cubicBezTo>
                  <a:pt x="2130897" y="-95567"/>
                  <a:pt x="2732117" y="-3505"/>
                  <a:pt x="3376892" y="0"/>
                </a:cubicBezTo>
                <a:cubicBezTo>
                  <a:pt x="4007078" y="-167629"/>
                  <a:pt x="6640145" y="-24710"/>
                  <a:pt x="7357981" y="0"/>
                </a:cubicBezTo>
                <a:cubicBezTo>
                  <a:pt x="7805276" y="-8511"/>
                  <a:pt x="8104177" y="378674"/>
                  <a:pt x="8104541" y="746560"/>
                </a:cubicBezTo>
                <a:cubicBezTo>
                  <a:pt x="8006044" y="1420871"/>
                  <a:pt x="8127042" y="2125043"/>
                  <a:pt x="8104541" y="2612908"/>
                </a:cubicBezTo>
                <a:lnTo>
                  <a:pt x="8104541" y="2612908"/>
                </a:lnTo>
                <a:cubicBezTo>
                  <a:pt x="8095395" y="2751497"/>
                  <a:pt x="8005186" y="3328050"/>
                  <a:pt x="8104541" y="3732725"/>
                </a:cubicBezTo>
                <a:cubicBezTo>
                  <a:pt x="8104541" y="3732724"/>
                  <a:pt x="8104541" y="3732712"/>
                  <a:pt x="8104541" y="3732710"/>
                </a:cubicBezTo>
                <a:cubicBezTo>
                  <a:pt x="8090982" y="4110560"/>
                  <a:pt x="7821072" y="4425006"/>
                  <a:pt x="7357981" y="4479270"/>
                </a:cubicBezTo>
                <a:cubicBezTo>
                  <a:pt x="6226967" y="4480139"/>
                  <a:pt x="5297140" y="4581830"/>
                  <a:pt x="3376892" y="4479270"/>
                </a:cubicBezTo>
                <a:cubicBezTo>
                  <a:pt x="2899951" y="4346690"/>
                  <a:pt x="2283213" y="4471162"/>
                  <a:pt x="1350757" y="4479270"/>
                </a:cubicBezTo>
                <a:lnTo>
                  <a:pt x="1350757" y="4479270"/>
                </a:lnTo>
                <a:cubicBezTo>
                  <a:pt x="1085090" y="4482053"/>
                  <a:pt x="850993" y="4492194"/>
                  <a:pt x="746560" y="4479270"/>
                </a:cubicBezTo>
                <a:cubicBezTo>
                  <a:pt x="297857" y="4455628"/>
                  <a:pt x="13151" y="4139089"/>
                  <a:pt x="0" y="3732710"/>
                </a:cubicBezTo>
                <a:cubicBezTo>
                  <a:pt x="1" y="3732718"/>
                  <a:pt x="0" y="3732719"/>
                  <a:pt x="0" y="3732725"/>
                </a:cubicBezTo>
                <a:cubicBezTo>
                  <a:pt x="-243151" y="3327556"/>
                  <a:pt x="-389535" y="3337870"/>
                  <a:pt x="-612703" y="2904493"/>
                </a:cubicBezTo>
                <a:cubicBezTo>
                  <a:pt x="-396069" y="2851701"/>
                  <a:pt x="-260343" y="2798161"/>
                  <a:pt x="0" y="2612908"/>
                </a:cubicBezTo>
                <a:cubicBezTo>
                  <a:pt x="-37655" y="1988015"/>
                  <a:pt x="125393" y="1475011"/>
                  <a:pt x="0" y="746560"/>
                </a:cubicBezTo>
                <a:close/>
              </a:path>
              <a:path w="8104541" h="4479270" stroke="0" extrusionOk="0">
                <a:moveTo>
                  <a:pt x="0" y="746560"/>
                </a:moveTo>
                <a:cubicBezTo>
                  <a:pt x="-20373" y="369083"/>
                  <a:pt x="401691" y="-45612"/>
                  <a:pt x="746560" y="0"/>
                </a:cubicBezTo>
                <a:cubicBezTo>
                  <a:pt x="909345" y="20257"/>
                  <a:pt x="1179598" y="32301"/>
                  <a:pt x="1350757" y="0"/>
                </a:cubicBezTo>
                <a:lnTo>
                  <a:pt x="1350757" y="0"/>
                </a:lnTo>
                <a:cubicBezTo>
                  <a:pt x="2069381" y="-29929"/>
                  <a:pt x="2640298" y="-87481"/>
                  <a:pt x="3376892" y="0"/>
                </a:cubicBezTo>
                <a:cubicBezTo>
                  <a:pt x="4810333" y="-134364"/>
                  <a:pt x="6578026" y="130381"/>
                  <a:pt x="7357981" y="0"/>
                </a:cubicBezTo>
                <a:cubicBezTo>
                  <a:pt x="7767297" y="-7067"/>
                  <a:pt x="8142326" y="304955"/>
                  <a:pt x="8104541" y="746560"/>
                </a:cubicBezTo>
                <a:cubicBezTo>
                  <a:pt x="8042290" y="1237052"/>
                  <a:pt x="8259883" y="2119715"/>
                  <a:pt x="8104541" y="2612908"/>
                </a:cubicBezTo>
                <a:lnTo>
                  <a:pt x="8104541" y="2612908"/>
                </a:lnTo>
                <a:cubicBezTo>
                  <a:pt x="8102747" y="3101798"/>
                  <a:pt x="8131013" y="3449750"/>
                  <a:pt x="8104541" y="3732725"/>
                </a:cubicBezTo>
                <a:cubicBezTo>
                  <a:pt x="8104542" y="3732724"/>
                  <a:pt x="8104541" y="3732713"/>
                  <a:pt x="8104541" y="3732710"/>
                </a:cubicBezTo>
                <a:cubicBezTo>
                  <a:pt x="8111435" y="4088174"/>
                  <a:pt x="7831338" y="4477287"/>
                  <a:pt x="7357981" y="4479270"/>
                </a:cubicBezTo>
                <a:cubicBezTo>
                  <a:pt x="6635660" y="4310235"/>
                  <a:pt x="5336903" y="4532570"/>
                  <a:pt x="3376892" y="4479270"/>
                </a:cubicBezTo>
                <a:cubicBezTo>
                  <a:pt x="2969153" y="4320145"/>
                  <a:pt x="1891087" y="4577692"/>
                  <a:pt x="1350757" y="4479270"/>
                </a:cubicBezTo>
                <a:lnTo>
                  <a:pt x="1350757" y="4479270"/>
                </a:lnTo>
                <a:cubicBezTo>
                  <a:pt x="1121293" y="4464418"/>
                  <a:pt x="888753" y="4481882"/>
                  <a:pt x="746560" y="4479270"/>
                </a:cubicBezTo>
                <a:cubicBezTo>
                  <a:pt x="264853" y="4494705"/>
                  <a:pt x="51100" y="4105083"/>
                  <a:pt x="0" y="3732710"/>
                </a:cubicBezTo>
                <a:cubicBezTo>
                  <a:pt x="0" y="3732717"/>
                  <a:pt x="1" y="3732722"/>
                  <a:pt x="0" y="3732725"/>
                </a:cubicBezTo>
                <a:cubicBezTo>
                  <a:pt x="-175725" y="3433887"/>
                  <a:pt x="-522095" y="3180056"/>
                  <a:pt x="-612703" y="2904493"/>
                </a:cubicBezTo>
                <a:cubicBezTo>
                  <a:pt x="-331956" y="2720551"/>
                  <a:pt x="-106915" y="2713893"/>
                  <a:pt x="0" y="2612908"/>
                </a:cubicBezTo>
                <a:cubicBezTo>
                  <a:pt x="15777" y="2334025"/>
                  <a:pt x="38676" y="939961"/>
                  <a:pt x="0" y="74656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6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Tìm trong đoạn thơ dưới đây những từ ngữ chỉ hoạt động, đặc điểm của người được dùng để tả các vật hoặc hiện tượng tự nhiên.</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1426615" y="1917480"/>
            <a:ext cx="9409551" cy="3450611"/>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262648" y="830317"/>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462455" y="1334814"/>
            <a:ext cx="2532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5612524" y="1324304"/>
            <a:ext cx="6043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323792720"/>
              </p:ext>
            </p:extLst>
          </p:nvPr>
        </p:nvGraphicFramePr>
        <p:xfrm>
          <a:off x="819807" y="1418896"/>
          <a:ext cx="10363200" cy="4957996"/>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5660997">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rPr>
                        <a:t>STT</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dirty="0" err="1">
                          <a:solidFill>
                            <a:srgbClr val="002060"/>
                          </a:solidFill>
                          <a:effectLst/>
                        </a:rPr>
                        <a:t>chỉ</a:t>
                      </a:r>
                      <a:r>
                        <a:rPr lang="en-SG" sz="3200" dirty="0">
                          <a:solidFill>
                            <a:srgbClr val="002060"/>
                          </a:solidFill>
                          <a:effectLst/>
                        </a:rPr>
                        <a:t> </a:t>
                      </a:r>
                      <a:r>
                        <a:rPr lang="en-SG" sz="3200" dirty="0" err="1">
                          <a:solidFill>
                            <a:srgbClr val="002060"/>
                          </a:solidFill>
                          <a:effectLst/>
                        </a:rPr>
                        <a:t>người</a:t>
                      </a:r>
                      <a:r>
                        <a:rPr lang="en-SG" sz="3200" dirty="0">
                          <a:solidFill>
                            <a:srgbClr val="002060"/>
                          </a:solidFill>
                          <a:effectLst/>
                        </a:rPr>
                        <a:t> </a:t>
                      </a:r>
                      <a:r>
                        <a:rPr lang="en-SG" sz="3200" dirty="0" err="1">
                          <a:solidFill>
                            <a:srgbClr val="002060"/>
                          </a:solidFill>
                          <a:effectLst/>
                        </a:rPr>
                        <a:t>hoặc</a:t>
                      </a:r>
                      <a:r>
                        <a:rPr lang="en-SG" sz="3200" dirty="0">
                          <a:solidFill>
                            <a:srgbClr val="002060"/>
                          </a:solidFill>
                          <a:effectLst/>
                        </a:rPr>
                        <a:t> </a:t>
                      </a:r>
                      <a:r>
                        <a:rPr lang="en-SG" sz="3200" dirty="0" err="1">
                          <a:solidFill>
                            <a:srgbClr val="002060"/>
                          </a:solidFill>
                          <a:effectLst/>
                        </a:rPr>
                        <a:t>đặc</a:t>
                      </a:r>
                      <a:r>
                        <a:rPr lang="en-SG" sz="3200" dirty="0">
                          <a:solidFill>
                            <a:srgbClr val="002060"/>
                          </a:solidFill>
                          <a:effectLst/>
                        </a:rPr>
                        <a:t> </a:t>
                      </a:r>
                      <a:r>
                        <a:rPr lang="en-SG" sz="3200" dirty="0" err="1">
                          <a:solidFill>
                            <a:srgbClr val="002060"/>
                          </a:solidFill>
                          <a:effectLst/>
                        </a:rPr>
                        <a:t>điểm</a:t>
                      </a:r>
                      <a:r>
                        <a:rPr lang="en-SG" sz="3200" dirty="0">
                          <a:solidFill>
                            <a:srgbClr val="002060"/>
                          </a:solidFill>
                          <a:effectLst/>
                        </a:rPr>
                        <a:t>, </a:t>
                      </a:r>
                      <a:r>
                        <a:rPr lang="en-SG" sz="3200" dirty="0" err="1">
                          <a:solidFill>
                            <a:srgbClr val="002060"/>
                          </a:solidFill>
                          <a:effectLst/>
                        </a:rPr>
                        <a:t>hoạt</a:t>
                      </a:r>
                      <a:r>
                        <a:rPr lang="en-SG" sz="3200" dirty="0">
                          <a:solidFill>
                            <a:srgbClr val="002060"/>
                          </a:solidFill>
                          <a:effectLst/>
                        </a:rPr>
                        <a:t> </a:t>
                      </a:r>
                      <a:r>
                        <a:rPr lang="en-SG" sz="3200" dirty="0" err="1">
                          <a:solidFill>
                            <a:srgbClr val="002060"/>
                          </a:solidFill>
                          <a:effectLst/>
                        </a:rPr>
                        <a:t>động</a:t>
                      </a:r>
                      <a:r>
                        <a:rPr lang="en-SG" sz="3200" dirty="0">
                          <a:solidFill>
                            <a:srgbClr val="002060"/>
                          </a:solidFill>
                          <a:effectLst/>
                        </a:rPr>
                        <a:t> </a:t>
                      </a:r>
                      <a:r>
                        <a:rPr lang="en-SG" sz="3200" dirty="0" err="1">
                          <a:solidFill>
                            <a:srgbClr val="002060"/>
                          </a:solidFill>
                          <a:effectLst/>
                        </a:rPr>
                        <a:t>của</a:t>
                      </a:r>
                      <a:r>
                        <a:rPr lang="en-SG" sz="3200" dirty="0">
                          <a:solidFill>
                            <a:srgbClr val="002060"/>
                          </a:solidFill>
                          <a:effectLst/>
                        </a:rPr>
                        <a:t>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rPr>
                        <a:t>1</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rPr>
                        <a:t>2</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rPr>
                        <a:t>3</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1070568">
                <a:tc>
                  <a:txBody>
                    <a:bodyPr/>
                    <a:lstStyle/>
                    <a:p>
                      <a:pPr marL="0" marR="0" algn="ctr">
                        <a:lnSpc>
                          <a:spcPct val="150000"/>
                        </a:lnSpc>
                        <a:spcBef>
                          <a:spcPts val="600"/>
                        </a:spcBef>
                        <a:spcAft>
                          <a:spcPts val="0"/>
                        </a:spcAft>
                      </a:pPr>
                      <a:r>
                        <a:rPr lang="en-SG" sz="2400" dirty="0">
                          <a:solidFill>
                            <a:srgbClr val="FF0000"/>
                          </a:solidFill>
                          <a:effectLst/>
                        </a:rPr>
                        <a:t>4</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rPr>
                        <a:t>5</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rPr>
                        <a:t>6</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522483" y="2459420"/>
            <a:ext cx="2879834" cy="584775"/>
          </a:xfrm>
          <a:prstGeom prst="rect">
            <a:avLst/>
          </a:prstGeom>
          <a:noFill/>
        </p:spPr>
        <p:txBody>
          <a:bodyPr wrap="square" rtlCol="0">
            <a:spAutoFit/>
          </a:bodyPr>
          <a:lstStyle/>
          <a:p>
            <a:r>
              <a:rPr lang="en-US" sz="3200" dirty="0" err="1"/>
              <a:t>Bụi</a:t>
            </a:r>
            <a:r>
              <a:rPr lang="en-US" sz="3200" dirty="0"/>
              <a:t> </a:t>
            </a:r>
            <a:r>
              <a:rPr lang="en-US" sz="3200" dirty="0" err="1"/>
              <a:t>tre</a:t>
            </a:r>
            <a:endParaRPr lang="en-US" sz="3200" dirty="0"/>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438399"/>
            <a:ext cx="4550980" cy="584775"/>
          </a:xfrm>
          <a:prstGeom prst="rect">
            <a:avLst/>
          </a:prstGeom>
          <a:noFill/>
        </p:spPr>
        <p:txBody>
          <a:bodyPr wrap="square" rtlCol="0">
            <a:spAutoFit/>
          </a:bodyPr>
          <a:lstStyle/>
          <a:p>
            <a:r>
              <a:rPr lang="en-US" sz="3200">
                <a:solidFill>
                  <a:srgbClr val="FF0000"/>
                </a:solidFill>
              </a:rPr>
              <a:t>Tần ngần, gỡ tóc</a:t>
            </a:r>
            <a:endParaRPr lang="en-US" sz="3200" dirty="0">
              <a:solidFill>
                <a:srgbClr val="FF0000"/>
              </a:solidFill>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2522483" y="3079530"/>
            <a:ext cx="2879834" cy="584775"/>
          </a:xfrm>
          <a:prstGeom prst="rect">
            <a:avLst/>
          </a:prstGeom>
          <a:noFill/>
        </p:spPr>
        <p:txBody>
          <a:bodyPr wrap="square" rtlCol="0">
            <a:spAutoFit/>
          </a:bodyPr>
          <a:lstStyle/>
          <a:p>
            <a:r>
              <a:rPr lang="en-US" sz="3200" dirty="0" err="1"/>
              <a:t>Hàng</a:t>
            </a:r>
            <a:r>
              <a:rPr lang="en-US" sz="3200" dirty="0"/>
              <a:t> </a:t>
            </a:r>
            <a:r>
              <a:rPr lang="en-US" sz="3200" dirty="0" err="1"/>
              <a:t>bưởi</a:t>
            </a:r>
            <a:endParaRPr lang="en-US" sz="3200" dirty="0"/>
          </a:p>
        </p:txBody>
      </p:sp>
      <p:sp>
        <p:nvSpPr>
          <p:cNvPr id="10" name="TextBox 9">
            <a:extLst>
              <a:ext uri="{FF2B5EF4-FFF2-40B4-BE49-F238E27FC236}">
                <a16:creationId xmlns:a16="http://schemas.microsoft.com/office/drawing/2014/main" id="{486DF7A1-4222-CC6F-8AFA-2218BD87CFC2}"/>
              </a:ext>
            </a:extLst>
          </p:cNvPr>
          <p:cNvSpPr txBox="1"/>
          <p:nvPr/>
        </p:nvSpPr>
        <p:spPr>
          <a:xfrm>
            <a:off x="5675586" y="3058509"/>
            <a:ext cx="4550980" cy="584775"/>
          </a:xfrm>
          <a:prstGeom prst="rect">
            <a:avLst/>
          </a:prstGeom>
          <a:noFill/>
        </p:spPr>
        <p:txBody>
          <a:bodyPr wrap="square" rtlCol="0">
            <a:spAutoFit/>
          </a:bodyPr>
          <a:lstStyle/>
          <a:p>
            <a:r>
              <a:rPr lang="en-US" sz="3200" dirty="0" err="1">
                <a:solidFill>
                  <a:srgbClr val="FF0000"/>
                </a:solidFill>
              </a:rPr>
              <a:t>Bế</a:t>
            </a:r>
            <a:r>
              <a:rPr lang="en-US" sz="3200" dirty="0">
                <a:solidFill>
                  <a:srgbClr val="FF0000"/>
                </a:solidFill>
              </a:rPr>
              <a:t> </a:t>
            </a:r>
            <a:r>
              <a:rPr lang="en-US" sz="3200" dirty="0" err="1">
                <a:solidFill>
                  <a:srgbClr val="FF0000"/>
                </a:solidFill>
              </a:rPr>
              <a:t>lũ</a:t>
            </a:r>
            <a:r>
              <a:rPr lang="en-US" sz="3200" dirty="0">
                <a:solidFill>
                  <a:srgbClr val="FF0000"/>
                </a:solidFill>
              </a:rPr>
              <a:t> con</a:t>
            </a:r>
          </a:p>
        </p:txBody>
      </p:sp>
      <p:sp>
        <p:nvSpPr>
          <p:cNvPr id="11" name="TextBox 10">
            <a:extLst>
              <a:ext uri="{FF2B5EF4-FFF2-40B4-BE49-F238E27FC236}">
                <a16:creationId xmlns:a16="http://schemas.microsoft.com/office/drawing/2014/main" id="{3439C3FF-8E9F-80E4-B5D5-637B3ECB7B11}"/>
              </a:ext>
            </a:extLst>
          </p:cNvPr>
          <p:cNvSpPr txBox="1"/>
          <p:nvPr/>
        </p:nvSpPr>
        <p:spPr>
          <a:xfrm>
            <a:off x="2564524" y="3657599"/>
            <a:ext cx="2879834" cy="584775"/>
          </a:xfrm>
          <a:prstGeom prst="rect">
            <a:avLst/>
          </a:prstGeom>
          <a:noFill/>
        </p:spPr>
        <p:txBody>
          <a:bodyPr wrap="square" rtlCol="0">
            <a:spAutoFit/>
          </a:bodyPr>
          <a:lstStyle/>
          <a:p>
            <a:r>
              <a:rPr lang="en-US" sz="3200" dirty="0" err="1"/>
              <a:t>Chớp</a:t>
            </a:r>
            <a:endParaRPr lang="en-US" sz="3200" dirty="0"/>
          </a:p>
        </p:txBody>
      </p:sp>
      <p:sp>
        <p:nvSpPr>
          <p:cNvPr id="12" name="TextBox 11">
            <a:extLst>
              <a:ext uri="{FF2B5EF4-FFF2-40B4-BE49-F238E27FC236}">
                <a16:creationId xmlns:a16="http://schemas.microsoft.com/office/drawing/2014/main" id="{524F8A20-2914-8C61-C417-9C2CAFF7DDF3}"/>
              </a:ext>
            </a:extLst>
          </p:cNvPr>
          <p:cNvSpPr txBox="1"/>
          <p:nvPr/>
        </p:nvSpPr>
        <p:spPr>
          <a:xfrm>
            <a:off x="5717627" y="3636578"/>
            <a:ext cx="4550980" cy="584775"/>
          </a:xfrm>
          <a:prstGeom prst="rect">
            <a:avLst/>
          </a:prstGeom>
          <a:noFill/>
        </p:spPr>
        <p:txBody>
          <a:bodyPr wrap="square" rtlCol="0">
            <a:spAutoFit/>
          </a:bodyPr>
          <a:lstStyle/>
          <a:p>
            <a:r>
              <a:rPr lang="en-US" sz="3200" dirty="0" err="1">
                <a:solidFill>
                  <a:srgbClr val="FF0000"/>
                </a:solidFill>
              </a:rPr>
              <a:t>Rạch</a:t>
            </a:r>
            <a:r>
              <a:rPr lang="en-US" sz="3200" dirty="0">
                <a:solidFill>
                  <a:srgbClr val="FF0000"/>
                </a:solidFill>
              </a:rPr>
              <a:t> </a:t>
            </a:r>
            <a:r>
              <a:rPr lang="en-US" sz="3200" dirty="0" err="1">
                <a:solidFill>
                  <a:srgbClr val="FF0000"/>
                </a:solidFill>
              </a:rPr>
              <a:t>ngang</a:t>
            </a:r>
            <a:r>
              <a:rPr lang="en-US" sz="3200" dirty="0">
                <a:solidFill>
                  <a:srgbClr val="FF0000"/>
                </a:solidFill>
              </a:rPr>
              <a:t> </a:t>
            </a:r>
            <a:r>
              <a:rPr lang="en-US" sz="3200" dirty="0" err="1">
                <a:solidFill>
                  <a:srgbClr val="FF0000"/>
                </a:solidFill>
              </a:rPr>
              <a:t>trời</a:t>
            </a:r>
            <a:endParaRPr lang="en-US" sz="3200" dirty="0">
              <a:solidFill>
                <a:srgbClr val="FF0000"/>
              </a:solidFill>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2554014" y="4414343"/>
            <a:ext cx="2879834" cy="584775"/>
          </a:xfrm>
          <a:prstGeom prst="rect">
            <a:avLst/>
          </a:prstGeom>
          <a:noFill/>
        </p:spPr>
        <p:txBody>
          <a:bodyPr wrap="square" rtlCol="0">
            <a:spAutoFit/>
          </a:bodyPr>
          <a:lstStyle/>
          <a:p>
            <a:r>
              <a:rPr lang="en-US" sz="3200" dirty="0" err="1"/>
              <a:t>Sấm</a:t>
            </a:r>
            <a:r>
              <a:rPr lang="en-US" sz="3200" dirty="0"/>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5538951" y="4424853"/>
            <a:ext cx="5812221" cy="584775"/>
          </a:xfrm>
          <a:prstGeom prst="rect">
            <a:avLst/>
          </a:prstGeom>
          <a:noFill/>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Ghé xuống sân, khanh khách cười</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2575034" y="5234151"/>
            <a:ext cx="2879834" cy="584775"/>
          </a:xfrm>
          <a:prstGeom prst="rect">
            <a:avLst/>
          </a:prstGeom>
          <a:noFill/>
        </p:spPr>
        <p:txBody>
          <a:bodyPr wrap="square" rtlCol="0">
            <a:spAutoFit/>
          </a:bodyPr>
          <a:lstStyle/>
          <a:p>
            <a:r>
              <a:rPr lang="en-US" sz="3200" dirty="0" err="1"/>
              <a:t>Cây</a:t>
            </a:r>
            <a:r>
              <a:rPr lang="en-US" sz="3200" dirty="0"/>
              <a:t> </a:t>
            </a:r>
            <a:r>
              <a:rPr lang="en-US" sz="3200" dirty="0" err="1"/>
              <a:t>dừa</a:t>
            </a:r>
            <a:endParaRPr lang="en-US" sz="3200" dirty="0"/>
          </a:p>
        </p:txBody>
      </p:sp>
      <p:sp>
        <p:nvSpPr>
          <p:cNvPr id="16" name="TextBox 15">
            <a:extLst>
              <a:ext uri="{FF2B5EF4-FFF2-40B4-BE49-F238E27FC236}">
                <a16:creationId xmlns:a16="http://schemas.microsoft.com/office/drawing/2014/main" id="{DC4FC95A-7301-E023-BE5F-4FA55B702A93}"/>
              </a:ext>
            </a:extLst>
          </p:cNvPr>
          <p:cNvSpPr txBox="1"/>
          <p:nvPr/>
        </p:nvSpPr>
        <p:spPr>
          <a:xfrm>
            <a:off x="5728137" y="5213130"/>
            <a:ext cx="4550980" cy="584775"/>
          </a:xfrm>
          <a:prstGeom prst="rect">
            <a:avLst/>
          </a:prstGeom>
          <a:noFill/>
        </p:spPr>
        <p:txBody>
          <a:bodyPr wrap="square" rtlCol="0">
            <a:spAutoFit/>
          </a:bodyPr>
          <a:lstStyle/>
          <a:p>
            <a:r>
              <a:rPr lang="en-US" sz="3200" dirty="0" err="1">
                <a:solidFill>
                  <a:srgbClr val="FF0000"/>
                </a:solidFill>
              </a:rPr>
              <a:t>Sải</a:t>
            </a:r>
            <a:r>
              <a:rPr lang="en-US" sz="3200" dirty="0">
                <a:solidFill>
                  <a:srgbClr val="FF0000"/>
                </a:solidFill>
              </a:rPr>
              <a:t> </a:t>
            </a:r>
            <a:r>
              <a:rPr lang="en-US" sz="3200" dirty="0" err="1">
                <a:solidFill>
                  <a:srgbClr val="FF0000"/>
                </a:solidFill>
              </a:rPr>
              <a:t>tay</a:t>
            </a:r>
            <a:r>
              <a:rPr lang="en-US" sz="3200" dirty="0">
                <a:solidFill>
                  <a:srgbClr val="FF0000"/>
                </a:solidFill>
              </a:rPr>
              <a:t> </a:t>
            </a:r>
            <a:r>
              <a:rPr lang="en-US" sz="3200" dirty="0" err="1">
                <a:solidFill>
                  <a:srgbClr val="FF0000"/>
                </a:solidFill>
              </a:rPr>
              <a:t>bơi</a:t>
            </a:r>
            <a:endParaRPr lang="en-US" sz="3200" dirty="0">
              <a:solidFill>
                <a:srgbClr val="FF0000"/>
              </a:solidFill>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2648607" y="5801709"/>
            <a:ext cx="2879834" cy="584775"/>
          </a:xfrm>
          <a:prstGeom prst="rect">
            <a:avLst/>
          </a:prstGeom>
          <a:noFill/>
        </p:spPr>
        <p:txBody>
          <a:bodyPr wrap="square" rtlCol="0">
            <a:spAutoFit/>
          </a:bodyPr>
          <a:lstStyle/>
          <a:p>
            <a:r>
              <a:rPr lang="en-US" sz="3200" dirty="0" err="1"/>
              <a:t>Ngọn</a:t>
            </a:r>
            <a:r>
              <a:rPr lang="en-US" sz="3200" dirty="0"/>
              <a:t> </a:t>
            </a:r>
            <a:r>
              <a:rPr lang="en-US" sz="3200" dirty="0" err="1"/>
              <a:t>mùng</a:t>
            </a:r>
            <a:r>
              <a:rPr lang="en-US" sz="3200" dirty="0"/>
              <a:t> </a:t>
            </a:r>
            <a:r>
              <a:rPr lang="en-US" sz="3200" dirty="0" err="1"/>
              <a:t>tơi</a:t>
            </a:r>
            <a:endParaRPr lang="en-US" sz="3200" dirty="0"/>
          </a:p>
        </p:txBody>
      </p:sp>
      <p:sp>
        <p:nvSpPr>
          <p:cNvPr id="19" name="TextBox 18">
            <a:extLst>
              <a:ext uri="{FF2B5EF4-FFF2-40B4-BE49-F238E27FC236}">
                <a16:creationId xmlns:a16="http://schemas.microsoft.com/office/drawing/2014/main" id="{A557D372-5032-19B7-CD1D-1E0FB6F587C2}"/>
              </a:ext>
            </a:extLst>
          </p:cNvPr>
          <p:cNvSpPr txBox="1"/>
          <p:nvPr/>
        </p:nvSpPr>
        <p:spPr>
          <a:xfrm>
            <a:off x="5801710" y="5780688"/>
            <a:ext cx="4550980" cy="584775"/>
          </a:xfrm>
          <a:prstGeom prst="rect">
            <a:avLst/>
          </a:prstGeom>
          <a:noFill/>
        </p:spPr>
        <p:txBody>
          <a:bodyPr wrap="square" rtlCol="0">
            <a:spAutoFit/>
          </a:bodyPr>
          <a:lstStyle/>
          <a:p>
            <a:r>
              <a:rPr lang="en-US" sz="3200" dirty="0" err="1">
                <a:solidFill>
                  <a:srgbClr val="FF0000"/>
                </a:solidFill>
              </a:rPr>
              <a:t>Nhảy</a:t>
            </a:r>
            <a:r>
              <a:rPr lang="en-US" sz="3200" dirty="0">
                <a:solidFill>
                  <a:srgbClr val="FF0000"/>
                </a:solidFill>
              </a:rPr>
              <a:t> </a:t>
            </a:r>
            <a:r>
              <a:rPr lang="en-US" sz="3200" dirty="0" err="1">
                <a:solidFill>
                  <a:srgbClr val="FF0000"/>
                </a:solidFill>
              </a:rPr>
              <a:t>múa</a:t>
            </a:r>
            <a:endParaRPr lang="en-US" sz="3200" dirty="0">
              <a:solidFill>
                <a:srgbClr val="FF0000"/>
              </a:solidFill>
            </a:endParaRPr>
          </a:p>
        </p:txBody>
      </p:sp>
    </p:spTree>
    <p:extLst>
      <p:ext uri="{BB962C8B-B14F-4D97-AF65-F5344CB8AC3E}">
        <p14:creationId xmlns:p14="http://schemas.microsoft.com/office/powerpoint/2010/main" val="15258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047716"/>
            <a:chOff x="4702480" y="2354410"/>
            <a:chExt cx="7655360" cy="3732601"/>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732601"/>
              <a:chOff x="4702480" y="2354410"/>
              <a:chExt cx="7655360" cy="3732601"/>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2480" y="3124124"/>
                <a:ext cx="7655360" cy="2962887"/>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576552" y="2082573"/>
            <a:ext cx="9574924" cy="3477875"/>
          </a:xfrm>
          <a:prstGeom prst="rect">
            <a:avLst/>
          </a:prstGeom>
          <a:noFill/>
        </p:spPr>
        <p:txBody>
          <a:bodyPr wrap="square" rtlCol="0">
            <a:spAutoFit/>
          </a:bodyPr>
          <a:lstStyle/>
          <a:p>
            <a:pPr lvl="0" algn="just">
              <a:defRPr/>
            </a:pPr>
            <a:r>
              <a:rPr lang="vi-VN" sz="4400" b="1" dirty="0">
                <a:solidFill>
                  <a:srgbClr val="002060"/>
                </a:solidFill>
                <a:latin typeface="Calibri" panose="020F0502020204030204" pitchFamily="34" charset="0"/>
                <a:cs typeface="Calibri" panose="020F0502020204030204" pitchFamily="34" charset="0"/>
              </a:rPr>
              <a:t>Nhân hóa là gọi hoặc kể, tả con vật, cây cối, đồ vật, hiện tượng tự nhiên,...bằng những từ ngữ vốn được dùng để gọi hoặc kể, tả người; làm cho chúng trở nên gần gũi, sinh động hơn.</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0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68166" y="252249"/>
            <a:ext cx="11845157" cy="637978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4A3A8F3B-969A-9E40-BE78-B50740982CCC}"/>
              </a:ext>
            </a:extLst>
          </p:cNvPr>
          <p:cNvSpPr/>
          <p:nvPr/>
        </p:nvSpPr>
        <p:spPr>
          <a:xfrm>
            <a:off x="7512932" y="2361553"/>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69C4ADF-7BC7-C0BE-2129-09EFFB806089}"/>
              </a:ext>
            </a:extLst>
          </p:cNvPr>
          <p:cNvGrpSpPr/>
          <p:nvPr/>
        </p:nvGrpSpPr>
        <p:grpSpPr>
          <a:xfrm>
            <a:off x="1034089" y="2515643"/>
            <a:ext cx="1973151" cy="2049466"/>
            <a:chOff x="5504504" y="704413"/>
            <a:chExt cx="2015969" cy="2369278"/>
          </a:xfrm>
        </p:grpSpPr>
        <p:pic>
          <p:nvPicPr>
            <p:cNvPr id="6" name="Picture 5">
              <a:extLst>
                <a:ext uri="{FF2B5EF4-FFF2-40B4-BE49-F238E27FC236}">
                  <a16:creationId xmlns:a16="http://schemas.microsoft.com/office/drawing/2014/main" id="{A8FAD52B-8C50-EFEC-CE40-CA74EEEF8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504" y="704413"/>
              <a:ext cx="1663441" cy="1507450"/>
            </a:xfrm>
            <a:prstGeom prst="rect">
              <a:avLst/>
            </a:prstGeom>
          </p:spPr>
        </p:pic>
        <p:sp>
          <p:nvSpPr>
            <p:cNvPr id="7" name="Freeform: Shape 6">
              <a:extLst>
                <a:ext uri="{FF2B5EF4-FFF2-40B4-BE49-F238E27FC236}">
                  <a16:creationId xmlns:a16="http://schemas.microsoft.com/office/drawing/2014/main" id="{0B36CA40-B728-CB8C-6E33-DD7EEB65AD2E}"/>
                </a:ext>
              </a:extLst>
            </p:cNvPr>
            <p:cNvSpPr/>
            <p:nvPr/>
          </p:nvSpPr>
          <p:spPr>
            <a:xfrm>
              <a:off x="6298162" y="2424861"/>
              <a:ext cx="1222311" cy="648830"/>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74E9566-BC44-CE23-84AC-D4FB511E0A7F}"/>
              </a:ext>
            </a:extLst>
          </p:cNvPr>
          <p:cNvGrpSpPr/>
          <p:nvPr/>
        </p:nvGrpSpPr>
        <p:grpSpPr>
          <a:xfrm>
            <a:off x="2942896" y="1271752"/>
            <a:ext cx="4792718" cy="4330262"/>
            <a:chOff x="7738177" y="625151"/>
            <a:chExt cx="2450852" cy="3558182"/>
          </a:xfrm>
        </p:grpSpPr>
        <p:pic>
          <p:nvPicPr>
            <p:cNvPr id="11" name="Picture 10">
              <a:extLst>
                <a:ext uri="{FF2B5EF4-FFF2-40B4-BE49-F238E27FC236}">
                  <a16:creationId xmlns:a16="http://schemas.microsoft.com/office/drawing/2014/main" id="{E06F783A-0273-E559-8BAF-89779C261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77" y="625151"/>
              <a:ext cx="2450852" cy="3558182"/>
            </a:xfrm>
            <a:prstGeom prst="rect">
              <a:avLst/>
            </a:prstGeom>
          </p:spPr>
        </p:pic>
        <p:sp>
          <p:nvSpPr>
            <p:cNvPr id="13" name="TextBox 12">
              <a:extLst>
                <a:ext uri="{FF2B5EF4-FFF2-40B4-BE49-F238E27FC236}">
                  <a16:creationId xmlns:a16="http://schemas.microsoft.com/office/drawing/2014/main" id="{FFA867C9-53E7-CDB2-8892-3A85B6085C02}"/>
                </a:ext>
              </a:extLst>
            </p:cNvPr>
            <p:cNvSpPr txBox="1"/>
            <p:nvPr/>
          </p:nvSpPr>
          <p:spPr>
            <a:xfrm>
              <a:off x="7865072" y="1195006"/>
              <a:ext cx="2213730" cy="2200233"/>
            </a:xfrm>
            <a:prstGeom prst="rect">
              <a:avLst/>
            </a:prstGeom>
            <a:noFill/>
          </p:spPr>
          <p:txBody>
            <a:bodyPr wrap="square" rtlCol="0">
              <a:spAutoFit/>
            </a:bodyPr>
            <a:lstStyle/>
            <a:p>
              <a:pPr algn="just"/>
              <a:r>
                <a:rPr lang="en-US" sz="2800" b="1" dirty="0">
                  <a:solidFill>
                    <a:srgbClr val="002060"/>
                  </a:solidFill>
                  <a:latin typeface="Calibri" panose="020F0502020204030204" pitchFamily="34" charset="0"/>
                  <a:cs typeface="Calibri" panose="020F0502020204030204" pitchFamily="34" charset="0"/>
                </a:rPr>
                <a:t>G</a:t>
              </a:r>
              <a:r>
                <a:rPr lang="vi-VN" sz="2800" b="1" dirty="0">
                  <a:solidFill>
                    <a:srgbClr val="002060"/>
                  </a:solidFill>
                  <a:latin typeface="Calibri" panose="020F0502020204030204" pitchFamily="34" charset="0"/>
                  <a:cs typeface="Calibri" panose="020F0502020204030204" pitchFamily="34" charset="0"/>
                </a:rPr>
                <a:t>ọi hoặc kể, tả con vật, cây cối, đồ vật, hiện tượng tự nhiên,...</a:t>
              </a:r>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bằng những từ ngữ vốn được dùng để gọi hoặc kể, tả người; làm cho chúng trở nên gần gũi, sinh động hơn.</a:t>
              </a:r>
              <a:endParaRPr lang="en-US" sz="28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C2538122-7DAE-CA36-5B6B-2953CD63B93C}"/>
              </a:ext>
            </a:extLst>
          </p:cNvPr>
          <p:cNvSpPr txBox="1"/>
          <p:nvPr/>
        </p:nvSpPr>
        <p:spPr>
          <a:xfrm>
            <a:off x="8103475" y="994797"/>
            <a:ext cx="4088525" cy="2277547"/>
          </a:xfrm>
          <a:prstGeom prst="rect">
            <a:avLst/>
          </a:prstGeom>
          <a:solidFill>
            <a:srgbClr val="00B0F0"/>
          </a:solidFill>
        </p:spPr>
        <p:txBody>
          <a:bodyPr wrap="square" rtlCol="0">
            <a:spAutoFit/>
          </a:bodyPr>
          <a:lstStyle/>
          <a:p>
            <a:pPr algn="ctr"/>
            <a:r>
              <a:rPr lang="en-US" sz="3200" b="1" dirty="0" err="1">
                <a:solidFill>
                  <a:srgbClr val="FFFF66"/>
                </a:solidFill>
                <a:latin typeface="Calibri" panose="020F0502020204030204" pitchFamily="34" charset="0"/>
                <a:cs typeface="Calibri" panose="020F0502020204030204" pitchFamily="34" charset="0"/>
              </a:rPr>
              <a:t>Ví</a:t>
            </a:r>
            <a:r>
              <a:rPr lang="en-US" sz="3200" b="1" dirty="0">
                <a:solidFill>
                  <a:srgbClr val="FFFF66"/>
                </a:solidFill>
                <a:latin typeface="Calibri" panose="020F0502020204030204" pitchFamily="34" charset="0"/>
                <a:cs typeface="Calibri" panose="020F0502020204030204" pitchFamily="34" charset="0"/>
              </a:rPr>
              <a:t> </a:t>
            </a:r>
            <a:r>
              <a:rPr lang="en-US" sz="3200" b="1" dirty="0" err="1">
                <a:solidFill>
                  <a:srgbClr val="FFFF66"/>
                </a:solidFill>
                <a:latin typeface="Calibri" panose="020F0502020204030204" pitchFamily="34" charset="0"/>
                <a:cs typeface="Calibri" panose="020F0502020204030204" pitchFamily="34" charset="0"/>
              </a:rPr>
              <a:t>dụ</a:t>
            </a:r>
            <a:r>
              <a:rPr lang="en-US" sz="3200" b="1" dirty="0">
                <a:solidFill>
                  <a:srgbClr val="FFFF66"/>
                </a:solidFill>
                <a:latin typeface="Calibri" panose="020F0502020204030204" pitchFamily="34" charset="0"/>
                <a:cs typeface="Calibri" panose="020F0502020204030204" pitchFamily="34" charset="0"/>
              </a:rPr>
              <a:t>: </a:t>
            </a:r>
          </a:p>
          <a:p>
            <a:pPr algn="just"/>
            <a:r>
              <a:rPr lang="vi-VN" sz="2200" b="1" dirty="0">
                <a:solidFill>
                  <a:srgbClr val="FFFF66"/>
                </a:solidFill>
                <a:latin typeface="Calibri" panose="020F0502020204030204" pitchFamily="34" charset="0"/>
                <a:cs typeface="Calibri" panose="020F0502020204030204" pitchFamily="34" charset="0"/>
              </a:rPr>
              <a:t>Rễ siêng không ngại đất nghèo</a:t>
            </a:r>
          </a:p>
          <a:p>
            <a:pPr algn="just"/>
            <a:r>
              <a:rPr lang="vi-VN" sz="2200" b="1" dirty="0">
                <a:solidFill>
                  <a:srgbClr val="FFFF66"/>
                </a:solidFill>
                <a:latin typeface="Calibri" panose="020F0502020204030204" pitchFamily="34" charset="0"/>
                <a:cs typeface="Calibri" panose="020F0502020204030204" pitchFamily="34" charset="0"/>
              </a:rPr>
              <a:t>Tre bao nhiêu rễ bấy nhiêu cần cù</a:t>
            </a:r>
          </a:p>
          <a:p>
            <a:pPr algn="just"/>
            <a:r>
              <a:rPr lang="vi-VN" sz="2200" b="1" dirty="0">
                <a:solidFill>
                  <a:srgbClr val="FFFF66"/>
                </a:solidFill>
                <a:latin typeface="Calibri" panose="020F0502020204030204" pitchFamily="34" charset="0"/>
                <a:cs typeface="Calibri" panose="020F0502020204030204" pitchFamily="34" charset="0"/>
              </a:rPr>
              <a:t>Vươn </a:t>
            </a:r>
            <a:r>
              <a:rPr lang="en-US" sz="2200" b="1" dirty="0" err="1">
                <a:solidFill>
                  <a:srgbClr val="FFFF66"/>
                </a:solidFill>
                <a:latin typeface="Calibri" panose="020F0502020204030204" pitchFamily="34" charset="0"/>
                <a:cs typeface="Calibri" panose="020F0502020204030204" pitchFamily="34" charset="0"/>
              </a:rPr>
              <a:t>mình</a:t>
            </a:r>
            <a:r>
              <a:rPr lang="vi-VN" sz="2200" b="1" dirty="0">
                <a:solidFill>
                  <a:srgbClr val="FFFF66"/>
                </a:solidFill>
                <a:latin typeface="Calibri" panose="020F0502020204030204" pitchFamily="34" charset="0"/>
                <a:cs typeface="Calibri" panose="020F0502020204030204" pitchFamily="34" charset="0"/>
              </a:rPr>
              <a:t> trong gió tre đu</a:t>
            </a:r>
          </a:p>
          <a:p>
            <a:pPr algn="just"/>
            <a:r>
              <a:rPr lang="vi-VN" sz="2200" b="1" dirty="0">
                <a:solidFill>
                  <a:srgbClr val="FFFF66"/>
                </a:solidFill>
                <a:latin typeface="Calibri" panose="020F0502020204030204" pitchFamily="34" charset="0"/>
                <a:cs typeface="Calibri" panose="020F0502020204030204" pitchFamily="34" charset="0"/>
              </a:rPr>
              <a:t>Cây kham khổ vẫn hát ru lá cành</a:t>
            </a:r>
            <a:r>
              <a:rPr lang="en-US" sz="2200" b="1" dirty="0">
                <a:solidFill>
                  <a:srgbClr val="FFFF66"/>
                </a:solidFill>
                <a:latin typeface="Calibri" panose="020F0502020204030204" pitchFamily="34" charset="0"/>
                <a:cs typeface="Calibri" panose="020F0502020204030204" pitchFamily="34" charset="0"/>
              </a:rPr>
              <a:t>.</a:t>
            </a:r>
          </a:p>
          <a:p>
            <a:pPr algn="just"/>
            <a:r>
              <a:rPr lang="en-US" sz="2200" b="1" dirty="0">
                <a:solidFill>
                  <a:srgbClr val="FFFF66"/>
                </a:solidFill>
                <a:latin typeface="Calibri" panose="020F0502020204030204" pitchFamily="34" charset="0"/>
                <a:cs typeface="Calibri" panose="020F0502020204030204" pitchFamily="34" charset="0"/>
              </a:rPr>
              <a:t>(Tre </a:t>
            </a:r>
            <a:r>
              <a:rPr lang="en-US" sz="2200" b="1" dirty="0" err="1">
                <a:solidFill>
                  <a:srgbClr val="FFFF66"/>
                </a:solidFill>
                <a:latin typeface="Calibri" panose="020F0502020204030204" pitchFamily="34" charset="0"/>
                <a:cs typeface="Calibri" panose="020F0502020204030204" pitchFamily="34" charset="0"/>
              </a:rPr>
              <a:t>Việt</a:t>
            </a:r>
            <a:r>
              <a:rPr lang="en-US" sz="2200" b="1" dirty="0">
                <a:solidFill>
                  <a:srgbClr val="FFFF66"/>
                </a:solidFill>
                <a:latin typeface="Calibri" panose="020F0502020204030204" pitchFamily="34" charset="0"/>
                <a:cs typeface="Calibri" panose="020F0502020204030204" pitchFamily="34" charset="0"/>
              </a:rPr>
              <a:t> Nam – </a:t>
            </a:r>
            <a:r>
              <a:rPr lang="en-US" sz="2200" b="1" dirty="0" err="1">
                <a:solidFill>
                  <a:srgbClr val="FFFF66"/>
                </a:solidFill>
                <a:latin typeface="Calibri" panose="020F0502020204030204" pitchFamily="34" charset="0"/>
                <a:cs typeface="Calibri" panose="020F0502020204030204" pitchFamily="34" charset="0"/>
              </a:rPr>
              <a:t>Nguyễn</a:t>
            </a:r>
            <a:r>
              <a:rPr lang="en-US" sz="2200" b="1" dirty="0">
                <a:solidFill>
                  <a:srgbClr val="FFFF66"/>
                </a:solidFill>
                <a:latin typeface="Calibri" panose="020F0502020204030204" pitchFamily="34" charset="0"/>
                <a:cs typeface="Calibri" panose="020F0502020204030204" pitchFamily="34" charset="0"/>
              </a:rPr>
              <a:t> Du)</a:t>
            </a:r>
          </a:p>
        </p:txBody>
      </p:sp>
      <p:grpSp>
        <p:nvGrpSpPr>
          <p:cNvPr id="15" name="Group 14">
            <a:extLst>
              <a:ext uri="{FF2B5EF4-FFF2-40B4-BE49-F238E27FC236}">
                <a16:creationId xmlns:a16="http://schemas.microsoft.com/office/drawing/2014/main" id="{AF8E5485-93D5-9766-9A57-56C561754ACA}"/>
              </a:ext>
            </a:extLst>
          </p:cNvPr>
          <p:cNvGrpSpPr/>
          <p:nvPr/>
        </p:nvGrpSpPr>
        <p:grpSpPr>
          <a:xfrm>
            <a:off x="241738" y="4347746"/>
            <a:ext cx="2052045" cy="1818660"/>
            <a:chOff x="5109848" y="2226861"/>
            <a:chExt cx="2140037" cy="2176378"/>
          </a:xfrm>
        </p:grpSpPr>
        <p:pic>
          <p:nvPicPr>
            <p:cNvPr id="16" name="Picture 15">
              <a:extLst>
                <a:ext uri="{FF2B5EF4-FFF2-40B4-BE49-F238E27FC236}">
                  <a16:creationId xmlns:a16="http://schemas.microsoft.com/office/drawing/2014/main" id="{1AB0FA54-9E44-1912-2F5F-FE908DB53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8" name="TextBox 17">
              <a:extLst>
                <a:ext uri="{FF2B5EF4-FFF2-40B4-BE49-F238E27FC236}">
                  <a16:creationId xmlns:a16="http://schemas.microsoft.com/office/drawing/2014/main" id="{A5B96D15-8B20-53AB-5602-11D940BB9FA5}"/>
                </a:ext>
              </a:extLst>
            </p:cNvPr>
            <p:cNvSpPr txBox="1"/>
            <p:nvPr/>
          </p:nvSpPr>
          <p:spPr>
            <a:xfrm>
              <a:off x="5109848" y="2637780"/>
              <a:ext cx="2140037" cy="1583750"/>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NHÂN HÓA</a:t>
              </a:r>
            </a:p>
          </p:txBody>
        </p:sp>
      </p:grpSp>
      <p:sp>
        <p:nvSpPr>
          <p:cNvPr id="19" name="TextBox 18">
            <a:extLst>
              <a:ext uri="{FF2B5EF4-FFF2-40B4-BE49-F238E27FC236}">
                <a16:creationId xmlns:a16="http://schemas.microsoft.com/office/drawing/2014/main" id="{79163535-50D3-29D1-F109-22A28D68BDFB}"/>
              </a:ext>
            </a:extLst>
          </p:cNvPr>
          <p:cNvSpPr txBox="1"/>
          <p:nvPr/>
        </p:nvSpPr>
        <p:spPr>
          <a:xfrm rot="20539332">
            <a:off x="1704248" y="3857963"/>
            <a:ext cx="1628110" cy="400110"/>
          </a:xfrm>
          <a:prstGeom prst="rect">
            <a:avLst/>
          </a:prstGeom>
          <a:noFill/>
        </p:spPr>
        <p:txBody>
          <a:bodyPr wrap="square" rtlCol="0">
            <a:prstTxWarp prst="textArchUp">
              <a:avLst/>
            </a:prstTxWarp>
            <a:spAutoFit/>
          </a:bodyPr>
          <a:lstStyle/>
          <a:p>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755228" y="1912882"/>
            <a:ext cx="8839200" cy="3970318"/>
          </a:xfrm>
          <a:prstGeom prst="rect">
            <a:avLst/>
          </a:prstGeom>
          <a:noFill/>
        </p:spPr>
        <p:txBody>
          <a:bodyPr wrap="square" rtlCol="0">
            <a:spAutoFit/>
          </a:bodyPr>
          <a:lstStyle/>
          <a:p>
            <a:pPr algn="ctr" rtl="0" latinLnBrk="0"/>
            <a:r>
              <a:rPr lang="vi-VN" sz="3600" b="0" i="0" dirty="0">
                <a:solidFill>
                  <a:srgbClr val="000000"/>
                </a:solidFill>
                <a:effectLst/>
                <a:latin typeface="Calibri" panose="020F0502020204030204" pitchFamily="34" charset="0"/>
                <a:cs typeface="Calibri" panose="020F0502020204030204" pitchFamily="34" charset="0"/>
              </a:rPr>
              <a:t>Đồng làng vương chút heo may</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Mầm cây tỉnh giấc, vườn đầy tiếng chim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Hạt mưa mải miết trốn tìm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Cây đào trước cửa lim dim mắt cười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Quất gom từng giọt nắng rơi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Làm thành quả – trăm mặt trời vàng mơ...</a:t>
            </a:r>
          </a:p>
          <a:p>
            <a:pPr algn="r" rtl="0" latinLnBrk="0"/>
            <a:r>
              <a:rPr lang="vi-VN" sz="3600" b="0" i="0" dirty="0">
                <a:solidFill>
                  <a:srgbClr val="000000"/>
                </a:solidFill>
                <a:effectLst/>
                <a:latin typeface="Calibri" panose="020F0502020204030204" pitchFamily="34" charset="0"/>
                <a:cs typeface="Calibri" panose="020F0502020204030204" pitchFamily="34" charset="0"/>
              </a:rPr>
              <a:t>(Đỗ Quang Huỳnh)</a:t>
            </a:r>
          </a:p>
        </p:txBody>
      </p:sp>
    </p:spTree>
    <p:extLst>
      <p:ext uri="{BB962C8B-B14F-4D97-AF65-F5344CB8AC3E}">
        <p14:creationId xmlns:p14="http://schemas.microsoft.com/office/powerpoint/2010/main" val="276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62759"/>
            <a:ext cx="11845157" cy="642182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2283F9-FDC1-B1AE-4B5F-5871C17F2D71}"/>
              </a:ext>
            </a:extLst>
          </p:cNvPr>
          <p:cNvGrpSpPr/>
          <p:nvPr/>
        </p:nvGrpSpPr>
        <p:grpSpPr>
          <a:xfrm>
            <a:off x="230202" y="4824248"/>
            <a:ext cx="3910874" cy="1939510"/>
            <a:chOff x="892354" y="3758439"/>
            <a:chExt cx="4278451" cy="2175001"/>
          </a:xfrm>
        </p:grpSpPr>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DB0F62-A872-8B50-ED77-4518C3DC63E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7" name="Rectangle: Rounded Corners 6">
            <a:extLst>
              <a:ext uri="{FF2B5EF4-FFF2-40B4-BE49-F238E27FC236}">
                <a16:creationId xmlns:a16="http://schemas.microsoft.com/office/drawing/2014/main" id="{BAE3350A-ED63-0D05-E39F-7784FA5DD991}"/>
              </a:ext>
            </a:extLst>
          </p:cNvPr>
          <p:cNvSpPr/>
          <p:nvPr/>
        </p:nvSpPr>
        <p:spPr>
          <a:xfrm>
            <a:off x="2617075" y="0"/>
            <a:ext cx="6821214"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0333631"/>
              </p:ext>
            </p:extLst>
          </p:nvPr>
        </p:nvGraphicFramePr>
        <p:xfrm>
          <a:off x="3941379" y="1161101"/>
          <a:ext cx="7998372" cy="4481723"/>
        </p:xfrm>
        <a:graphic>
          <a:graphicData uri="http://schemas.openxmlformats.org/drawingml/2006/table">
            <a:tbl>
              <a:tblPr firstRow="1" bandRow="1">
                <a:tableStyleId>{21E4AEA4-8DFA-4A89-87EB-49C32662AFE0}</a:tableStyleId>
              </a:tblPr>
              <a:tblGrid>
                <a:gridCol w="895818">
                  <a:extLst>
                    <a:ext uri="{9D8B030D-6E8A-4147-A177-3AD203B41FA5}">
                      <a16:colId xmlns:a16="http://schemas.microsoft.com/office/drawing/2014/main" val="3133718006"/>
                    </a:ext>
                  </a:extLst>
                </a:gridCol>
                <a:gridCol w="4436430">
                  <a:extLst>
                    <a:ext uri="{9D8B030D-6E8A-4147-A177-3AD203B41FA5}">
                      <a16:colId xmlns:a16="http://schemas.microsoft.com/office/drawing/2014/main" val="2807826127"/>
                    </a:ext>
                  </a:extLst>
                </a:gridCol>
                <a:gridCol w="2666124">
                  <a:extLst>
                    <a:ext uri="{9D8B030D-6E8A-4147-A177-3AD203B41FA5}">
                      <a16:colId xmlns:a16="http://schemas.microsoft.com/office/drawing/2014/main" val="692139214"/>
                    </a:ext>
                  </a:extLst>
                </a:gridCol>
              </a:tblGrid>
              <a:tr h="788456">
                <a:tc>
                  <a:txBody>
                    <a:bodyPr/>
                    <a:lstStyle/>
                    <a:p>
                      <a:pPr algn="ctr"/>
                      <a:r>
                        <a:rPr lang="en-US" sz="28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được</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Cách</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973512">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1055238">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25625" y="2648607"/>
            <a:ext cx="3878816" cy="1752530"/>
          </a:xfrm>
          <a:prstGeom prst="rect">
            <a:avLst/>
          </a:prstGeom>
        </p:spPr>
      </p:pic>
      <p:sp>
        <p:nvSpPr>
          <p:cNvPr id="14" name="TextBox 13">
            <a:extLst>
              <a:ext uri="{FF2B5EF4-FFF2-40B4-BE49-F238E27FC236}">
                <a16:creationId xmlns:a16="http://schemas.microsoft.com/office/drawing/2014/main" id="{94FAB7AD-8EC3-4E18-E2C9-9D7723D024CA}"/>
              </a:ext>
            </a:extLst>
          </p:cNvPr>
          <p:cNvSpPr txBox="1"/>
          <p:nvPr/>
        </p:nvSpPr>
        <p:spPr>
          <a:xfrm>
            <a:off x="5580993" y="2070538"/>
            <a:ext cx="3468414" cy="584775"/>
          </a:xfrm>
          <a:prstGeom prst="rect">
            <a:avLst/>
          </a:prstGeom>
          <a:noFill/>
        </p:spPr>
        <p:txBody>
          <a:bodyPr wrap="square" rtlCol="0">
            <a:spAutoFit/>
          </a:bodyPr>
          <a:lstStyle/>
          <a:p>
            <a:r>
              <a:rPr lang="en-US" sz="3200" dirty="0" err="1"/>
              <a:t>Mầm</a:t>
            </a:r>
            <a:r>
              <a:rPr lang="en-US" sz="3200" dirty="0"/>
              <a:t> </a:t>
            </a:r>
            <a:r>
              <a:rPr lang="en-US" sz="3200" dirty="0" err="1"/>
              <a:t>cây</a:t>
            </a:r>
            <a:r>
              <a:rPr lang="en-US" sz="3200" dirty="0"/>
              <a:t> </a:t>
            </a:r>
            <a:r>
              <a:rPr lang="en-US" sz="3200" i="1" dirty="0" err="1"/>
              <a:t>tỉnh</a:t>
            </a:r>
            <a:r>
              <a:rPr lang="en-US" sz="3200" i="1" dirty="0"/>
              <a:t> </a:t>
            </a:r>
            <a:r>
              <a:rPr lang="en-US" sz="3200" i="1" dirty="0" err="1"/>
              <a:t>giấc</a:t>
            </a:r>
            <a:endParaRPr lang="en-US" sz="3200" i="1" dirty="0"/>
          </a:p>
        </p:txBody>
      </p:sp>
      <p:sp>
        <p:nvSpPr>
          <p:cNvPr id="15" name="TextBox 14">
            <a:extLst>
              <a:ext uri="{FF2B5EF4-FFF2-40B4-BE49-F238E27FC236}">
                <a16:creationId xmlns:a16="http://schemas.microsoft.com/office/drawing/2014/main" id="{C974397C-FEAF-9E75-6114-B4293ECFD3C4}"/>
              </a:ext>
            </a:extLst>
          </p:cNvPr>
          <p:cNvSpPr txBox="1"/>
          <p:nvPr/>
        </p:nvSpPr>
        <p:spPr>
          <a:xfrm>
            <a:off x="5465379" y="2827282"/>
            <a:ext cx="3468414" cy="584775"/>
          </a:xfrm>
          <a:prstGeom prst="rect">
            <a:avLst/>
          </a:prstGeom>
          <a:noFill/>
        </p:spPr>
        <p:txBody>
          <a:bodyPr wrap="square" rtlCol="0">
            <a:spAutoFit/>
          </a:bodyPr>
          <a:lstStyle/>
          <a:p>
            <a:r>
              <a:rPr lang="en-US" sz="3200" dirty="0" err="1"/>
              <a:t>Hạt</a:t>
            </a:r>
            <a:r>
              <a:rPr lang="en-US" sz="3200" dirty="0"/>
              <a:t> </a:t>
            </a:r>
            <a:r>
              <a:rPr lang="en-US" sz="3200" dirty="0" err="1"/>
              <a:t>mưa</a:t>
            </a:r>
            <a:r>
              <a:rPr lang="en-US" sz="3200" dirty="0"/>
              <a:t> </a:t>
            </a:r>
            <a:r>
              <a:rPr lang="en-US" sz="3200" i="1" dirty="0" err="1"/>
              <a:t>trốn</a:t>
            </a:r>
            <a:r>
              <a:rPr lang="en-US" sz="3200" i="1" dirty="0"/>
              <a:t> </a:t>
            </a:r>
            <a:r>
              <a:rPr lang="en-US" sz="3200" i="1" dirty="0" err="1"/>
              <a:t>tìm</a:t>
            </a:r>
            <a:endParaRPr lang="en-US" sz="3200" i="1" dirty="0"/>
          </a:p>
        </p:txBody>
      </p:sp>
      <p:sp>
        <p:nvSpPr>
          <p:cNvPr id="16" name="TextBox 15">
            <a:extLst>
              <a:ext uri="{FF2B5EF4-FFF2-40B4-BE49-F238E27FC236}">
                <a16:creationId xmlns:a16="http://schemas.microsoft.com/office/drawing/2014/main" id="{AD0AB5FC-1686-3EF7-1733-0BC61316F40D}"/>
              </a:ext>
            </a:extLst>
          </p:cNvPr>
          <p:cNvSpPr txBox="1"/>
          <p:nvPr/>
        </p:nvSpPr>
        <p:spPr>
          <a:xfrm>
            <a:off x="4992414" y="3867807"/>
            <a:ext cx="4151586" cy="584775"/>
          </a:xfrm>
          <a:prstGeom prst="rect">
            <a:avLst/>
          </a:prstGeom>
          <a:noFill/>
        </p:spPr>
        <p:txBody>
          <a:bodyPr wrap="square" rtlCol="0">
            <a:spAutoFit/>
          </a:bodyPr>
          <a:lstStyle/>
          <a:p>
            <a:r>
              <a:rPr lang="en-US" sz="3200" dirty="0" err="1"/>
              <a:t>Cây</a:t>
            </a:r>
            <a:r>
              <a:rPr lang="en-US" sz="3200" dirty="0"/>
              <a:t> </a:t>
            </a:r>
            <a:r>
              <a:rPr lang="en-US" sz="3200" dirty="0" err="1"/>
              <a:t>đào</a:t>
            </a:r>
            <a:r>
              <a:rPr lang="en-US" sz="3200" dirty="0"/>
              <a:t> </a:t>
            </a:r>
            <a:r>
              <a:rPr lang="en-US" sz="3200" i="1" dirty="0" err="1"/>
              <a:t>lim</a:t>
            </a:r>
            <a:r>
              <a:rPr lang="en-US" sz="3200" i="1" dirty="0"/>
              <a:t> dim, </a:t>
            </a:r>
            <a:r>
              <a:rPr lang="en-US" sz="3200" i="1" dirty="0" err="1"/>
              <a:t>cười</a:t>
            </a:r>
            <a:endParaRPr lang="en-US" sz="3200" i="1" dirty="0"/>
          </a:p>
        </p:txBody>
      </p:sp>
      <p:sp>
        <p:nvSpPr>
          <p:cNvPr id="18" name="TextBox 17">
            <a:extLst>
              <a:ext uri="{FF2B5EF4-FFF2-40B4-BE49-F238E27FC236}">
                <a16:creationId xmlns:a16="http://schemas.microsoft.com/office/drawing/2014/main" id="{8E7411CF-F6E3-7F3B-221E-43A88C152581}"/>
              </a:ext>
            </a:extLst>
          </p:cNvPr>
          <p:cNvSpPr txBox="1"/>
          <p:nvPr/>
        </p:nvSpPr>
        <p:spPr>
          <a:xfrm>
            <a:off x="5633544" y="4729655"/>
            <a:ext cx="3531475" cy="584775"/>
          </a:xfrm>
          <a:prstGeom prst="rect">
            <a:avLst/>
          </a:prstGeom>
          <a:noFill/>
        </p:spPr>
        <p:txBody>
          <a:bodyPr wrap="square" rtlCol="0">
            <a:spAutoFit/>
          </a:bodyPr>
          <a:lstStyle/>
          <a:p>
            <a:r>
              <a:rPr lang="en-US" sz="3200" dirty="0" err="1"/>
              <a:t>Quất</a:t>
            </a:r>
            <a:r>
              <a:rPr lang="en-US" sz="3200" dirty="0"/>
              <a:t> </a:t>
            </a:r>
            <a:r>
              <a:rPr lang="en-US" sz="3200" i="1" dirty="0" err="1"/>
              <a:t>gom</a:t>
            </a:r>
            <a:r>
              <a:rPr lang="en-US" sz="3200" i="1" dirty="0"/>
              <a:t> </a:t>
            </a:r>
            <a:r>
              <a:rPr lang="en-US" sz="3200" i="1" dirty="0" err="1"/>
              <a:t>nắng</a:t>
            </a:r>
            <a:endParaRPr lang="en-US" sz="3200" i="1" dirty="0"/>
          </a:p>
        </p:txBody>
      </p:sp>
      <p:sp>
        <p:nvSpPr>
          <p:cNvPr id="19" name="TextBox 18">
            <a:extLst>
              <a:ext uri="{FF2B5EF4-FFF2-40B4-BE49-F238E27FC236}">
                <a16:creationId xmlns:a16="http://schemas.microsoft.com/office/drawing/2014/main" id="{B4AD9864-6CAC-5790-31F7-A1C4286E7AEA}"/>
              </a:ext>
            </a:extLst>
          </p:cNvPr>
          <p:cNvSpPr txBox="1"/>
          <p:nvPr/>
        </p:nvSpPr>
        <p:spPr>
          <a:xfrm>
            <a:off x="9291144" y="2312275"/>
            <a:ext cx="2680139" cy="2862322"/>
          </a:xfrm>
          <a:prstGeom prst="rect">
            <a:avLst/>
          </a:prstGeom>
          <a:noFill/>
        </p:spPr>
        <p:txBody>
          <a:bodyPr wrap="square" rtlCol="0">
            <a:spAutoFit/>
          </a:bodyPr>
          <a:lstStyle/>
          <a:p>
            <a:pPr algn="ctr"/>
            <a:r>
              <a:rPr lang="en-US" sz="3000" dirty="0" err="1">
                <a:solidFill>
                  <a:srgbClr val="FF0000"/>
                </a:solidFill>
              </a:rPr>
              <a:t>Dùng</a:t>
            </a:r>
            <a:r>
              <a:rPr lang="en-US" sz="3000" dirty="0">
                <a:solidFill>
                  <a:srgbClr val="FF0000"/>
                </a:solidFill>
              </a:rPr>
              <a:t> </a:t>
            </a:r>
            <a:r>
              <a:rPr lang="en-US" sz="3000" dirty="0" err="1">
                <a:solidFill>
                  <a:srgbClr val="FF0000"/>
                </a:solidFill>
              </a:rPr>
              <a:t>từ</a:t>
            </a:r>
            <a:r>
              <a:rPr lang="en-US" sz="3000" dirty="0">
                <a:solidFill>
                  <a:srgbClr val="FF0000"/>
                </a:solidFill>
              </a:rPr>
              <a:t> </a:t>
            </a:r>
            <a:r>
              <a:rPr lang="en-US" sz="3000" dirty="0" err="1">
                <a:solidFill>
                  <a:srgbClr val="FF0000"/>
                </a:solidFill>
              </a:rPr>
              <a:t>chỉ</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người</a:t>
            </a:r>
            <a:r>
              <a:rPr lang="en-US" sz="3000" dirty="0">
                <a:solidFill>
                  <a:srgbClr val="FF0000"/>
                </a:solidFill>
              </a:rPr>
              <a:t> </a:t>
            </a:r>
            <a:r>
              <a:rPr lang="en-US" sz="3000" dirty="0" err="1">
                <a:solidFill>
                  <a:srgbClr val="FF0000"/>
                </a:solidFill>
              </a:rPr>
              <a:t>để</a:t>
            </a:r>
            <a:r>
              <a:rPr lang="en-US" sz="3000" dirty="0">
                <a:solidFill>
                  <a:srgbClr val="FF0000"/>
                </a:solidFill>
              </a:rPr>
              <a:t> </a:t>
            </a:r>
            <a:r>
              <a:rPr lang="en-US" sz="3000" dirty="0" err="1">
                <a:solidFill>
                  <a:srgbClr val="FF0000"/>
                </a:solidFill>
              </a:rPr>
              <a:t>nói</a:t>
            </a:r>
            <a:r>
              <a:rPr lang="en-US" sz="3000" dirty="0">
                <a:solidFill>
                  <a:srgbClr val="FF0000"/>
                </a:solidFill>
              </a:rPr>
              <a:t> </a:t>
            </a:r>
            <a:r>
              <a:rPr lang="en-US" sz="3000" dirty="0" err="1">
                <a:solidFill>
                  <a:srgbClr val="FF0000"/>
                </a:solidFill>
              </a:rPr>
              <a:t>về</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vật</a:t>
            </a:r>
            <a:r>
              <a:rPr lang="en-US" sz="3000" dirty="0">
                <a:solidFill>
                  <a:srgbClr val="FF0000"/>
                </a:solidFill>
              </a:rPr>
              <a:t>.</a:t>
            </a:r>
            <a:endParaRPr lang="en-US" sz="3000" i="1" dirty="0">
              <a:solidFill>
                <a:srgbClr val="FF0000"/>
              </a:solidFill>
            </a:endParaRPr>
          </a:p>
        </p:txBody>
      </p:sp>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357352" y="3142593"/>
            <a:ext cx="15450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956442" y="3373821"/>
            <a:ext cx="2291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599090" y="3615559"/>
            <a:ext cx="2879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861849" y="3836277"/>
            <a:ext cx="2322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5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down)">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62703" y="956441"/>
            <a:ext cx="8104541" cy="2606566"/>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4. </a:t>
            </a:r>
            <a:r>
              <a:rPr lang="vi-VN"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Đặt 1-2 câu nói về con vật, cây cối, đồ vật….trong đó có sử dụng biện pháp nhân hoá.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3804744" y="4214649"/>
            <a:ext cx="7704084" cy="1681654"/>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FF0000"/>
                </a:solidFill>
                <a:latin typeface="Calibri" panose="020F0502020204030204"/>
              </a:rPr>
              <a:t>Ví</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dụ</a:t>
            </a:r>
            <a:r>
              <a:rPr lang="en-US" sz="4400" b="1" dirty="0">
                <a:solidFill>
                  <a:srgbClr val="FF0000"/>
                </a:solidFill>
                <a:latin typeface="Calibri" panose="020F0502020204030204"/>
              </a:rPr>
              <a:t>: </a:t>
            </a:r>
            <a:r>
              <a:rPr lang="vi-VN" sz="4400" b="1" dirty="0">
                <a:solidFill>
                  <a:srgbClr val="FF0000"/>
                </a:solidFill>
                <a:latin typeface="Calibri" panose="020F0502020204030204"/>
              </a:rPr>
              <a:t>Cây chuối mẹ dang tay, vươn mình ôm lấy đàn con.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0A65672-5664-35D2-A05F-3E0CE985BDB1}"/>
              </a:ext>
            </a:extLst>
          </p:cNvPr>
          <p:cNvGrpSpPr/>
          <p:nvPr/>
        </p:nvGrpSpPr>
        <p:grpSpPr>
          <a:xfrm>
            <a:off x="8137976" y="645330"/>
            <a:ext cx="3808538" cy="3616425"/>
            <a:chOff x="-169443" y="2358641"/>
            <a:chExt cx="2083622" cy="2346797"/>
          </a:xfrm>
        </p:grpSpPr>
        <p:sp>
          <p:nvSpPr>
            <p:cNvPr id="82" name="Speech Bubble: Oval 81">
              <a:extLst>
                <a:ext uri="{FF2B5EF4-FFF2-40B4-BE49-F238E27FC236}">
                  <a16:creationId xmlns:a16="http://schemas.microsoft.com/office/drawing/2014/main" id="{64176245-A15C-F7AF-CC2D-5B5A6C03B4F0}"/>
                </a:ext>
              </a:extLst>
            </p:cNvPr>
            <p:cNvSpPr/>
            <p:nvPr/>
          </p:nvSpPr>
          <p:spPr>
            <a:xfrm flipH="1">
              <a:off x="-169443" y="2358641"/>
              <a:ext cx="2083622" cy="2346797"/>
            </a:xfrm>
            <a:custGeom>
              <a:avLst/>
              <a:gdLst>
                <a:gd name="connsiteX0" fmla="*/ 2332719 w 2083622"/>
                <a:gd name="connsiteY0" fmla="*/ 1143500 h 2346797"/>
                <a:gd name="connsiteX1" fmla="*/ 2068352 w 2083622"/>
                <a:gd name="connsiteY1" fmla="*/ 1373566 h 2346797"/>
                <a:gd name="connsiteX2" fmla="*/ 942497 w 2083622"/>
                <a:gd name="connsiteY2" fmla="*/ 2341454 h 2346797"/>
                <a:gd name="connsiteX3" fmla="*/ 216 w 2083622"/>
                <a:gd name="connsiteY3" fmla="*/ 1197289 h 2346797"/>
                <a:gd name="connsiteX4" fmla="*/ 889248 w 2083622"/>
                <a:gd name="connsiteY4" fmla="*/ 12649 h 2346797"/>
                <a:gd name="connsiteX5" fmla="*/ 2060178 w 2083622"/>
                <a:gd name="connsiteY5" fmla="*/ 925870 h 2346797"/>
                <a:gd name="connsiteX6" fmla="*/ 2332719 w 2083622"/>
                <a:gd name="connsiteY6" fmla="*/ 1143500 h 23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622" h="2346797" fill="none" extrusionOk="0">
                  <a:moveTo>
                    <a:pt x="2332719" y="1143500"/>
                  </a:moveTo>
                  <a:cubicBezTo>
                    <a:pt x="2285931" y="1202186"/>
                    <a:pt x="2142130" y="1317172"/>
                    <a:pt x="2068352" y="1373566"/>
                  </a:cubicBezTo>
                  <a:cubicBezTo>
                    <a:pt x="1912029" y="2002299"/>
                    <a:pt x="1483933" y="2418887"/>
                    <a:pt x="942497" y="2341454"/>
                  </a:cubicBezTo>
                  <a:cubicBezTo>
                    <a:pt x="490031" y="2218914"/>
                    <a:pt x="34267" y="1691035"/>
                    <a:pt x="216" y="1197289"/>
                  </a:cubicBezTo>
                  <a:cubicBezTo>
                    <a:pt x="46834" y="601988"/>
                    <a:pt x="311965" y="160413"/>
                    <a:pt x="889248" y="12649"/>
                  </a:cubicBezTo>
                  <a:cubicBezTo>
                    <a:pt x="1526190" y="-71619"/>
                    <a:pt x="1987225" y="248006"/>
                    <a:pt x="2060178" y="925870"/>
                  </a:cubicBezTo>
                  <a:cubicBezTo>
                    <a:pt x="2137478" y="994215"/>
                    <a:pt x="2254267" y="1091696"/>
                    <a:pt x="2332719" y="1143500"/>
                  </a:cubicBezTo>
                  <a:close/>
                </a:path>
                <a:path w="2083622" h="2346797" stroke="0" extrusionOk="0">
                  <a:moveTo>
                    <a:pt x="2332719" y="1143500"/>
                  </a:moveTo>
                  <a:cubicBezTo>
                    <a:pt x="2275010" y="1198947"/>
                    <a:pt x="2146477" y="1323813"/>
                    <a:pt x="2068352" y="1373566"/>
                  </a:cubicBezTo>
                  <a:cubicBezTo>
                    <a:pt x="1849417" y="1957393"/>
                    <a:pt x="1472376" y="2355885"/>
                    <a:pt x="942497" y="2341454"/>
                  </a:cubicBezTo>
                  <a:cubicBezTo>
                    <a:pt x="288233" y="2233853"/>
                    <a:pt x="-23316" y="1840127"/>
                    <a:pt x="216" y="1197289"/>
                  </a:cubicBezTo>
                  <a:cubicBezTo>
                    <a:pt x="-46976" y="697068"/>
                    <a:pt x="482510" y="142004"/>
                    <a:pt x="889248" y="12649"/>
                  </a:cubicBezTo>
                  <a:cubicBezTo>
                    <a:pt x="1487117" y="-117482"/>
                    <a:pt x="1984169" y="468995"/>
                    <a:pt x="2060178" y="925870"/>
                  </a:cubicBezTo>
                  <a:cubicBezTo>
                    <a:pt x="2146194" y="993917"/>
                    <a:pt x="2216045" y="1056435"/>
                    <a:pt x="2332719" y="1143500"/>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61955"/>
                        <a:gd name="adj2" fmla="val -127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83A9E65-FF7D-557C-BA9F-D63C343CABBB}"/>
                </a:ext>
              </a:extLst>
            </p:cNvPr>
            <p:cNvSpPr txBox="1"/>
            <p:nvPr/>
          </p:nvSpPr>
          <p:spPr>
            <a:xfrm>
              <a:off x="118592" y="2629039"/>
              <a:ext cx="1526272" cy="2017218"/>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a typeface="Calibri" panose="020F0502020204030204" pitchFamily="34" charset="0"/>
                </a:rPr>
                <a:t>G</a:t>
              </a:r>
              <a:r>
                <a:rPr lang="en-US" sz="2800" b="1" dirty="0" err="1">
                  <a:solidFill>
                    <a:srgbClr val="FF0000"/>
                  </a:solidFill>
                  <a:effectLst/>
                  <a:ea typeface="Calibri" panose="020F0502020204030204" pitchFamily="34" charset="0"/>
                </a:rPr>
                <a:t>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về</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đồ</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con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hay </a:t>
              </a:r>
              <a:r>
                <a:rPr lang="en-US" sz="2800" b="1" dirty="0" err="1">
                  <a:solidFill>
                    <a:srgbClr val="FF0000"/>
                  </a:solidFill>
                  <a:effectLst/>
                  <a:ea typeface="Calibri" panose="020F0502020204030204" pitchFamily="34" charset="0"/>
                </a:rPr>
                <a:t>hiện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tượng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bằng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những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từ</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vốn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gọi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người</a:t>
              </a:r>
              <a:r>
                <a:rPr lang="en-US" sz="2800" b="1" dirty="0">
                  <a:solidFill>
                    <a:srgbClr val="FF0000"/>
                  </a:solidFill>
                  <a:effectLst/>
                  <a:ea typeface="Calibri" panose="020F0502020204030204" pitchFamily="34" charset="0"/>
                </a:rPr>
                <a:t>.</a:t>
              </a:r>
            </a:p>
          </p:txBody>
        </p:sp>
      </p:gr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2094472" y="1251858"/>
            <a:ext cx="5118041" cy="1491342"/>
            <a:chOff x="2689579" y="1267401"/>
            <a:chExt cx="6264686" cy="866608"/>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2740532" y="1413049"/>
              <a:ext cx="5932461" cy="536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Nhân</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hoá</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là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gì</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1290" y="2912489"/>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68" y="2671217"/>
            <a:ext cx="2113084" cy="2101368"/>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858581"/>
          </a:xfrm>
          <a:custGeom>
            <a:avLst/>
            <a:gdLst>
              <a:gd name="connsiteX0" fmla="*/ 0 w 6539697"/>
              <a:gd name="connsiteY0" fmla="*/ 309770 h 1858581"/>
              <a:gd name="connsiteX1" fmla="*/ 309770 w 6539697"/>
              <a:gd name="connsiteY1" fmla="*/ 0 h 1858581"/>
              <a:gd name="connsiteX2" fmla="*/ 1089950 w 6539697"/>
              <a:gd name="connsiteY2" fmla="*/ 0 h 1858581"/>
              <a:gd name="connsiteX3" fmla="*/ 1089950 w 6539697"/>
              <a:gd name="connsiteY3" fmla="*/ 0 h 1858581"/>
              <a:gd name="connsiteX4" fmla="*/ 2724874 w 6539697"/>
              <a:gd name="connsiteY4" fmla="*/ 0 h 1858581"/>
              <a:gd name="connsiteX5" fmla="*/ 6229927 w 6539697"/>
              <a:gd name="connsiteY5" fmla="*/ 0 h 1858581"/>
              <a:gd name="connsiteX6" fmla="*/ 6539697 w 6539697"/>
              <a:gd name="connsiteY6" fmla="*/ 309770 h 1858581"/>
              <a:gd name="connsiteX7" fmla="*/ 6539697 w 6539697"/>
              <a:gd name="connsiteY7" fmla="*/ 1084172 h 1858581"/>
              <a:gd name="connsiteX8" fmla="*/ 6539697 w 6539697"/>
              <a:gd name="connsiteY8" fmla="*/ 1084172 h 1858581"/>
              <a:gd name="connsiteX9" fmla="*/ 6539697 w 6539697"/>
              <a:gd name="connsiteY9" fmla="*/ 1548818 h 1858581"/>
              <a:gd name="connsiteX10" fmla="*/ 6539697 w 6539697"/>
              <a:gd name="connsiteY10" fmla="*/ 1548811 h 1858581"/>
              <a:gd name="connsiteX11" fmla="*/ 6229927 w 6539697"/>
              <a:gd name="connsiteY11" fmla="*/ 1858581 h 1858581"/>
              <a:gd name="connsiteX12" fmla="*/ 2724874 w 6539697"/>
              <a:gd name="connsiteY12" fmla="*/ 1858581 h 1858581"/>
              <a:gd name="connsiteX13" fmla="*/ 1089950 w 6539697"/>
              <a:gd name="connsiteY13" fmla="*/ 1858581 h 1858581"/>
              <a:gd name="connsiteX14" fmla="*/ 1089950 w 6539697"/>
              <a:gd name="connsiteY14" fmla="*/ 1858581 h 1858581"/>
              <a:gd name="connsiteX15" fmla="*/ 309770 w 6539697"/>
              <a:gd name="connsiteY15" fmla="*/ 1858581 h 1858581"/>
              <a:gd name="connsiteX16" fmla="*/ 0 w 6539697"/>
              <a:gd name="connsiteY16" fmla="*/ 1548811 h 1858581"/>
              <a:gd name="connsiteX17" fmla="*/ 0 w 6539697"/>
              <a:gd name="connsiteY17" fmla="*/ 1548818 h 1858581"/>
              <a:gd name="connsiteX18" fmla="*/ -1100566 w 6539697"/>
              <a:gd name="connsiteY18" fmla="*/ 1571189 h 1858581"/>
              <a:gd name="connsiteX19" fmla="*/ 0 w 6539697"/>
              <a:gd name="connsiteY19" fmla="*/ 1084172 h 1858581"/>
              <a:gd name="connsiteX20" fmla="*/ 0 w 6539697"/>
              <a:gd name="connsiteY20" fmla="*/ 309770 h 185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858581" fill="none" extrusionOk="0">
                <a:moveTo>
                  <a:pt x="0" y="309770"/>
                </a:moveTo>
                <a:cubicBezTo>
                  <a:pt x="13583" y="146041"/>
                  <a:pt x="136182" y="1008"/>
                  <a:pt x="309770" y="0"/>
                </a:cubicBezTo>
                <a:cubicBezTo>
                  <a:pt x="444253" y="-29829"/>
                  <a:pt x="825442" y="4019"/>
                  <a:pt x="1089950" y="0"/>
                </a:cubicBezTo>
                <a:lnTo>
                  <a:pt x="1089950" y="0"/>
                </a:lnTo>
                <a:cubicBezTo>
                  <a:pt x="1743397" y="-130545"/>
                  <a:pt x="1927923" y="108287"/>
                  <a:pt x="2724874" y="0"/>
                </a:cubicBezTo>
                <a:cubicBezTo>
                  <a:pt x="3244822" y="-117130"/>
                  <a:pt x="5052410" y="123459"/>
                  <a:pt x="6229927" y="0"/>
                </a:cubicBezTo>
                <a:cubicBezTo>
                  <a:pt x="6406222" y="8306"/>
                  <a:pt x="6510927" y="142713"/>
                  <a:pt x="6539697" y="309770"/>
                </a:cubicBezTo>
                <a:cubicBezTo>
                  <a:pt x="6520939" y="675963"/>
                  <a:pt x="6539632" y="922092"/>
                  <a:pt x="6539697" y="1084172"/>
                </a:cubicBezTo>
                <a:lnTo>
                  <a:pt x="6539697" y="1084172"/>
                </a:lnTo>
                <a:cubicBezTo>
                  <a:pt x="6543969" y="1295574"/>
                  <a:pt x="6534629" y="1326602"/>
                  <a:pt x="6539697" y="1548818"/>
                </a:cubicBezTo>
                <a:lnTo>
                  <a:pt x="6539697" y="1548811"/>
                </a:lnTo>
                <a:cubicBezTo>
                  <a:pt x="6535879" y="1715110"/>
                  <a:pt x="6398179" y="1867794"/>
                  <a:pt x="6229927" y="1858581"/>
                </a:cubicBezTo>
                <a:cubicBezTo>
                  <a:pt x="4951876" y="1991975"/>
                  <a:pt x="3641311" y="1727861"/>
                  <a:pt x="2724874" y="1858581"/>
                </a:cubicBezTo>
                <a:cubicBezTo>
                  <a:pt x="2096175" y="1943046"/>
                  <a:pt x="1358787" y="1800739"/>
                  <a:pt x="1089950" y="1858581"/>
                </a:cubicBezTo>
                <a:lnTo>
                  <a:pt x="1089950" y="1858581"/>
                </a:lnTo>
                <a:cubicBezTo>
                  <a:pt x="793393" y="1825193"/>
                  <a:pt x="546268" y="1827249"/>
                  <a:pt x="309770" y="1858581"/>
                </a:cubicBezTo>
                <a:cubicBezTo>
                  <a:pt x="118614" y="1858496"/>
                  <a:pt x="14095" y="1690980"/>
                  <a:pt x="0" y="1548811"/>
                </a:cubicBezTo>
                <a:lnTo>
                  <a:pt x="0" y="1548818"/>
                </a:lnTo>
                <a:cubicBezTo>
                  <a:pt x="-464560" y="1489247"/>
                  <a:pt x="-766949" y="1555444"/>
                  <a:pt x="-1100566" y="1571189"/>
                </a:cubicBezTo>
                <a:cubicBezTo>
                  <a:pt x="-947356" y="1491163"/>
                  <a:pt x="-236187" y="1093427"/>
                  <a:pt x="0" y="1084172"/>
                </a:cubicBezTo>
                <a:cubicBezTo>
                  <a:pt x="-58860" y="995720"/>
                  <a:pt x="-20742" y="434833"/>
                  <a:pt x="0" y="309770"/>
                </a:cubicBezTo>
                <a:close/>
              </a:path>
              <a:path w="6539697" h="1858581" stroke="0" extrusionOk="0">
                <a:moveTo>
                  <a:pt x="0" y="309770"/>
                </a:moveTo>
                <a:cubicBezTo>
                  <a:pt x="-2934" y="143706"/>
                  <a:pt x="153317" y="-9893"/>
                  <a:pt x="309770" y="0"/>
                </a:cubicBezTo>
                <a:cubicBezTo>
                  <a:pt x="453630" y="15227"/>
                  <a:pt x="818767" y="11106"/>
                  <a:pt x="1089950" y="0"/>
                </a:cubicBezTo>
                <a:lnTo>
                  <a:pt x="1089950" y="0"/>
                </a:lnTo>
                <a:cubicBezTo>
                  <a:pt x="1612570" y="-115022"/>
                  <a:pt x="2202136" y="-4817"/>
                  <a:pt x="2724874" y="0"/>
                </a:cubicBezTo>
                <a:cubicBezTo>
                  <a:pt x="3181117" y="-134364"/>
                  <a:pt x="4981148" y="130381"/>
                  <a:pt x="6229927" y="0"/>
                </a:cubicBezTo>
                <a:cubicBezTo>
                  <a:pt x="6399795" y="-2860"/>
                  <a:pt x="6549059" y="131432"/>
                  <a:pt x="6539697" y="309770"/>
                </a:cubicBezTo>
                <a:cubicBezTo>
                  <a:pt x="6566363" y="474919"/>
                  <a:pt x="6551845" y="785928"/>
                  <a:pt x="6539697" y="1084172"/>
                </a:cubicBezTo>
                <a:lnTo>
                  <a:pt x="6539697" y="1084172"/>
                </a:lnTo>
                <a:cubicBezTo>
                  <a:pt x="6543124" y="1233616"/>
                  <a:pt x="6573803" y="1491958"/>
                  <a:pt x="6539697" y="1548818"/>
                </a:cubicBezTo>
                <a:lnTo>
                  <a:pt x="6539697" y="1548811"/>
                </a:lnTo>
                <a:cubicBezTo>
                  <a:pt x="6548598" y="1718921"/>
                  <a:pt x="6377816" y="1865300"/>
                  <a:pt x="6229927" y="1858581"/>
                </a:cubicBezTo>
                <a:cubicBezTo>
                  <a:pt x="5685139" y="1820822"/>
                  <a:pt x="4095466" y="1909079"/>
                  <a:pt x="2724874" y="1858581"/>
                </a:cubicBezTo>
                <a:cubicBezTo>
                  <a:pt x="2174419" y="1934895"/>
                  <a:pt x="1489365" y="1878762"/>
                  <a:pt x="1089950" y="1858581"/>
                </a:cubicBezTo>
                <a:lnTo>
                  <a:pt x="1089950" y="1858581"/>
                </a:lnTo>
                <a:cubicBezTo>
                  <a:pt x="719936" y="1822018"/>
                  <a:pt x="632224" y="1901785"/>
                  <a:pt x="309770" y="1858581"/>
                </a:cubicBezTo>
                <a:cubicBezTo>
                  <a:pt x="119329" y="1840925"/>
                  <a:pt x="4359" y="1718871"/>
                  <a:pt x="0" y="1548811"/>
                </a:cubicBezTo>
                <a:lnTo>
                  <a:pt x="0" y="1548818"/>
                </a:lnTo>
                <a:cubicBezTo>
                  <a:pt x="-293374" y="1547173"/>
                  <a:pt x="-909399" y="1629820"/>
                  <a:pt x="-1100566" y="1571189"/>
                </a:cubicBezTo>
                <a:cubicBezTo>
                  <a:pt x="-691756" y="1278880"/>
                  <a:pt x="-110316" y="1156905"/>
                  <a:pt x="0" y="1084172"/>
                </a:cubicBezTo>
                <a:cubicBezTo>
                  <a:pt x="-45908" y="914593"/>
                  <a:pt x="-35882" y="411891"/>
                  <a:pt x="0" y="30977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Trong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bài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hát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nhắc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tới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các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con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vật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a:solidFill>
                    <a:srgbClr val="FF0000"/>
                  </a:solidFill>
                  <a:effectLst/>
                  <a:ea typeface="Calibri" panose="020F0502020204030204" pitchFamily="34" charset="0"/>
                  <a:cs typeface="Times New Roman" panose="02020603050405020304" pitchFamily="18" charset="0"/>
                </a:rPr>
                <a:t>Trong </a:t>
              </a:r>
              <a:r>
                <a:rPr lang="en-US" sz="3200" b="1" dirty="0" err="1">
                  <a:solidFill>
                    <a:srgbClr val="FF0000"/>
                  </a:solidFill>
                  <a:effectLst/>
                  <a:ea typeface="Calibri" panose="020F0502020204030204" pitchFamily="34" charset="0"/>
                  <a:cs typeface="Times New Roman" panose="02020603050405020304" pitchFamily="18" charset="0"/>
                </a:rPr>
                <a:t>bài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hát</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nhắc</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tới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chim</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vành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khuyên</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mào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chích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choè</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sơn</a:t>
              </a:r>
              <a:r>
                <a:rPr lang="en-US" sz="3200" b="1" dirty="0">
                  <a:solidFill>
                    <a:srgbClr val="FF0000"/>
                  </a:solidFill>
                  <a:effectLst/>
                  <a:ea typeface="Calibri" panose="020F0502020204030204" pitchFamily="34" charset="0"/>
                  <a:cs typeface="Times New Roman" panose="02020603050405020304" pitchFamily="18" charset="0"/>
                </a:rPr>
                <a:t> ca.</a:t>
              </a:r>
            </a:p>
          </p:txBody>
        </p:sp>
      </p:gr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4.16667E-7 3.7037E-7 L 4.16667E-7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3650003" y="1460461"/>
            <a:ext cx="7291266" cy="1524478"/>
            <a:chOff x="2689579" y="1248146"/>
            <a:chExt cx="6291895" cy="885863"/>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3106078" y="1248146"/>
              <a:ext cx="5875396" cy="840580"/>
            </a:xfrm>
            <a:prstGeom prst="rect">
              <a:avLst/>
            </a:prstGeom>
            <a:noFill/>
          </p:spPr>
          <p:txBody>
            <a:bodyPr wrap="square" rtlCol="0">
              <a:spAutoFit/>
            </a:bodyPr>
            <a:lstStyle/>
            <a:p>
              <a:pPr marL="0" marR="0" algn="just">
                <a:spcBef>
                  <a:spcPts val="0"/>
                </a:spcBef>
                <a:spcAft>
                  <a:spcPts val="0"/>
                </a:spcAft>
              </a:pPr>
              <a:r>
                <a:rPr lang="en-US" sz="4400" b="1" dirty="0" err="1">
                  <a:solidFill>
                    <a:srgbClr val="FF0000"/>
                  </a:solidFill>
                  <a:effectLst/>
                  <a:ea typeface="Calibri" panose="020F0502020204030204" pitchFamily="34" charset="0"/>
                </a:rPr>
                <a:t>Hãy</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đặt</a:t>
              </a:r>
              <a:r>
                <a:rPr lang="en-US" sz="4400" b="1" dirty="0">
                  <a:solidFill>
                    <a:srgbClr val="FF0000"/>
                  </a:solidFill>
                  <a:effectLst/>
                  <a:ea typeface="Calibri" panose="020F0502020204030204" pitchFamily="34" charset="0"/>
                </a:rPr>
                <a:t> 1 </a:t>
              </a:r>
              <a:r>
                <a:rPr lang="en-US" sz="4400" b="1" dirty="0" err="1">
                  <a:solidFill>
                    <a:srgbClr val="FF0000"/>
                  </a:solidFill>
                  <a:effectLst/>
                  <a:ea typeface="Calibri" panose="020F0502020204030204" pitchFamily="34" charset="0"/>
                </a:rPr>
                <a:t>câu</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có</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sử</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dụng</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biện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pháp</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nhân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hoá</a:t>
              </a:r>
              <a:r>
                <a:rPr lang="en-US" sz="4400" b="1" dirty="0">
                  <a:solidFill>
                    <a:srgbClr val="FF0000"/>
                  </a:solidFill>
                  <a:effectLst/>
                  <a:ea typeface="Calibri" panose="020F0502020204030204" pitchFamily="34" charset="0"/>
                </a:rPr>
                <a:t>?</a:t>
              </a: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36821" y="3154227"/>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699" y="2912955"/>
            <a:ext cx="2113084" cy="2101368"/>
          </a:xfrm>
          <a:prstGeom prst="rect">
            <a:avLst/>
          </a:prstGeom>
        </p:spPr>
      </p:pic>
    </p:spTree>
    <p:extLst>
      <p:ext uri="{BB962C8B-B14F-4D97-AF65-F5344CB8AC3E}">
        <p14:creationId xmlns:p14="http://schemas.microsoft.com/office/powerpoint/2010/main" val="9412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D287BD5-8024-DE96-EA4E-530693F7149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1" name="TextBox 10">
            <a:extLst>
              <a:ext uri="{FF2B5EF4-FFF2-40B4-BE49-F238E27FC236}">
                <a16:creationId xmlns:a16="http://schemas.microsoft.com/office/drawing/2014/main" id="{FA7F7214-192E-5097-2EDC-02D56F9993AD}"/>
              </a:ext>
            </a:extLst>
          </p:cNvPr>
          <p:cNvSpPr txBox="1"/>
          <p:nvPr/>
        </p:nvSpPr>
        <p:spPr>
          <a:xfrm>
            <a:off x="2977868" y="567681"/>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12" name="Picture 11">
            <a:extLst>
              <a:ext uri="{FF2B5EF4-FFF2-40B4-BE49-F238E27FC236}">
                <a16:creationId xmlns:a16="http://schemas.microsoft.com/office/drawing/2014/main" id="{F1C48BF9-6F87-ED7E-B829-371F3F0B1167}"/>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68162060-B949-7FCE-F839-A38903C623F8}"/>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8F17A39-378F-F04C-13F8-CEBBAA51970A}"/>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7326B84B-CB18-A4AC-181A-EC7D88074BE1}"/>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0C3D4AD-B831-FB65-D66A-2CAF0F3636FB}"/>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0" name="TextBox 19">
            <a:extLst>
              <a:ext uri="{FF2B5EF4-FFF2-40B4-BE49-F238E27FC236}">
                <a16:creationId xmlns:a16="http://schemas.microsoft.com/office/drawing/2014/main" id="{58F3AC85-6459-AA9D-DEFC-181BFE3A0CFA}"/>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B4C51E2-14B1-21DB-B031-549B1902013B}"/>
              </a:ext>
            </a:extLst>
          </p:cNvPr>
          <p:cNvPicPr>
            <a:picLocks noChangeAspect="1"/>
          </p:cNvPicPr>
          <p:nvPr/>
        </p:nvPicPr>
        <p:blipFill>
          <a:blip r:embed="rId4"/>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347063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9D9393EC-3565-6BD9-B2F2-8957693AE8AB}"/>
              </a:ext>
            </a:extLst>
          </p:cNvPr>
          <p:cNvPicPr>
            <a:picLocks noChangeAspect="1"/>
          </p:cNvPicPr>
          <p:nvPr/>
        </p:nvPicPr>
        <p:blipFill>
          <a:blip r:embed="rId6"/>
          <a:stretch>
            <a:fillRect/>
          </a:stretch>
        </p:blipFill>
        <p:spPr>
          <a:xfrm>
            <a:off x="5080646" y="2648151"/>
            <a:ext cx="6108721" cy="3243353"/>
          </a:xfrm>
          <a:prstGeom prst="rect">
            <a:avLst/>
          </a:prstGeom>
        </p:spPr>
      </p:pic>
    </p:spTree>
    <p:extLst>
      <p:ext uri="{BB962C8B-B14F-4D97-AF65-F5344CB8AC3E}">
        <p14:creationId xmlns:p14="http://schemas.microsoft.com/office/powerpoint/2010/main" val="32344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6" name="Picture 5">
            <a:extLst>
              <a:ext uri="{FF2B5EF4-FFF2-40B4-BE49-F238E27FC236}">
                <a16:creationId xmlns:a16="http://schemas.microsoft.com/office/drawing/2014/main" id="{3CBB40A2-6F9B-8B9A-8267-9A9FB3E2F997}"/>
              </a:ext>
            </a:extLst>
          </p:cNvPr>
          <p:cNvPicPr>
            <a:picLocks noChangeAspect="1"/>
          </p:cNvPicPr>
          <p:nvPr/>
        </p:nvPicPr>
        <p:blipFill>
          <a:blip r:embed="rId7"/>
          <a:stretch>
            <a:fillRect/>
          </a:stretch>
        </p:blipFill>
        <p:spPr>
          <a:xfrm>
            <a:off x="571499" y="3780490"/>
            <a:ext cx="10751159" cy="2941244"/>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Bạn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chim</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khuyên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có</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những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động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đáng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khen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chim</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vành</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khuyên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gọi</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dạ</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bảo</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vâng</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lễ</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10122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Tác giả đã dùng từ ngữ nào để gọi chích choè, chào mào, sơn ca…?</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Chích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choè</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anh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sơn</a:t>
              </a:r>
              <a:r>
                <a:rPr lang="en-US" sz="3200" b="1" dirty="0">
                  <a:solidFill>
                    <a:srgbClr val="FF0000"/>
                  </a:solidFill>
                  <a:effectLst/>
                  <a:ea typeface="Calibri" panose="020F0502020204030204" pitchFamily="34" charset="0"/>
                </a:rPr>
                <a:t> ca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cô</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sáo</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nâu</a:t>
              </a:r>
              <a:r>
                <a:rPr lang="en-US" sz="3200" b="1" dirty="0">
                  <a:solidFill>
                    <a:srgbClr val="FF0000"/>
                  </a:solidFill>
                  <a:effectLst/>
                  <a:ea typeface="Calibri" panose="020F0502020204030204" pitchFamily="34" charset="0"/>
                </a:rPr>
                <a:t>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chị</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8454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851972" cy="1944306"/>
          </a:xfrm>
          <a:custGeom>
            <a:avLst/>
            <a:gdLst>
              <a:gd name="connsiteX0" fmla="*/ 0 w 6851972"/>
              <a:gd name="connsiteY0" fmla="*/ 324057 h 1944306"/>
              <a:gd name="connsiteX1" fmla="*/ 324057 w 6851972"/>
              <a:gd name="connsiteY1" fmla="*/ 0 h 1944306"/>
              <a:gd name="connsiteX2" fmla="*/ 1141995 w 6851972"/>
              <a:gd name="connsiteY2" fmla="*/ 0 h 1944306"/>
              <a:gd name="connsiteX3" fmla="*/ 1141995 w 6851972"/>
              <a:gd name="connsiteY3" fmla="*/ 0 h 1944306"/>
              <a:gd name="connsiteX4" fmla="*/ 2854988 w 6851972"/>
              <a:gd name="connsiteY4" fmla="*/ 0 h 1944306"/>
              <a:gd name="connsiteX5" fmla="*/ 6527915 w 6851972"/>
              <a:gd name="connsiteY5" fmla="*/ 0 h 1944306"/>
              <a:gd name="connsiteX6" fmla="*/ 6851972 w 6851972"/>
              <a:gd name="connsiteY6" fmla="*/ 324057 h 1944306"/>
              <a:gd name="connsiteX7" fmla="*/ 6851972 w 6851972"/>
              <a:gd name="connsiteY7" fmla="*/ 1134179 h 1944306"/>
              <a:gd name="connsiteX8" fmla="*/ 6851972 w 6851972"/>
              <a:gd name="connsiteY8" fmla="*/ 1134179 h 1944306"/>
              <a:gd name="connsiteX9" fmla="*/ 6851972 w 6851972"/>
              <a:gd name="connsiteY9" fmla="*/ 1620255 h 1944306"/>
              <a:gd name="connsiteX10" fmla="*/ 6851972 w 6851972"/>
              <a:gd name="connsiteY10" fmla="*/ 1620249 h 1944306"/>
              <a:gd name="connsiteX11" fmla="*/ 6527915 w 6851972"/>
              <a:gd name="connsiteY11" fmla="*/ 1944306 h 1944306"/>
              <a:gd name="connsiteX12" fmla="*/ 2854988 w 6851972"/>
              <a:gd name="connsiteY12" fmla="*/ 1944306 h 1944306"/>
              <a:gd name="connsiteX13" fmla="*/ 1141995 w 6851972"/>
              <a:gd name="connsiteY13" fmla="*/ 1944306 h 1944306"/>
              <a:gd name="connsiteX14" fmla="*/ 1141995 w 6851972"/>
              <a:gd name="connsiteY14" fmla="*/ 1944306 h 1944306"/>
              <a:gd name="connsiteX15" fmla="*/ 324057 w 6851972"/>
              <a:gd name="connsiteY15" fmla="*/ 1944306 h 1944306"/>
              <a:gd name="connsiteX16" fmla="*/ 0 w 6851972"/>
              <a:gd name="connsiteY16" fmla="*/ 1620249 h 1944306"/>
              <a:gd name="connsiteX17" fmla="*/ 0 w 6851972"/>
              <a:gd name="connsiteY17" fmla="*/ 1620255 h 1944306"/>
              <a:gd name="connsiteX18" fmla="*/ -1153118 w 6851972"/>
              <a:gd name="connsiteY18" fmla="*/ 1643658 h 1944306"/>
              <a:gd name="connsiteX19" fmla="*/ 0 w 6851972"/>
              <a:gd name="connsiteY19" fmla="*/ 1134179 h 1944306"/>
              <a:gd name="connsiteX20" fmla="*/ 0 w 6851972"/>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1944306" fill="none" extrusionOk="0">
                <a:moveTo>
                  <a:pt x="0" y="324057"/>
                </a:moveTo>
                <a:cubicBezTo>
                  <a:pt x="12160" y="151667"/>
                  <a:pt x="133118" y="4812"/>
                  <a:pt x="324057" y="0"/>
                </a:cubicBezTo>
                <a:cubicBezTo>
                  <a:pt x="583104" y="29944"/>
                  <a:pt x="995751" y="57975"/>
                  <a:pt x="1141995" y="0"/>
                </a:cubicBezTo>
                <a:lnTo>
                  <a:pt x="1141995" y="0"/>
                </a:lnTo>
                <a:cubicBezTo>
                  <a:pt x="1575879" y="82202"/>
                  <a:pt x="2087717" y="-119666"/>
                  <a:pt x="2854988" y="0"/>
                </a:cubicBezTo>
                <a:cubicBezTo>
                  <a:pt x="4493986" y="-117130"/>
                  <a:pt x="4929835" y="123459"/>
                  <a:pt x="6527915" y="0"/>
                </a:cubicBezTo>
                <a:cubicBezTo>
                  <a:pt x="6725656" y="29903"/>
                  <a:pt x="6841114" y="146604"/>
                  <a:pt x="6851972" y="324057"/>
                </a:cubicBezTo>
                <a:cubicBezTo>
                  <a:pt x="6852900" y="514913"/>
                  <a:pt x="6911860" y="775641"/>
                  <a:pt x="6851972" y="1134179"/>
                </a:cubicBezTo>
                <a:lnTo>
                  <a:pt x="6851972" y="1134179"/>
                </a:lnTo>
                <a:cubicBezTo>
                  <a:pt x="6867189" y="1293587"/>
                  <a:pt x="6818019" y="1558532"/>
                  <a:pt x="6851972" y="1620255"/>
                </a:cubicBezTo>
                <a:lnTo>
                  <a:pt x="6851972" y="1620249"/>
                </a:lnTo>
                <a:cubicBezTo>
                  <a:pt x="6850024" y="1796782"/>
                  <a:pt x="6697324" y="1975447"/>
                  <a:pt x="6527915" y="1944306"/>
                </a:cubicBezTo>
                <a:cubicBezTo>
                  <a:pt x="4744816" y="2077700"/>
                  <a:pt x="3861507" y="1813586"/>
                  <a:pt x="2854988" y="1944306"/>
                </a:cubicBezTo>
                <a:cubicBezTo>
                  <a:pt x="2396060" y="2071608"/>
                  <a:pt x="1779194" y="1937061"/>
                  <a:pt x="1141995" y="1944306"/>
                </a:cubicBezTo>
                <a:lnTo>
                  <a:pt x="1141995" y="1944306"/>
                </a:lnTo>
                <a:cubicBezTo>
                  <a:pt x="1038400" y="1908614"/>
                  <a:pt x="688102" y="1987269"/>
                  <a:pt x="324057" y="1944306"/>
                </a:cubicBezTo>
                <a:cubicBezTo>
                  <a:pt x="115468" y="1944181"/>
                  <a:pt x="10581" y="1777517"/>
                  <a:pt x="0" y="1620249"/>
                </a:cubicBezTo>
                <a:lnTo>
                  <a:pt x="0" y="1620255"/>
                </a:lnTo>
                <a:cubicBezTo>
                  <a:pt x="-201983" y="1552456"/>
                  <a:pt x="-840907" y="1632246"/>
                  <a:pt x="-1153118" y="1643658"/>
                </a:cubicBezTo>
                <a:cubicBezTo>
                  <a:pt x="-556837" y="1481096"/>
                  <a:pt x="-500754" y="1385713"/>
                  <a:pt x="0" y="1134179"/>
                </a:cubicBezTo>
                <a:cubicBezTo>
                  <a:pt x="65266" y="973640"/>
                  <a:pt x="5892" y="710896"/>
                  <a:pt x="0" y="324057"/>
                </a:cubicBezTo>
                <a:close/>
              </a:path>
              <a:path w="6851972" h="1944306" stroke="0" extrusionOk="0">
                <a:moveTo>
                  <a:pt x="0" y="324057"/>
                </a:moveTo>
                <a:cubicBezTo>
                  <a:pt x="-3887" y="151732"/>
                  <a:pt x="174682" y="-20016"/>
                  <a:pt x="324057" y="0"/>
                </a:cubicBezTo>
                <a:cubicBezTo>
                  <a:pt x="466737" y="-14733"/>
                  <a:pt x="789438" y="-26317"/>
                  <a:pt x="1141995" y="0"/>
                </a:cubicBezTo>
                <a:lnTo>
                  <a:pt x="1141995" y="0"/>
                </a:lnTo>
                <a:cubicBezTo>
                  <a:pt x="1830843" y="134844"/>
                  <a:pt x="2456857" y="-148642"/>
                  <a:pt x="2854988" y="0"/>
                </a:cubicBezTo>
                <a:cubicBezTo>
                  <a:pt x="4422161" y="-134364"/>
                  <a:pt x="5189274" y="130381"/>
                  <a:pt x="6527915" y="0"/>
                </a:cubicBezTo>
                <a:cubicBezTo>
                  <a:pt x="6704053" y="-6680"/>
                  <a:pt x="6860031" y="138838"/>
                  <a:pt x="6851972" y="324057"/>
                </a:cubicBezTo>
                <a:cubicBezTo>
                  <a:pt x="6885963" y="513443"/>
                  <a:pt x="6835112" y="959268"/>
                  <a:pt x="6851972" y="1134179"/>
                </a:cubicBezTo>
                <a:lnTo>
                  <a:pt x="6851972" y="1134179"/>
                </a:lnTo>
                <a:cubicBezTo>
                  <a:pt x="6818149" y="1219579"/>
                  <a:pt x="6847367" y="1570996"/>
                  <a:pt x="6851972" y="1620255"/>
                </a:cubicBezTo>
                <a:lnTo>
                  <a:pt x="6851972" y="1620249"/>
                </a:lnTo>
                <a:cubicBezTo>
                  <a:pt x="6857998" y="1798564"/>
                  <a:pt x="6701745" y="1945796"/>
                  <a:pt x="6527915" y="1944306"/>
                </a:cubicBezTo>
                <a:cubicBezTo>
                  <a:pt x="4857274" y="1906547"/>
                  <a:pt x="3985619" y="1994804"/>
                  <a:pt x="2854988" y="1944306"/>
                </a:cubicBezTo>
                <a:cubicBezTo>
                  <a:pt x="2121549" y="1850002"/>
                  <a:pt x="1419560" y="1881048"/>
                  <a:pt x="1141995" y="1944306"/>
                </a:cubicBezTo>
                <a:lnTo>
                  <a:pt x="1141995" y="1944306"/>
                </a:lnTo>
                <a:cubicBezTo>
                  <a:pt x="792424" y="1923425"/>
                  <a:pt x="720963" y="1900617"/>
                  <a:pt x="324057" y="1944306"/>
                </a:cubicBezTo>
                <a:cubicBezTo>
                  <a:pt x="137322" y="1937226"/>
                  <a:pt x="12567" y="1796279"/>
                  <a:pt x="0" y="1620249"/>
                </a:cubicBezTo>
                <a:lnTo>
                  <a:pt x="0" y="1620255"/>
                </a:lnTo>
                <a:cubicBezTo>
                  <a:pt x="-407138" y="1585374"/>
                  <a:pt x="-875142" y="1554788"/>
                  <a:pt x="-1153118" y="1643658"/>
                </a:cubicBezTo>
                <a:cubicBezTo>
                  <a:pt x="-940187" y="1477577"/>
                  <a:pt x="-451007" y="1257794"/>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Em có nhận xét gì về các từ ngữ d</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ù</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ng để tả hay gọi các loài chim trong bài hát?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đó</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đều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là</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dùng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để</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miêu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tả</a:t>
              </a:r>
              <a:r>
                <a:rPr lang="en-US" sz="3200" b="1" dirty="0">
                  <a:solidFill>
                    <a:srgbClr val="FF0000"/>
                  </a:solidFill>
                  <a:effectLst/>
                  <a:ea typeface="Calibri" panose="020F0502020204030204" pitchFamily="34" charset="0"/>
                </a:rPr>
                <a:t> hay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con </a:t>
              </a:r>
              <a:r>
                <a:rPr lang="en-US" sz="3200" b="1" dirty="0" err="1">
                  <a:solidFill>
                    <a:srgbClr val="FF0000"/>
                  </a:solidFill>
                  <a:effectLst/>
                  <a:ea typeface="Calibri" panose="020F0502020204030204" pitchFamily="34" charset="0"/>
                </a:rPr>
                <a:t>người</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22120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C7F1938-F6C3-0A10-FEF0-334194CFD871}"/>
              </a:ext>
            </a:extLst>
          </p:cNvPr>
          <p:cNvPicPr>
            <a:picLocks noChangeAspect="1"/>
          </p:cNvPicPr>
          <p:nvPr/>
        </p:nvPicPr>
        <p:blipFill>
          <a:blip r:embed="rId4"/>
          <a:stretch>
            <a:fillRect/>
          </a:stretch>
        </p:blipFill>
        <p:spPr>
          <a:xfrm>
            <a:off x="3293764" y="3063252"/>
            <a:ext cx="6529382" cy="2139881"/>
          </a:xfrm>
          <a:prstGeom prst="rect">
            <a:avLst/>
          </a:prstGeom>
        </p:spPr>
      </p:pic>
    </p:spTree>
    <p:extLst>
      <p:ext uri="{BB962C8B-B14F-4D97-AF65-F5344CB8AC3E}">
        <p14:creationId xmlns:p14="http://schemas.microsoft.com/office/powerpoint/2010/main" val="19189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12CF035-4F2F-5D31-5108-EC17094E1982}"/>
              </a:ext>
            </a:extLst>
          </p:cNvPr>
          <p:cNvSpPr txBox="1"/>
          <p:nvPr/>
        </p:nvSpPr>
        <p:spPr>
          <a:xfrm>
            <a:off x="3264938" y="339525"/>
            <a:ext cx="8957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Thứ</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ngày</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tháng</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năm</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p>
        </p:txBody>
      </p:sp>
      <p:pic>
        <p:nvPicPr>
          <p:cNvPr id="3" name="Picture 2">
            <a:extLst>
              <a:ext uri="{FF2B5EF4-FFF2-40B4-BE49-F238E27FC236}">
                <a16:creationId xmlns:a16="http://schemas.microsoft.com/office/drawing/2014/main" id="{687236AD-5AC3-1285-9EAF-3E4301FA1563}"/>
              </a:ext>
            </a:extLst>
          </p:cNvPr>
          <p:cNvPicPr>
            <a:picLocks noChangeAspect="1"/>
          </p:cNvPicPr>
          <p:nvPr/>
        </p:nvPicPr>
        <p:blipFill>
          <a:blip r:embed="rId6"/>
          <a:stretch>
            <a:fillRect/>
          </a:stretch>
        </p:blipFill>
        <p:spPr>
          <a:xfrm>
            <a:off x="5153025" y="1070244"/>
            <a:ext cx="4621764" cy="1227248"/>
          </a:xfrm>
          <a:prstGeom prst="rect">
            <a:avLst/>
          </a:prstGeom>
        </p:spPr>
      </p:pic>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7"/>
          <a:stretch>
            <a:fillRect/>
          </a:stretch>
        </p:blipFill>
        <p:spPr>
          <a:xfrm>
            <a:off x="3627141" y="2591134"/>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8"/>
          <a:stretch>
            <a:fillRect/>
          </a:stretch>
        </p:blipFill>
        <p:spPr>
          <a:xfrm>
            <a:off x="1418273" y="1366217"/>
            <a:ext cx="4383404" cy="1115665"/>
          </a:xfrm>
          <a:prstGeom prst="rect">
            <a:avLst/>
          </a:prstGeom>
        </p:spPr>
      </p:pic>
    </p:spTree>
    <p:extLst>
      <p:ext uri="{BB962C8B-B14F-4D97-AF65-F5344CB8AC3E}">
        <p14:creationId xmlns:p14="http://schemas.microsoft.com/office/powerpoint/2010/main" val="16423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p:cTn id="11"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4" cstate="print">
            <a:alphaModFix amt="85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112995" cy="1209138"/>
            <a:chOff x="1653892" y="280975"/>
            <a:chExt cx="9953089"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9953089"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6"/>
          <a:stretch>
            <a:fillRect/>
          </a:stretch>
        </p:blipFill>
        <p:spPr>
          <a:xfrm>
            <a:off x="6411310" y="4207683"/>
            <a:ext cx="5273073" cy="2347651"/>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378372" y="1702676"/>
            <a:ext cx="11519338" cy="245942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Mùa xuân, ngày nào cũng là ngày hội. Muôn loài vật trên đồng lũ lượt kéo nhau đi. Những </a:t>
            </a:r>
            <a:r>
              <a:rPr lang="vi-VN" sz="2400" b="1" i="0" dirty="0">
                <a:solidFill>
                  <a:srgbClr val="000000"/>
                </a:solidFill>
                <a:effectLst/>
                <a:latin typeface="Calibri" panose="020F0502020204030204" pitchFamily="34" charset="0"/>
                <a:cs typeface="Calibri" panose="020F0502020204030204" pitchFamily="34" charset="0"/>
              </a:rPr>
              <a:t>anh</a:t>
            </a:r>
            <a:r>
              <a:rPr lang="vi-VN" sz="2400" b="0" i="0" dirty="0">
                <a:solidFill>
                  <a:srgbClr val="000000"/>
                </a:solidFill>
                <a:effectLst/>
                <a:latin typeface="Calibri" panose="020F0502020204030204" pitchFamily="34" charset="0"/>
                <a:cs typeface="Calibri" panose="020F0502020204030204" pitchFamily="34" charset="0"/>
              </a:rPr>
              <a:t> chuồn ớt đỏ thắm như ngọn lửa. Những </a:t>
            </a:r>
            <a:r>
              <a:rPr lang="vi-VN" sz="2400" b="1" i="0" dirty="0">
                <a:solidFill>
                  <a:srgbClr val="000000"/>
                </a:solidFill>
                <a:effectLst/>
                <a:latin typeface="Calibri" panose="020F0502020204030204" pitchFamily="34" charset="0"/>
                <a:cs typeface="Calibri" panose="020F0502020204030204" pitchFamily="34" charset="0"/>
              </a:rPr>
              <a:t>cô</a:t>
            </a:r>
            <a:r>
              <a:rPr lang="vi-VN" sz="2400" b="0" i="0" dirty="0">
                <a:solidFill>
                  <a:srgbClr val="000000"/>
                </a:solidFill>
                <a:effectLst/>
                <a:latin typeface="Calibri" panose="020F0502020204030204" pitchFamily="34" charset="0"/>
                <a:cs typeface="Calibri" panose="020F0502020204030204" pitchFamily="34" charset="0"/>
              </a:rPr>
              <a:t> chuồn chuồn kim nhịn ăn để thân hình mảnh dẻ, mắt to, mình nhỏ xíu, thướt tha bay lượn. Các </a:t>
            </a:r>
            <a:r>
              <a:rPr lang="vi-VN" sz="2400" b="1" i="0" dirty="0">
                <a:solidFill>
                  <a:srgbClr val="000000"/>
                </a:solidFill>
                <a:effectLst/>
                <a:latin typeface="Calibri" panose="020F0502020204030204" pitchFamily="34" charset="0"/>
                <a:cs typeface="Calibri" panose="020F0502020204030204" pitchFamily="34" charset="0"/>
              </a:rPr>
              <a:t>chú</a:t>
            </a:r>
            <a:r>
              <a:rPr lang="vi-VN" sz="2400" b="0" i="0" dirty="0">
                <a:solidFill>
                  <a:srgbClr val="000000"/>
                </a:solidFill>
                <a:effectLst/>
                <a:latin typeface="Calibri" panose="020F0502020204030204" pitchFamily="34" charset="0"/>
                <a:cs typeface="Calibri" panose="020F0502020204030204" pitchFamily="34" charset="0"/>
              </a:rPr>
              <a:t> bọ ngựa vung gươm tập múa võ trên những chiếc lá to. Các </a:t>
            </a:r>
            <a:r>
              <a:rPr lang="vi-VN" sz="2400" b="1" i="0" dirty="0">
                <a:solidFill>
                  <a:srgbClr val="000000"/>
                </a:solidFill>
                <a:effectLst/>
                <a:latin typeface="Calibri" panose="020F0502020204030204" pitchFamily="34" charset="0"/>
                <a:cs typeface="Calibri" panose="020F0502020204030204" pitchFamily="34" charset="0"/>
              </a:rPr>
              <a:t>ả</a:t>
            </a:r>
            <a:r>
              <a:rPr lang="vi-VN" sz="2400" b="0" i="0" dirty="0">
                <a:solidFill>
                  <a:srgbClr val="000000"/>
                </a:solidFill>
                <a:effectLst/>
                <a:latin typeface="Calibri" panose="020F0502020204030204" pitchFamily="34" charset="0"/>
                <a:cs typeface="Calibri" panose="020F0502020204030204" pitchFamily="34" charset="0"/>
              </a:rPr>
              <a:t> cánh cam diêm dúa, các </a:t>
            </a:r>
            <a:r>
              <a:rPr lang="vi-VN" sz="2400" b="1" i="0" dirty="0">
                <a:solidFill>
                  <a:srgbClr val="000000"/>
                </a:solidFill>
                <a:effectLst/>
                <a:latin typeface="Calibri" panose="020F0502020204030204" pitchFamily="34" charset="0"/>
                <a:cs typeface="Calibri" panose="020F0502020204030204" pitchFamily="34" charset="0"/>
              </a:rPr>
              <a:t>chị</a:t>
            </a:r>
            <a:r>
              <a:rPr lang="vi-VN" sz="2400" b="0" i="0" dirty="0">
                <a:solidFill>
                  <a:srgbClr val="000000"/>
                </a:solidFill>
                <a:effectLst/>
                <a:latin typeface="Calibri" panose="020F0502020204030204" pitchFamily="34" charset="0"/>
                <a:cs typeface="Calibri" panose="020F0502020204030204" pitchFamily="34" charset="0"/>
              </a:rPr>
              <a:t> cào cào xoè áo lụa đỏm dáng,... Đạo mạo như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giang,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dẽ cũng vui vẻ dạo chơi trên bờ đầm.</a:t>
            </a:r>
          </a:p>
          <a:p>
            <a:pPr algn="r"/>
            <a:r>
              <a:rPr lang="vi-VN" sz="2400" b="0" i="0" dirty="0">
                <a:solidFill>
                  <a:srgbClr val="000000"/>
                </a:solidFill>
                <a:effectLst/>
                <a:latin typeface="Calibri" panose="020F0502020204030204" pitchFamily="34" charset="0"/>
                <a:cs typeface="Calibri" panose="020F0502020204030204" pitchFamily="34" charset="0"/>
              </a:rPr>
              <a:t>(Theo Xuân Quỳnh)</a:t>
            </a:r>
          </a:p>
        </p:txBody>
      </p:sp>
      <p:grpSp>
        <p:nvGrpSpPr>
          <p:cNvPr id="19" name="Group 18">
            <a:extLst>
              <a:ext uri="{FF2B5EF4-FFF2-40B4-BE49-F238E27FC236}">
                <a16:creationId xmlns:a16="http://schemas.microsoft.com/office/drawing/2014/main" id="{419320FE-8F9C-0CEE-8993-C1A7D4EF27D1}"/>
              </a:ext>
            </a:extLst>
          </p:cNvPr>
          <p:cNvGrpSpPr/>
          <p:nvPr/>
        </p:nvGrpSpPr>
        <p:grpSpPr>
          <a:xfrm>
            <a:off x="1509508" y="4222442"/>
            <a:ext cx="4179855" cy="2635558"/>
            <a:chOff x="3955420" y="4581371"/>
            <a:chExt cx="4179855" cy="2635558"/>
          </a:xfrm>
        </p:grpSpPr>
        <p:pic>
          <p:nvPicPr>
            <p:cNvPr id="20" name="Picture 19">
              <a:extLst>
                <a:ext uri="{FF2B5EF4-FFF2-40B4-BE49-F238E27FC236}">
                  <a16:creationId xmlns:a16="http://schemas.microsoft.com/office/drawing/2014/main" id="{24B43D7F-F7C6-7B36-BA95-81E9CBCB947A}"/>
                </a:ext>
              </a:extLst>
            </p:cNvPr>
            <p:cNvPicPr>
              <a:picLocks noChangeAspect="1"/>
            </p:cNvPicPr>
            <p:nvPr/>
          </p:nvPicPr>
          <p:blipFill>
            <a:blip r:embed="rId7"/>
            <a:stretch>
              <a:fillRect/>
            </a:stretch>
          </p:blipFill>
          <p:spPr>
            <a:xfrm>
              <a:off x="4506875" y="4581371"/>
              <a:ext cx="2828195" cy="2368106"/>
            </a:xfrm>
            <a:prstGeom prst="rect">
              <a:avLst/>
            </a:prstGeom>
            <a:effectLst/>
          </p:spPr>
        </p:pic>
        <p:sp>
          <p:nvSpPr>
            <p:cNvPr id="21" name="Plaque 20">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88109F80-BB0D-701A-5B23-1EF040A424E6}"/>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grpSp>
    </p:spTree>
    <p:extLst>
      <p:ext uri="{BB962C8B-B14F-4D97-AF65-F5344CB8AC3E}">
        <p14:creationId xmlns:p14="http://schemas.microsoft.com/office/powerpoint/2010/main" val="366740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85414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3957949070"/>
              </p:ext>
            </p:extLst>
          </p:nvPr>
        </p:nvGraphicFramePr>
        <p:xfrm>
          <a:off x="3268717" y="1623554"/>
          <a:ext cx="8618483" cy="4661629"/>
        </p:xfrm>
        <a:graphic>
          <a:graphicData uri="http://schemas.openxmlformats.org/drawingml/2006/table">
            <a:tbl>
              <a:tblPr firstRow="1" bandRow="1">
                <a:tableStyleId>{93296810-A885-4BE3-A3E7-6D5BEEA58F35}</a:tableStyleId>
              </a:tblPr>
              <a:tblGrid>
                <a:gridCol w="1723697">
                  <a:extLst>
                    <a:ext uri="{9D8B030D-6E8A-4147-A177-3AD203B41FA5}">
                      <a16:colId xmlns:a16="http://schemas.microsoft.com/office/drawing/2014/main" val="3554278101"/>
                    </a:ext>
                  </a:extLst>
                </a:gridCol>
                <a:gridCol w="3489435">
                  <a:extLst>
                    <a:ext uri="{9D8B030D-6E8A-4147-A177-3AD203B41FA5}">
                      <a16:colId xmlns:a16="http://schemas.microsoft.com/office/drawing/2014/main" val="2496121716"/>
                    </a:ext>
                  </a:extLst>
                </a:gridCol>
                <a:gridCol w="3405351">
                  <a:extLst>
                    <a:ext uri="{9D8B030D-6E8A-4147-A177-3AD203B41FA5}">
                      <a16:colId xmlns:a16="http://schemas.microsoft.com/office/drawing/2014/main" val="458742190"/>
                    </a:ext>
                  </a:extLst>
                </a:gridCol>
              </a:tblGrid>
              <a:tr h="665947">
                <a:tc>
                  <a:txBody>
                    <a:bodyPr/>
                    <a:lstStyle/>
                    <a:p>
                      <a:pPr algn="ctr"/>
                      <a:r>
                        <a:rPr lang="en-US" sz="3200" dirty="0"/>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t>Từ</a:t>
                      </a:r>
                      <a:r>
                        <a:rPr lang="en-US" sz="3200" dirty="0"/>
                        <a:t> in </a:t>
                      </a:r>
                      <a:r>
                        <a:rPr lang="en-US" sz="3200" dirty="0" err="1"/>
                        <a:t>đậm</a:t>
                      </a:r>
                      <a:endParaRPr lang="en-US" sz="3200" dirty="0"/>
                    </a:p>
                  </a:txBody>
                  <a:tcPr>
                    <a:lnB w="12700" cap="flat" cmpd="sng" algn="ctr">
                      <a:solidFill>
                        <a:schemeClr val="tx1"/>
                      </a:solidFill>
                      <a:prstDash val="solid"/>
                      <a:round/>
                      <a:headEnd type="none" w="med" len="med"/>
                      <a:tailEnd type="none" w="med" len="med"/>
                    </a:lnB>
                  </a:tcPr>
                </a:tc>
                <a:tc>
                  <a:txBody>
                    <a:bodyPr/>
                    <a:lstStyle/>
                    <a:p>
                      <a:pPr algn="ctr"/>
                      <a:r>
                        <a:rPr lang="en-US" sz="3200" dirty="0"/>
                        <a:t>Con </a:t>
                      </a:r>
                      <a:r>
                        <a:rPr lang="en-US" sz="3200" dirty="0" err="1"/>
                        <a:t>vật</a:t>
                      </a:r>
                      <a:endParaRPr lang="en-US" sz="32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65947">
                <a:tc>
                  <a:txBody>
                    <a:bodyPr/>
                    <a:lstStyle/>
                    <a:p>
                      <a:pPr algn="ctr"/>
                      <a:r>
                        <a:rPr lang="en-US" sz="3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9497274"/>
                  </a:ext>
                </a:extLst>
              </a:tr>
              <a:tr h="665947">
                <a:tc>
                  <a:txBody>
                    <a:bodyPr/>
                    <a:lstStyle/>
                    <a:p>
                      <a:pPr algn="ctr"/>
                      <a:r>
                        <a:rPr lang="en-US" sz="3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1962319"/>
                  </a:ext>
                </a:extLst>
              </a:tr>
              <a:tr h="665947">
                <a:tc>
                  <a:txBody>
                    <a:bodyPr/>
                    <a:lstStyle/>
                    <a:p>
                      <a:pPr algn="ctr"/>
                      <a:r>
                        <a:rPr lang="en-US" sz="3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75702935"/>
                  </a:ext>
                </a:extLst>
              </a:tr>
              <a:tr h="665947">
                <a:tc>
                  <a:txBody>
                    <a:bodyPr/>
                    <a:lstStyle/>
                    <a:p>
                      <a:pPr algn="ctr"/>
                      <a:r>
                        <a:rPr lang="en-US" sz="3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59369279"/>
                  </a:ext>
                </a:extLst>
              </a:tr>
              <a:tr h="665947">
                <a:tc>
                  <a:txBody>
                    <a:bodyPr/>
                    <a:lstStyle/>
                    <a:p>
                      <a:pPr algn="ctr"/>
                      <a:r>
                        <a:rPr lang="en-US" sz="3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5719070"/>
                  </a:ext>
                </a:extLst>
              </a:tr>
              <a:tr h="665947">
                <a:tc>
                  <a:txBody>
                    <a:bodyPr/>
                    <a:lstStyle/>
                    <a:p>
                      <a:pPr algn="ctr"/>
                      <a:r>
                        <a:rPr lang="en-US" sz="3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4683020"/>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5528442" y="2238703"/>
            <a:ext cx="1807779" cy="707886"/>
          </a:xfrm>
          <a:prstGeom prst="rect">
            <a:avLst/>
          </a:prstGeom>
          <a:noFill/>
        </p:spPr>
        <p:txBody>
          <a:bodyPr wrap="square" rtlCol="0">
            <a:spAutoFit/>
          </a:bodyPr>
          <a:lstStyle/>
          <a:p>
            <a:r>
              <a:rPr lang="en-US" sz="4000" dirty="0" err="1"/>
              <a:t>anh</a:t>
            </a:r>
            <a:endParaRPr lang="en-US" sz="4000" dirty="0"/>
          </a:p>
        </p:txBody>
      </p:sp>
      <p:sp>
        <p:nvSpPr>
          <p:cNvPr id="8" name="TextBox 7">
            <a:extLst>
              <a:ext uri="{FF2B5EF4-FFF2-40B4-BE49-F238E27FC236}">
                <a16:creationId xmlns:a16="http://schemas.microsoft.com/office/drawing/2014/main" id="{32FE9EE7-1B9E-CA3E-E1F9-FE9EAA597CCD}"/>
              </a:ext>
            </a:extLst>
          </p:cNvPr>
          <p:cNvSpPr txBox="1"/>
          <p:nvPr/>
        </p:nvSpPr>
        <p:spPr>
          <a:xfrm>
            <a:off x="8681546" y="2333297"/>
            <a:ext cx="2911364"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ớt</a:t>
            </a:r>
            <a:endParaRPr lang="en-US" sz="3200" dirty="0"/>
          </a:p>
        </p:txBody>
      </p:sp>
      <p:sp>
        <p:nvSpPr>
          <p:cNvPr id="9" name="TextBox 8">
            <a:extLst>
              <a:ext uri="{FF2B5EF4-FFF2-40B4-BE49-F238E27FC236}">
                <a16:creationId xmlns:a16="http://schemas.microsoft.com/office/drawing/2014/main" id="{8A650B51-1FC4-DB6B-F00B-44FFABCCC540}"/>
              </a:ext>
            </a:extLst>
          </p:cNvPr>
          <p:cNvSpPr txBox="1"/>
          <p:nvPr/>
        </p:nvSpPr>
        <p:spPr>
          <a:xfrm>
            <a:off x="5549462" y="2890345"/>
            <a:ext cx="1807779" cy="707886"/>
          </a:xfrm>
          <a:prstGeom prst="rect">
            <a:avLst/>
          </a:prstGeom>
          <a:noFill/>
        </p:spPr>
        <p:txBody>
          <a:bodyPr wrap="square" rtlCol="0">
            <a:spAutoFit/>
          </a:bodyPr>
          <a:lstStyle/>
          <a:p>
            <a:r>
              <a:rPr lang="en-US" sz="4000" dirty="0" err="1"/>
              <a:t>cô</a:t>
            </a:r>
            <a:endParaRPr lang="en-US" sz="4000" dirty="0"/>
          </a:p>
        </p:txBody>
      </p:sp>
      <p:sp>
        <p:nvSpPr>
          <p:cNvPr id="10" name="TextBox 9">
            <a:extLst>
              <a:ext uri="{FF2B5EF4-FFF2-40B4-BE49-F238E27FC236}">
                <a16:creationId xmlns:a16="http://schemas.microsoft.com/office/drawing/2014/main" id="{4C258DBB-94EA-14B9-21AA-2BD282D1878C}"/>
              </a:ext>
            </a:extLst>
          </p:cNvPr>
          <p:cNvSpPr txBox="1"/>
          <p:nvPr/>
        </p:nvSpPr>
        <p:spPr>
          <a:xfrm>
            <a:off x="8628993" y="2932386"/>
            <a:ext cx="3405351"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kim</a:t>
            </a:r>
            <a:endParaRPr lang="en-US" sz="3200" dirty="0"/>
          </a:p>
        </p:txBody>
      </p:sp>
      <p:sp>
        <p:nvSpPr>
          <p:cNvPr id="11" name="TextBox 10">
            <a:extLst>
              <a:ext uri="{FF2B5EF4-FFF2-40B4-BE49-F238E27FC236}">
                <a16:creationId xmlns:a16="http://schemas.microsoft.com/office/drawing/2014/main" id="{0DC3A80F-707E-A6CB-36B6-1E8A2013362B}"/>
              </a:ext>
            </a:extLst>
          </p:cNvPr>
          <p:cNvSpPr txBox="1"/>
          <p:nvPr/>
        </p:nvSpPr>
        <p:spPr>
          <a:xfrm>
            <a:off x="5549462" y="3573518"/>
            <a:ext cx="1807779" cy="707886"/>
          </a:xfrm>
          <a:prstGeom prst="rect">
            <a:avLst/>
          </a:prstGeom>
          <a:noFill/>
        </p:spPr>
        <p:txBody>
          <a:bodyPr wrap="square" rtlCol="0">
            <a:spAutoFit/>
          </a:bodyPr>
          <a:lstStyle/>
          <a:p>
            <a:r>
              <a:rPr lang="en-US" sz="4000" dirty="0" err="1"/>
              <a:t>chú</a:t>
            </a:r>
            <a:endParaRPr lang="en-US" sz="4000" dirty="0"/>
          </a:p>
        </p:txBody>
      </p:sp>
      <p:sp>
        <p:nvSpPr>
          <p:cNvPr id="12" name="TextBox 11">
            <a:extLst>
              <a:ext uri="{FF2B5EF4-FFF2-40B4-BE49-F238E27FC236}">
                <a16:creationId xmlns:a16="http://schemas.microsoft.com/office/drawing/2014/main" id="{51A0BB9E-A758-B47B-462F-85C05672EAEE}"/>
              </a:ext>
            </a:extLst>
          </p:cNvPr>
          <p:cNvSpPr txBox="1"/>
          <p:nvPr/>
        </p:nvSpPr>
        <p:spPr>
          <a:xfrm>
            <a:off x="8607973" y="3584027"/>
            <a:ext cx="3405351" cy="584775"/>
          </a:xfrm>
          <a:prstGeom prst="rect">
            <a:avLst/>
          </a:prstGeom>
          <a:noFill/>
        </p:spPr>
        <p:txBody>
          <a:bodyPr wrap="square" rtlCol="0">
            <a:spAutoFit/>
          </a:bodyPr>
          <a:lstStyle/>
          <a:p>
            <a:pPr algn="ctr"/>
            <a:r>
              <a:rPr lang="en-US" sz="3200" dirty="0" err="1"/>
              <a:t>bọ</a:t>
            </a:r>
            <a:r>
              <a:rPr lang="en-US" sz="3200" dirty="0"/>
              <a:t> </a:t>
            </a:r>
            <a:r>
              <a:rPr lang="en-US" sz="3200" dirty="0" err="1"/>
              <a:t>ngựa</a:t>
            </a:r>
            <a:endParaRPr lang="en-US" sz="3200" dirty="0"/>
          </a:p>
        </p:txBody>
      </p:sp>
      <p:sp>
        <p:nvSpPr>
          <p:cNvPr id="13" name="TextBox 12">
            <a:extLst>
              <a:ext uri="{FF2B5EF4-FFF2-40B4-BE49-F238E27FC236}">
                <a16:creationId xmlns:a16="http://schemas.microsoft.com/office/drawing/2014/main" id="{FACE68DF-3B32-92FA-3BD5-76994547C64D}"/>
              </a:ext>
            </a:extLst>
          </p:cNvPr>
          <p:cNvSpPr txBox="1"/>
          <p:nvPr/>
        </p:nvSpPr>
        <p:spPr>
          <a:xfrm>
            <a:off x="5707117" y="4267201"/>
            <a:ext cx="830317" cy="707886"/>
          </a:xfrm>
          <a:prstGeom prst="rect">
            <a:avLst/>
          </a:prstGeom>
          <a:noFill/>
        </p:spPr>
        <p:txBody>
          <a:bodyPr wrap="square" rtlCol="0">
            <a:spAutoFit/>
          </a:bodyPr>
          <a:lstStyle/>
          <a:p>
            <a:r>
              <a:rPr lang="en-US" sz="4000" dirty="0"/>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607973" y="4340772"/>
            <a:ext cx="3405351" cy="584775"/>
          </a:xfrm>
          <a:prstGeom prst="rect">
            <a:avLst/>
          </a:prstGeom>
          <a:noFill/>
        </p:spPr>
        <p:txBody>
          <a:bodyPr wrap="square" rtlCol="0">
            <a:spAutoFit/>
          </a:bodyPr>
          <a:lstStyle/>
          <a:p>
            <a:pPr algn="ctr"/>
            <a:r>
              <a:rPr lang="en-US" sz="3200" dirty="0" err="1"/>
              <a:t>cánh</a:t>
            </a:r>
            <a:r>
              <a:rPr lang="en-US" sz="3200" dirty="0"/>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5370786" y="4908332"/>
            <a:ext cx="1145627" cy="707886"/>
          </a:xfrm>
          <a:prstGeom prst="rect">
            <a:avLst/>
          </a:prstGeom>
          <a:noFill/>
        </p:spPr>
        <p:txBody>
          <a:bodyPr wrap="square" rtlCol="0">
            <a:spAutoFit/>
          </a:bodyPr>
          <a:lstStyle/>
          <a:p>
            <a:r>
              <a:rPr lang="en-US" sz="4000" dirty="0" err="1"/>
              <a:t>chị</a:t>
            </a:r>
            <a:endParaRPr lang="en-US" sz="4000" dirty="0"/>
          </a:p>
        </p:txBody>
      </p:sp>
      <p:sp>
        <p:nvSpPr>
          <p:cNvPr id="16" name="TextBox 15">
            <a:extLst>
              <a:ext uri="{FF2B5EF4-FFF2-40B4-BE49-F238E27FC236}">
                <a16:creationId xmlns:a16="http://schemas.microsoft.com/office/drawing/2014/main" id="{3EB41752-699F-495F-BE14-220C2A308D41}"/>
              </a:ext>
            </a:extLst>
          </p:cNvPr>
          <p:cNvSpPr txBox="1"/>
          <p:nvPr/>
        </p:nvSpPr>
        <p:spPr>
          <a:xfrm>
            <a:off x="8607973" y="5002924"/>
            <a:ext cx="3405351" cy="584775"/>
          </a:xfrm>
          <a:prstGeom prst="rect">
            <a:avLst/>
          </a:prstGeom>
          <a:noFill/>
        </p:spPr>
        <p:txBody>
          <a:bodyPr wrap="square" rtlCol="0">
            <a:spAutoFit/>
          </a:bodyPr>
          <a:lstStyle/>
          <a:p>
            <a:pPr algn="ctr"/>
            <a:r>
              <a:rPr lang="en-US" sz="3200" dirty="0" err="1"/>
              <a:t>cào</a:t>
            </a:r>
            <a:r>
              <a:rPr lang="en-US" sz="3200" dirty="0"/>
              <a:t> </a:t>
            </a:r>
            <a:r>
              <a:rPr lang="en-US" sz="3200" dirty="0" err="1"/>
              <a:t>cào</a:t>
            </a:r>
            <a:endParaRPr lang="en-US" sz="3200" dirty="0"/>
          </a:p>
        </p:txBody>
      </p:sp>
      <p:sp>
        <p:nvSpPr>
          <p:cNvPr id="18" name="TextBox 17">
            <a:extLst>
              <a:ext uri="{FF2B5EF4-FFF2-40B4-BE49-F238E27FC236}">
                <a16:creationId xmlns:a16="http://schemas.microsoft.com/office/drawing/2014/main" id="{398EA72A-C7FD-CD48-2C91-EE13FA5DDAF4}"/>
              </a:ext>
            </a:extLst>
          </p:cNvPr>
          <p:cNvSpPr txBox="1"/>
          <p:nvPr/>
        </p:nvSpPr>
        <p:spPr>
          <a:xfrm>
            <a:off x="5370786" y="5507422"/>
            <a:ext cx="1145627" cy="707886"/>
          </a:xfrm>
          <a:prstGeom prst="rect">
            <a:avLst/>
          </a:prstGeom>
          <a:noFill/>
        </p:spPr>
        <p:txBody>
          <a:bodyPr wrap="square" rtlCol="0">
            <a:spAutoFit/>
          </a:bodyPr>
          <a:lstStyle/>
          <a:p>
            <a:r>
              <a:rPr lang="en-US" sz="4000" dirty="0" err="1"/>
              <a:t>bác</a:t>
            </a:r>
            <a:endParaRPr lang="en-US" sz="4000" dirty="0"/>
          </a:p>
        </p:txBody>
      </p:sp>
      <p:sp>
        <p:nvSpPr>
          <p:cNvPr id="19" name="TextBox 18">
            <a:extLst>
              <a:ext uri="{FF2B5EF4-FFF2-40B4-BE49-F238E27FC236}">
                <a16:creationId xmlns:a16="http://schemas.microsoft.com/office/drawing/2014/main" id="{C0359278-60D0-42E1-40FD-05C4EE6AC7A6}"/>
              </a:ext>
            </a:extLst>
          </p:cNvPr>
          <p:cNvSpPr txBox="1"/>
          <p:nvPr/>
        </p:nvSpPr>
        <p:spPr>
          <a:xfrm>
            <a:off x="8523891" y="5591504"/>
            <a:ext cx="3405351" cy="584775"/>
          </a:xfrm>
          <a:prstGeom prst="rect">
            <a:avLst/>
          </a:prstGeom>
          <a:noFill/>
        </p:spPr>
        <p:txBody>
          <a:bodyPr wrap="square" rtlCol="0">
            <a:spAutoFit/>
          </a:bodyPr>
          <a:lstStyle/>
          <a:p>
            <a:pPr algn="ctr"/>
            <a:r>
              <a:rPr lang="en-US" sz="3200" dirty="0" err="1"/>
              <a:t>giang</a:t>
            </a:r>
            <a:r>
              <a:rPr lang="en-US" sz="3200" dirty="0"/>
              <a:t>, </a:t>
            </a:r>
            <a:r>
              <a:rPr lang="en-US" sz="3200" dirty="0" err="1"/>
              <a:t>dẽ</a:t>
            </a:r>
            <a:endParaRPr lang="en-US" sz="3200" dirty="0"/>
          </a:p>
        </p:txBody>
      </p:sp>
      <p:sp>
        <p:nvSpPr>
          <p:cNvPr id="20" name="Rectangle: Rounded Corners 19">
            <a:extLst>
              <a:ext uri="{FF2B5EF4-FFF2-40B4-BE49-F238E27FC236}">
                <a16:creationId xmlns:a16="http://schemas.microsoft.com/office/drawing/2014/main" id="{627406F7-1C46-157D-4395-B970D9EFC56D}"/>
              </a:ext>
            </a:extLst>
          </p:cNvPr>
          <p:cNvSpPr/>
          <p:nvPr/>
        </p:nvSpPr>
        <p:spPr>
          <a:xfrm>
            <a:off x="746234" y="94593"/>
            <a:ext cx="10909738" cy="125073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từ</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gọi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vật</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đoạn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trở</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động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gần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gũi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với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người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hơn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7CD777-07CC-04E2-BC4F-29F4FF0EF816}"/>
              </a:ext>
            </a:extLst>
          </p:cNvPr>
          <p:cNvPicPr>
            <a:picLocks noChangeAspect="1"/>
          </p:cNvPicPr>
          <p:nvPr/>
        </p:nvPicPr>
        <p:blipFill>
          <a:blip r:embed="rId5"/>
          <a:stretch>
            <a:fillRect/>
          </a:stretch>
        </p:blipFill>
        <p:spPr>
          <a:xfrm>
            <a:off x="168167" y="1744717"/>
            <a:ext cx="3056816" cy="3973072"/>
          </a:xfrm>
          <a:prstGeom prst="rect">
            <a:avLst/>
          </a:prstGeom>
        </p:spPr>
      </p:pic>
    </p:spTree>
    <p:extLst>
      <p:ext uri="{BB962C8B-B14F-4D97-AF65-F5344CB8AC3E}">
        <p14:creationId xmlns:p14="http://schemas.microsoft.com/office/powerpoint/2010/main" val="34476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1228</Words>
  <Application>Microsoft Office PowerPoint</Application>
  <PresentationFormat>Widescreen</PresentationFormat>
  <Paragraphs>143</Paragraphs>
  <Slides>23</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Calibri Light</vt:lpstr>
      <vt:lpstr>SVN-Poky's</vt:lpstr>
      <vt:lpstr>Times New Roman</vt:lpstr>
      <vt:lpstr>UTM Duepuntozero</vt:lpstr>
      <vt:lpstr>Office Theme</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 Giao Vien</cp:lastModifiedBy>
  <cp:revision>44</cp:revision>
  <dcterms:created xsi:type="dcterms:W3CDTF">2023-08-16T09:47:20Z</dcterms:created>
  <dcterms:modified xsi:type="dcterms:W3CDTF">2024-11-16T08:45:57Z</dcterms:modified>
</cp:coreProperties>
</file>