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688" r:id="rId3"/>
  </p:sldMasterIdLst>
  <p:notesMasterIdLst>
    <p:notesMasterId r:id="rId15"/>
  </p:notesMasterIdLst>
  <p:sldIdLst>
    <p:sldId id="334" r:id="rId4"/>
    <p:sldId id="345" r:id="rId5"/>
    <p:sldId id="341" r:id="rId6"/>
    <p:sldId id="342" r:id="rId7"/>
    <p:sldId id="343" r:id="rId8"/>
    <p:sldId id="337" r:id="rId9"/>
    <p:sldId id="316" r:id="rId10"/>
    <p:sldId id="313" r:id="rId11"/>
    <p:sldId id="346" r:id="rId12"/>
    <p:sldId id="314" r:id="rId13"/>
    <p:sldId id="33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46B"/>
    <a:srgbClr val="EA883E"/>
    <a:srgbClr val="E87A28"/>
    <a:srgbClr val="865B3E"/>
    <a:srgbClr val="F29A5B"/>
    <a:srgbClr val="C8D85B"/>
    <a:srgbClr val="B09277"/>
    <a:srgbClr val="B09278"/>
    <a:srgbClr val="A6C0A4"/>
    <a:srgbClr val="F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48" y="-7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  <a:prstGeom prst="rect">
            <a:avLst/>
          </a:prstGeom>
        </p:spPr>
        <p:txBody>
          <a:bodyPr lIns="68516" tIns="34258" rIns="68516" bIns="34258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566"/>
          </a:xfrm>
          <a:prstGeom prst="rect">
            <a:avLst/>
          </a:prstGeom>
        </p:spPr>
        <p:txBody>
          <a:bodyPr lIns="68516" tIns="34258" rIns="68516" bIns="3425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4829"/>
            <a:ext cx="2844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4829"/>
            <a:ext cx="3860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4829"/>
            <a:ext cx="2844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49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2024/11/20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16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3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15.png"/><Relationship Id="rId5" Type="http://schemas.microsoft.com/office/2007/relationships/media" Target="../media/media3.mp4"/><Relationship Id="rId10" Type="http://schemas.openxmlformats.org/officeDocument/2006/relationships/image" Target="../media/image14.png"/><Relationship Id="rId4" Type="http://schemas.openxmlformats.org/officeDocument/2006/relationships/audio" Target="../media/media1.mp3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media" Target="../media/media1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16.png"/><Relationship Id="rId5" Type="http://schemas.microsoft.com/office/2007/relationships/media" Target="../media/media3.mp4"/><Relationship Id="rId10" Type="http://schemas.openxmlformats.org/officeDocument/2006/relationships/image" Target="../media/image12.png"/><Relationship Id="rId4" Type="http://schemas.openxmlformats.org/officeDocument/2006/relationships/audio" Target="../media/media1.mp3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16.png"/><Relationship Id="rId5" Type="http://schemas.microsoft.com/office/2007/relationships/media" Target="../media/media3.mp4"/><Relationship Id="rId10" Type="http://schemas.openxmlformats.org/officeDocument/2006/relationships/image" Target="../media/image12.png"/><Relationship Id="rId4" Type="http://schemas.openxmlformats.org/officeDocument/2006/relationships/audio" Target="../media/media1.mp3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84742" y="2971800"/>
            <a:ext cx="10987786" cy="129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27: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 MỘT SỐ ĐI MỘT SỐ LẦN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545252" y="5288042"/>
            <a:ext cx="6630010" cy="9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              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Vũ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Mỵ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415642" y="1277065"/>
            <a:ext cx="9098220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</a:t>
            </a:r>
            <a:r>
              <a:rPr lang="en-US" sz="45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3E</a:t>
            </a:r>
            <a:endParaRPr lang="en-US" sz="4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0447677" y="291123"/>
            <a:ext cx="896732" cy="117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44471" y="5191688"/>
            <a:ext cx="831809" cy="6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443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9"/>
          <p:cNvSpPr/>
          <p:nvPr/>
        </p:nvSpPr>
        <p:spPr>
          <a:xfrm flipH="1">
            <a:off x="1112653" y="281851"/>
            <a:ext cx="10198220" cy="138804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Nam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42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nhãn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Sau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cho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bạn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một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số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nhãn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số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nhãn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endParaRPr lang="en-US" altLang="zh-CN" sz="2400" b="1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còn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của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Nam so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với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lúc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đầu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giảm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3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lần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Hỏi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Nam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còn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bao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nhiêu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nhãn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?</a:t>
            </a:r>
            <a:endParaRPr lang="zh-CN" altLang="en-US" sz="2000" b="1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AutoShape 2" descr="Hình ảnh giỏ rơm đựng trứng gà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55216" y="1963141"/>
            <a:ext cx="0" cy="4089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86382" y="2154068"/>
            <a:ext cx="7305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 : 3 = 14 (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14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98" y="2216535"/>
            <a:ext cx="488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398" y="3235011"/>
            <a:ext cx="488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375" y="4215361"/>
            <a:ext cx="488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29287" y="3601491"/>
            <a:ext cx="3070749" cy="221877"/>
            <a:chOff x="1801504" y="3671046"/>
            <a:chExt cx="3070749" cy="2218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01504" y="3775402"/>
              <a:ext cx="10235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01504" y="3671046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25087" y="3775402"/>
              <a:ext cx="10235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25087" y="3671046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48670" y="3775402"/>
              <a:ext cx="10235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48670" y="3671046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72253" y="3671046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129287" y="4558966"/>
            <a:ext cx="1023583" cy="221877"/>
            <a:chOff x="1801504" y="4424081"/>
            <a:chExt cx="1023583" cy="22187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01504" y="4528437"/>
              <a:ext cx="10235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01504" y="4424081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25087" y="4424081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Brace 26"/>
          <p:cNvSpPr/>
          <p:nvPr/>
        </p:nvSpPr>
        <p:spPr>
          <a:xfrm rot="5400000">
            <a:off x="3595628" y="1937875"/>
            <a:ext cx="138064" cy="3070748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2526194" y="4437837"/>
            <a:ext cx="229771" cy="1023585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14268" y="2855611"/>
            <a:ext cx="23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4103" y="5159080"/>
            <a:ext cx="177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?</a:t>
            </a:r>
            <a:r>
              <a:rPr lang="en-US" sz="2400" i="1" dirty="0" smtClean="0"/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762" y="386488"/>
            <a:ext cx="109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1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0"/>
            <a:ext cx="9474871" cy="118705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3" descr="Văn mẫu lớp 12: Nghị luận xã hội về học nhóm (2 Mẫu) - Tin Tức Giáo Dục Học  Tập Ti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722"/>
            <a:ext cx="2133600" cy="1270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39021">
            <a:off x="10521403" y="3685401"/>
            <a:ext cx="2555159" cy="2034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79057">
            <a:off x="10282869" y="5396963"/>
            <a:ext cx="2831427" cy="1945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757708">
            <a:off x="290265" y="2124028"/>
            <a:ext cx="2259101" cy="18335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98691" y="3374749"/>
            <a:ext cx="2843713" cy="3483251"/>
          </a:xfrm>
          <a:prstGeom prst="rect">
            <a:avLst/>
          </a:prstGeom>
        </p:spPr>
      </p:pic>
      <p:pic>
        <p:nvPicPr>
          <p:cNvPr id="12" name="Content Placeholder 6" descr="A picture containing bell, music, yellow&#10;&#10;Description automatically generated">
            <a:extLst>
              <a:ext uri="{FF2B5EF4-FFF2-40B4-BE49-F238E27FC236}">
                <a16:creationId xmlns="" xmlns:a16="http://schemas.microsoft.com/office/drawing/2014/main" id="{936893D4-398F-4487-977F-10A61320B4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91" y="3528169"/>
            <a:ext cx="3200744" cy="261415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9DF92E6-CB70-4657-B729-267F986448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2160" r="1795" b="24162"/>
          <a:stretch/>
        </p:blipFill>
        <p:spPr>
          <a:xfrm>
            <a:off x="2546787" y="2160445"/>
            <a:ext cx="7772400" cy="457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bell, music, yellow&#10;&#10;Description automatically generated">
            <a:extLst>
              <a:ext uri="{FF2B5EF4-FFF2-40B4-BE49-F238E27FC236}">
                <a16:creationId xmlns="" xmlns:a16="http://schemas.microsoft.com/office/drawing/2014/main" id="{B4258F55-D794-465A-82AA-A41F2F7C4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26" y="4548072"/>
            <a:ext cx="2435487" cy="152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FB43F23E">
            <a:hlinkClick r:id="" action="ppaction://media"/>
            <a:extLst>
              <a:ext uri="{FF2B5EF4-FFF2-40B4-BE49-F238E27FC236}">
                <a16:creationId xmlns="" xmlns:a16="http://schemas.microsoft.com/office/drawing/2014/main" id="{20A0D619-423E-4CED-B9ED-A42DE00DE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1259" y="76200"/>
            <a:ext cx="576858" cy="4711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20800" y="379115"/>
            <a:ext cx="9788941" cy="1025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40"/>
              </a:lnSpc>
            </a:pPr>
            <a:r>
              <a:rPr lang="en-US" sz="2667">
                <a:solidFill>
                  <a:srgbClr val="FFFFFF"/>
                </a:solidFill>
                <a:latin typeface="Sigmar One"/>
              </a:rPr>
              <a:t>Chào mừng các em đến với trò chơi</a:t>
            </a:r>
          </a:p>
        </p:txBody>
      </p:sp>
    </p:spTree>
    <p:extLst>
      <p:ext uri="{BB962C8B-B14F-4D97-AF65-F5344CB8AC3E}">
        <p14:creationId xmlns:p14="http://schemas.microsoft.com/office/powerpoint/2010/main" val="33861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2676B225-E0F2-4DFB-8DD3-351A731D8B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339021">
            <a:off x="208633" y="2620098"/>
            <a:ext cx="2161811" cy="2107766"/>
          </a:xfrm>
          <a:prstGeom prst="rect">
            <a:avLst/>
          </a:prstGeom>
        </p:spPr>
      </p:pic>
      <p:pic>
        <p:nvPicPr>
          <p:cNvPr id="5" name="Content Placeholder 4" descr="Whiteboard&#10;&#10;Description automatically generated with medium confidence">
            <a:extLst>
              <a:ext uri="{FF2B5EF4-FFF2-40B4-BE49-F238E27FC236}">
                <a16:creationId xmlns="" xmlns:a16="http://schemas.microsoft.com/office/drawing/2014/main" id="{5D27581A-7E90-4862-B6A5-183EE566C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9" y="295727"/>
            <a:ext cx="10662011" cy="6541142"/>
          </a:xfr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0CAAB12A-37F4-42DB-8F93-BFC5FBCBF9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5" y="181414"/>
            <a:ext cx="1424281" cy="1332243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69FCD45F-B36D-4470-AFD8-CC073CFA0B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35" y="1735384"/>
            <a:ext cx="7256883" cy="1368842"/>
          </a:xfrm>
          <a:prstGeom prst="rect">
            <a:avLst/>
          </a:prstGeom>
        </p:spPr>
      </p:pic>
      <p:pic>
        <p:nvPicPr>
          <p:cNvPr id="12" name="3C093157">
            <a:hlinkClick r:id="" action="ppaction://media"/>
            <a:extLst>
              <a:ext uri="{FF2B5EF4-FFF2-40B4-BE49-F238E27FC236}">
                <a16:creationId xmlns="" xmlns:a16="http://schemas.microsoft.com/office/drawing/2014/main" id="{93A2E99B-FA0A-43C0-B4A4-55F55C8F74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8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103" y="-28280"/>
            <a:ext cx="875816" cy="875816"/>
          </a:xfrm>
          <a:prstGeom prst="rect">
            <a:avLst/>
          </a:prstGeom>
        </p:spPr>
      </p:pic>
      <p:pic>
        <p:nvPicPr>
          <p:cNvPr id="13" name="4AC15EE2">
            <a:hlinkClick r:id="" action="ppaction://media"/>
            <a:extLst>
              <a:ext uri="{FF2B5EF4-FFF2-40B4-BE49-F238E27FC236}">
                <a16:creationId xmlns="" xmlns:a16="http://schemas.microsoft.com/office/drawing/2014/main" id="{DF4E197B-4495-4AD8-B278-EC0DDE165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89254" y="6059724"/>
            <a:ext cx="603132" cy="60313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CEE157F-F975-4F0D-8346-69F2B4E3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493" y="1994028"/>
            <a:ext cx="7723713" cy="7186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: 2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8712AA-6B81-42E4-BE29-4FC1D2023F0D}"/>
              </a:ext>
            </a:extLst>
          </p:cNvPr>
          <p:cNvSpPr txBox="1"/>
          <p:nvPr/>
        </p:nvSpPr>
        <p:spPr>
          <a:xfrm>
            <a:off x="7571336" y="3656396"/>
            <a:ext cx="324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ĐỒNG HỒ ĐẾM NGƯỢC 5 GIÂY + CHUÔNG BÁO HẾT GIỜ">
            <a:hlinkClick r:id="" action="ppaction://media"/>
            <a:extLst>
              <a:ext uri="{FF2B5EF4-FFF2-40B4-BE49-F238E27FC236}">
                <a16:creationId xmlns="" xmlns:a16="http://schemas.microsoft.com/office/drawing/2014/main" id="{31058BD8-1582-493E-A3A0-D8BCFD7B5A3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96001" y="364266"/>
            <a:ext cx="986619" cy="77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2D5A9C1-FFF0-4AEA-93EB-54FE883D631E}"/>
              </a:ext>
            </a:extLst>
          </p:cNvPr>
          <p:cNvSpPr txBox="1"/>
          <p:nvPr/>
        </p:nvSpPr>
        <p:spPr>
          <a:xfrm>
            <a:off x="7207254" y="4057651"/>
            <a:ext cx="1920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Sigmar One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4C9643A-5BA2-4FAB-988D-D2C6E3EB9AE1}"/>
              </a:ext>
            </a:extLst>
          </p:cNvPr>
          <p:cNvSpPr txBox="1"/>
          <p:nvPr/>
        </p:nvSpPr>
        <p:spPr>
          <a:xfrm>
            <a:off x="4011736" y="3614615"/>
            <a:ext cx="311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84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ADE90C0-3399-4BB9-81D1-1B0D744C9CC2}"/>
              </a:ext>
            </a:extLst>
          </p:cNvPr>
          <p:cNvSpPr txBox="1"/>
          <p:nvPr/>
        </p:nvSpPr>
        <p:spPr>
          <a:xfrm>
            <a:off x="4041686" y="4392954"/>
            <a:ext cx="308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88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15D1C9D-5715-4F79-AD42-8F86263A7985}"/>
              </a:ext>
            </a:extLst>
          </p:cNvPr>
          <p:cNvSpPr txBox="1"/>
          <p:nvPr/>
        </p:nvSpPr>
        <p:spPr>
          <a:xfrm>
            <a:off x="7618536" y="4430024"/>
            <a:ext cx="3194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="" xmlns:a16="http://schemas.microsoft.com/office/drawing/2014/main" id="{8558E840-760F-4D38-8E75-7184BDC6A98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52860" y="3613135"/>
            <a:ext cx="2587814" cy="31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iteboard&#10;&#10;Description automatically generated with medium confidence">
            <a:extLst>
              <a:ext uri="{FF2B5EF4-FFF2-40B4-BE49-F238E27FC236}">
                <a16:creationId xmlns="" xmlns:a16="http://schemas.microsoft.com/office/drawing/2014/main" id="{4AA30FB6-EADF-4076-95B1-0A0830E33D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02" y="541000"/>
            <a:ext cx="10713998" cy="634240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07B59B7A-EA1B-4A79-AEF0-839D9806C3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81" y="1872362"/>
            <a:ext cx="6642100" cy="1368842"/>
          </a:xfrm>
          <a:prstGeom prst="rect">
            <a:avLst/>
          </a:prstGeom>
        </p:spPr>
      </p:pic>
      <p:pic>
        <p:nvPicPr>
          <p:cNvPr id="8" name="3C093157">
            <a:hlinkClick r:id="" action="ppaction://media"/>
            <a:extLst>
              <a:ext uri="{FF2B5EF4-FFF2-40B4-BE49-F238E27FC236}">
                <a16:creationId xmlns="" xmlns:a16="http://schemas.microsoft.com/office/drawing/2014/main" id="{A96BFF86-D8CF-4525-A32D-5BBC2A79ED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8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8809" y="775283"/>
            <a:ext cx="875816" cy="875816"/>
          </a:xfrm>
          <a:prstGeom prst="rect">
            <a:avLst/>
          </a:prstGeom>
        </p:spPr>
      </p:pic>
      <p:pic>
        <p:nvPicPr>
          <p:cNvPr id="9" name="4AC15EE2">
            <a:hlinkClick r:id="" action="ppaction://media"/>
            <a:extLst>
              <a:ext uri="{FF2B5EF4-FFF2-40B4-BE49-F238E27FC236}">
                <a16:creationId xmlns="" xmlns:a16="http://schemas.microsoft.com/office/drawing/2014/main" id="{9347A080-AF64-4470-BE07-939F118D05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89254" y="6059724"/>
            <a:ext cx="603132" cy="60313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D18CA3D-8E3E-434F-B925-8369736AE888}"/>
              </a:ext>
            </a:extLst>
          </p:cNvPr>
          <p:cNvSpPr txBox="1">
            <a:spLocks/>
          </p:cNvSpPr>
          <p:nvPr/>
        </p:nvSpPr>
        <p:spPr>
          <a:xfrm>
            <a:off x="3568581" y="2152907"/>
            <a:ext cx="6967353" cy="718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25663E-CAB2-44D0-81AB-FB7CBCAEA6E0}"/>
              </a:ext>
            </a:extLst>
          </p:cNvPr>
          <p:cNvSpPr txBox="1"/>
          <p:nvPr/>
        </p:nvSpPr>
        <p:spPr>
          <a:xfrm>
            <a:off x="3630039" y="3491700"/>
            <a:ext cx="4290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 5</a:t>
            </a:r>
            <a:r>
              <a:rPr lang="en-US" sz="6000" dirty="0" smtClean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 : 3</a:t>
            </a:r>
            <a:endParaRPr lang="en-US" sz="60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ĐỒNG HỒ ĐẾM NGƯỢC 5 GIÂY + CHUÔNG BÁO HẾT GIỜ">
            <a:hlinkClick r:id="" action="ppaction://media"/>
            <a:extLst>
              <a:ext uri="{FF2B5EF4-FFF2-40B4-BE49-F238E27FC236}">
                <a16:creationId xmlns="" xmlns:a16="http://schemas.microsoft.com/office/drawing/2014/main" id="{F3E563AE-0D90-4F1D-94E8-1F124D4681F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6001" y="364266"/>
            <a:ext cx="986619" cy="77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4F63BD2-5424-4271-BBB0-D39CF4B90548}"/>
              </a:ext>
            </a:extLst>
          </p:cNvPr>
          <p:cNvSpPr txBox="1"/>
          <p:nvPr/>
        </p:nvSpPr>
        <p:spPr>
          <a:xfrm>
            <a:off x="6750051" y="4057651"/>
            <a:ext cx="19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618DD33-259F-4D10-8D04-BD2ABB7EB08E}"/>
              </a:ext>
            </a:extLst>
          </p:cNvPr>
          <p:cNvSpPr txBox="1"/>
          <p:nvPr/>
        </p:nvSpPr>
        <p:spPr>
          <a:xfrm>
            <a:off x="7270634" y="3492361"/>
            <a:ext cx="4048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B. 4</a:t>
            </a:r>
            <a:r>
              <a:rPr lang="en-US" sz="6000" dirty="0" smtClean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 : 3</a:t>
            </a:r>
            <a:endParaRPr lang="en-US" sz="60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14806C-F97A-450F-BC99-00E25344BFCA}"/>
              </a:ext>
            </a:extLst>
          </p:cNvPr>
          <p:cNvSpPr txBox="1"/>
          <p:nvPr/>
        </p:nvSpPr>
        <p:spPr>
          <a:xfrm>
            <a:off x="3618355" y="4455436"/>
            <a:ext cx="34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6000" dirty="0" smtClean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64 : 4</a:t>
            </a:r>
            <a:endParaRPr lang="en-US" sz="60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EF9E0BE-0F36-4517-B2AC-D82DAB02F1F7}"/>
              </a:ext>
            </a:extLst>
          </p:cNvPr>
          <p:cNvSpPr txBox="1"/>
          <p:nvPr/>
        </p:nvSpPr>
        <p:spPr>
          <a:xfrm>
            <a:off x="7302507" y="4479215"/>
            <a:ext cx="353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6000" dirty="0" smtClean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25 : 5</a:t>
            </a:r>
            <a:endParaRPr lang="en-US" sz="60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Content Placeholder 4" descr="Icon&#10;&#10;Description automatically generated">
            <a:extLst>
              <a:ext uri="{FF2B5EF4-FFF2-40B4-BE49-F238E27FC236}">
                <a16:creationId xmlns="" xmlns:a16="http://schemas.microsoft.com/office/drawing/2014/main" id="{66C78AE5-35DA-416B-B86A-4301B6C232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8" y="364266"/>
            <a:ext cx="1394183" cy="1304091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="" xmlns:a16="http://schemas.microsoft.com/office/drawing/2014/main" id="{D55BBE90-796B-4B7E-A633-97D994809C2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3794" y="4447070"/>
            <a:ext cx="1790020" cy="2199717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2541795C-4B85-4FE1-B828-0206B63A036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339021">
            <a:off x="695683" y="3718087"/>
            <a:ext cx="1495349" cy="1457965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="" xmlns:a16="http://schemas.microsoft.com/office/drawing/2014/main" id="{D8AD059B-E74C-4808-9242-3FD376C786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7454" y="4432707"/>
            <a:ext cx="1790020" cy="2199717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A566338B-7623-4578-BACA-71181A821DE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5751" y="4475192"/>
            <a:ext cx="1790020" cy="2199717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="" xmlns:a16="http://schemas.microsoft.com/office/drawing/2014/main" id="{2A3C6D04-7E74-4F6D-9184-526F909E0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339021">
            <a:off x="679154" y="3738055"/>
            <a:ext cx="1495349" cy="1457965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="" xmlns:a16="http://schemas.microsoft.com/office/drawing/2014/main" id="{773CCEF2-CF60-45D4-BB4F-A886D2ECF27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9221" y="3907374"/>
            <a:ext cx="2243389" cy="29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Whiteboard&#10;&#10;Description automatically generated with medium confidence">
            <a:extLst>
              <a:ext uri="{FF2B5EF4-FFF2-40B4-BE49-F238E27FC236}">
                <a16:creationId xmlns="" xmlns:a16="http://schemas.microsoft.com/office/drawing/2014/main" id="{B992B7DD-81A7-4C20-920D-DB032B1424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89" y="478453"/>
            <a:ext cx="10357211" cy="6354147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6C4F38F7-0EED-4FFF-9A21-7DA2213EF2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53" y="1666929"/>
            <a:ext cx="7581281" cy="1368842"/>
          </a:xfrm>
          <a:prstGeom prst="rect">
            <a:avLst/>
          </a:prstGeom>
        </p:spPr>
      </p:pic>
      <p:pic>
        <p:nvPicPr>
          <p:cNvPr id="8" name="3C093157">
            <a:hlinkClick r:id="" action="ppaction://media"/>
            <a:extLst>
              <a:ext uri="{FF2B5EF4-FFF2-40B4-BE49-F238E27FC236}">
                <a16:creationId xmlns="" xmlns:a16="http://schemas.microsoft.com/office/drawing/2014/main" id="{02672E0A-9D66-41C8-B36C-1079060D4B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8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8809" y="775283"/>
            <a:ext cx="875816" cy="875816"/>
          </a:xfrm>
          <a:prstGeom prst="rect">
            <a:avLst/>
          </a:prstGeom>
        </p:spPr>
      </p:pic>
      <p:pic>
        <p:nvPicPr>
          <p:cNvPr id="9" name="4AC15EE2">
            <a:hlinkClick r:id="" action="ppaction://media"/>
            <a:extLst>
              <a:ext uri="{FF2B5EF4-FFF2-40B4-BE49-F238E27FC236}">
                <a16:creationId xmlns="" xmlns:a16="http://schemas.microsoft.com/office/drawing/2014/main" id="{EA783C79-6538-4777-80FB-8623EBFFE8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89254" y="6059724"/>
            <a:ext cx="603132" cy="60313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12417D5-AC24-4A1D-BB0E-F8C5CA164938}"/>
              </a:ext>
            </a:extLst>
          </p:cNvPr>
          <p:cNvSpPr txBox="1">
            <a:spLocks/>
          </p:cNvSpPr>
          <p:nvPr/>
        </p:nvSpPr>
        <p:spPr>
          <a:xfrm>
            <a:off x="2831649" y="1903878"/>
            <a:ext cx="7723713" cy="718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199D13-84DD-4ED2-8588-BBF40795FA58}"/>
              </a:ext>
            </a:extLst>
          </p:cNvPr>
          <p:cNvSpPr txBox="1"/>
          <p:nvPr/>
        </p:nvSpPr>
        <p:spPr>
          <a:xfrm>
            <a:off x="3552933" y="3591838"/>
            <a:ext cx="3882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6000" dirty="0" smtClean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endParaRPr lang="en-US" sz="60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ĐỒNG HỒ ĐẾM NGƯỢC 5 GIÂY + CHUÔNG BÁO HẾT GIỜ">
            <a:hlinkClick r:id="" action="ppaction://media"/>
            <a:extLst>
              <a:ext uri="{FF2B5EF4-FFF2-40B4-BE49-F238E27FC236}">
                <a16:creationId xmlns="" xmlns:a16="http://schemas.microsoft.com/office/drawing/2014/main" id="{8F695929-627F-44D9-92B2-54B297947CD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6001" y="364266"/>
            <a:ext cx="986619" cy="77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A3AC9E6-D7E5-42D1-8E4A-9F3C37DCF05D}"/>
              </a:ext>
            </a:extLst>
          </p:cNvPr>
          <p:cNvSpPr txBox="1"/>
          <p:nvPr/>
        </p:nvSpPr>
        <p:spPr>
          <a:xfrm>
            <a:off x="6750051" y="4057650"/>
            <a:ext cx="1920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B97E405-714E-4616-9486-1E7E3399AEF4}"/>
              </a:ext>
            </a:extLst>
          </p:cNvPr>
          <p:cNvSpPr txBox="1"/>
          <p:nvPr/>
        </p:nvSpPr>
        <p:spPr>
          <a:xfrm>
            <a:off x="7110222" y="3525237"/>
            <a:ext cx="366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6000" dirty="0" smtClean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en-US" sz="60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060519-1DC0-4F8E-9754-DA0356EC2D9C}"/>
              </a:ext>
            </a:extLst>
          </p:cNvPr>
          <p:cNvSpPr txBox="1"/>
          <p:nvPr/>
        </p:nvSpPr>
        <p:spPr>
          <a:xfrm>
            <a:off x="3548867" y="4384471"/>
            <a:ext cx="366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6000" dirty="0" smtClean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endParaRPr lang="en-US" sz="60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758142D-64A4-4C3B-ADE5-139386CD1C80}"/>
              </a:ext>
            </a:extLst>
          </p:cNvPr>
          <p:cNvSpPr txBox="1"/>
          <p:nvPr/>
        </p:nvSpPr>
        <p:spPr>
          <a:xfrm>
            <a:off x="7110222" y="4410539"/>
            <a:ext cx="3194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600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56</a:t>
            </a:r>
            <a:endParaRPr lang="en-US" sz="60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Content Placeholder 4" descr="Icon&#10;&#10;Description automatically generated">
            <a:extLst>
              <a:ext uri="{FF2B5EF4-FFF2-40B4-BE49-F238E27FC236}">
                <a16:creationId xmlns="" xmlns:a16="http://schemas.microsoft.com/office/drawing/2014/main" id="{E3EBB59D-C5AB-40E8-B9BB-2DA436306F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3" y="279576"/>
            <a:ext cx="1513588" cy="14157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649C9A7-D566-43DB-BBAF-F369ED44E84F}"/>
              </a:ext>
            </a:extLst>
          </p:cNvPr>
          <p:cNvSpPr txBox="1"/>
          <p:nvPr/>
        </p:nvSpPr>
        <p:spPr>
          <a:xfrm>
            <a:off x="3282863" y="1982864"/>
            <a:ext cx="7491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en-US" sz="4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4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en-US" sz="4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BD933BB4-6F09-4A6F-8C87-CE05AE1AB21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1339021">
            <a:off x="679154" y="3738055"/>
            <a:ext cx="1495349" cy="1457965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7466839C-4F68-44C6-A022-9E1F4F552CC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7285" y="4057650"/>
            <a:ext cx="2290699" cy="28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38129" y="694063"/>
            <a:ext cx="10899651" cy="5646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526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6531" y="373361"/>
            <a:ext cx="11159412" cy="5637133"/>
          </a:xfrm>
          <a:prstGeom prst="roundRect">
            <a:avLst>
              <a:gd name="adj" fmla="val 13970"/>
            </a:avLst>
          </a:prstGeom>
          <a:solidFill>
            <a:schemeClr val="bg1">
              <a:alpha val="71000"/>
            </a:schemeClr>
          </a:solidFill>
          <a:ln w="444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600" dirty="0" err="1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97872" l="5009" r="38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2" t="50000" r="61717"/>
          <a:stretch/>
        </p:blipFill>
        <p:spPr bwMode="auto">
          <a:xfrm>
            <a:off x="1117021" y="859804"/>
            <a:ext cx="4929216" cy="276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36" b="100000" l="38462" r="66547">
                        <a14:foregroundMark x1="46333" y1="45745" x2="54204" y2="3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83" t="25234" r="33307"/>
          <a:stretch/>
        </p:blipFill>
        <p:spPr bwMode="auto">
          <a:xfrm flipH="1">
            <a:off x="5922002" y="1489158"/>
            <a:ext cx="2631233" cy="25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32" b="98404" l="64937" r="98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4" t="50000" r="2074"/>
          <a:stretch/>
        </p:blipFill>
        <p:spPr bwMode="auto">
          <a:xfrm>
            <a:off x="1108679" y="859804"/>
            <a:ext cx="4929216" cy="285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04" b="100000" l="38462" r="66905">
                        <a14:foregroundMark x1="46333" y1="45745" x2="54204" y2="37766"/>
                        <a14:foregroundMark x1="62075" y1="43617" x2="64758" y2="46277"/>
                        <a14:foregroundMark x1="64758" y1="46277" x2="66905" y2="42553"/>
                        <a14:foregroundMark x1="66011" y1="41489" x2="66190" y2="33511"/>
                        <a14:foregroundMark x1="66190" y1="33511" x2="63685" y2="31383"/>
                        <a14:foregroundMark x1="63685" y1="31383" x2="60644" y2="38830"/>
                        <a14:foregroundMark x1="61002" y1="39362" x2="61717" y2="39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25234" r="33307" b="46634"/>
          <a:stretch/>
        </p:blipFill>
        <p:spPr bwMode="auto">
          <a:xfrm flipH="1">
            <a:off x="5922001" y="1507819"/>
            <a:ext cx="684072" cy="95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7" b="40426" l="46869" r="81216">
                        <a14:foregroundMark x1="46333" y1="45745" x2="54204" y2="37766"/>
                        <a14:foregroundMark x1="62075" y1="43617" x2="64758" y2="46277"/>
                        <a14:foregroundMark x1="64758" y1="46277" x2="66905" y2="42553"/>
                        <a14:foregroundMark x1="66011" y1="41489" x2="66190" y2="33511"/>
                        <a14:foregroundMark x1="66190" y1="33511" x2="63685" y2="31383"/>
                        <a14:foregroundMark x1="63685" y1="31383" x2="60644" y2="38830"/>
                        <a14:foregroundMark x1="61002" y1="39362" x2="61717" y2="39362"/>
                        <a14:foregroundMark x1="51342" y1="12766" x2="60644" y2="12234"/>
                        <a14:foregroundMark x1="60644" y1="12234" x2="72987" y2="11702"/>
                        <a14:foregroundMark x1="72987" y1="11702" x2="76744" y2="12234"/>
                        <a14:foregroundMark x1="76744" y1="12234" x2="77460" y2="16489"/>
                        <a14:foregroundMark x1="77460" y1="16489" x2="77102" y2="21809"/>
                        <a14:foregroundMark x1="77102" y1="21809" x2="71735" y2="24468"/>
                        <a14:foregroundMark x1="71735" y1="24468" x2="61360" y2="25000"/>
                        <a14:foregroundMark x1="50805" y1="13830" x2="49732" y2="21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0" t="1270" r="20841" b="69204"/>
          <a:stretch/>
        </p:blipFill>
        <p:spPr bwMode="auto">
          <a:xfrm>
            <a:off x="7834061" y="690465"/>
            <a:ext cx="3616406" cy="12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3611" y="583201"/>
            <a:ext cx="5017189" cy="3045484"/>
            <a:chOff x="688462" y="3027950"/>
            <a:chExt cx="5017189" cy="3045484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40909" y1="39130" x2="40909" y2="91304"/>
                          <a14:foregroundMark x1="40909" y1="91304" x2="60744" y2="93478"/>
                          <a14:foregroundMark x1="60744" y1="93478" x2="61570" y2="47826"/>
                          <a14:foregroundMark x1="95455" y1="12319" x2="95041" y2="26812"/>
                          <a14:foregroundMark x1="97934" y1="12319" x2="96694" y2="42029"/>
                          <a14:backgroundMark x1="65702" y1="95652" x2="68595" y2="67391"/>
                          <a14:backgroundMark x1="68595" y1="67391" x2="95041" y2="50725"/>
                          <a14:backgroundMark x1="43802" y1="4348" x2="96281" y2="5797"/>
                          <a14:backgroundMark x1="44628" y1="94203" x2="54959" y2="93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8"/>
            <a:stretch/>
          </p:blipFill>
          <p:spPr bwMode="auto">
            <a:xfrm>
              <a:off x="2222936" y="3027950"/>
              <a:ext cx="3482715" cy="3045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23712" y="3516719"/>
              <a:ext cx="1963506" cy="66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0000"/>
                  </a:solidFill>
                </a:rPr>
                <a:t>Lúc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đầu</a:t>
              </a:r>
              <a:r>
                <a:rPr lang="en-US" sz="2800" dirty="0" smtClean="0">
                  <a:solidFill>
                    <a:srgbClr val="000000"/>
                  </a:solidFill>
                </a:rPr>
                <a:t>: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8462" y="4972456"/>
              <a:ext cx="1963506" cy="66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0000"/>
                  </a:solidFill>
                </a:rPr>
                <a:t>Lúc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sau</a:t>
              </a:r>
              <a:r>
                <a:rPr lang="en-US" sz="2800" dirty="0" smtClean="0">
                  <a:solidFill>
                    <a:srgbClr val="000000"/>
                  </a:solidFill>
                </a:rPr>
                <a:t>: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186516" y="1950792"/>
            <a:ext cx="6263951" cy="166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3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535" y="4028472"/>
            <a:ext cx="946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Muốn</a:t>
            </a:r>
            <a:r>
              <a:rPr lang="en-US" sz="3200" dirty="0" smtClean="0"/>
              <a:t> </a:t>
            </a:r>
            <a:r>
              <a:rPr lang="en-US" sz="3200" dirty="0" err="1" smtClean="0"/>
              <a:t>giảm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lần</a:t>
            </a:r>
            <a:r>
              <a:rPr lang="en-US" sz="3200" dirty="0" smtClean="0"/>
              <a:t> ta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344" y="3782250"/>
            <a:ext cx="9643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Muốn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, ta </a:t>
            </a:r>
            <a:r>
              <a:rPr lang="en-US" sz="3200" dirty="0" err="1" smtClean="0">
                <a:solidFill>
                  <a:srgbClr val="FF0000"/>
                </a:solidFill>
              </a:rPr>
              <a:t>lấy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đó</a:t>
            </a:r>
            <a:r>
              <a:rPr lang="en-US" sz="3200" dirty="0" smtClean="0">
                <a:solidFill>
                  <a:srgbClr val="FF0000"/>
                </a:solidFill>
              </a:rPr>
              <a:t> chia </a:t>
            </a:r>
            <a:r>
              <a:rPr lang="en-US" sz="3200" dirty="0" err="1" smtClean="0">
                <a:solidFill>
                  <a:srgbClr val="FF0000"/>
                </a:solidFill>
              </a:rPr>
              <a:t>cho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/>
      <p:bldP spid="3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885017" y="391503"/>
            <a:ext cx="1082733" cy="78132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1297065"/>
            <a:ext cx="10711543" cy="42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12059" y="2248620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3175">
                  <a:noFill/>
                </a:ln>
                <a:solidFill>
                  <a:srgbClr val="FF0000"/>
                </a:solidFill>
              </a:rPr>
              <a:t>6</a:t>
            </a:r>
            <a:endParaRPr lang="en-US" sz="36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5" name="Rounded Rectangle 4"/>
          <p:cNvSpPr/>
          <p:nvPr/>
        </p:nvSpPr>
        <p:spPr>
          <a:xfrm>
            <a:off x="10508374" y="2248620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3175">
                  <a:noFill/>
                </a:ln>
                <a:solidFill>
                  <a:srgbClr val="FF0000"/>
                </a:solidFill>
              </a:rPr>
              <a:t>28</a:t>
            </a:r>
            <a:endParaRPr lang="en-US" sz="32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3081675" y="4437639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3175">
                  <a:noFill/>
                </a:ln>
                <a:solidFill>
                  <a:srgbClr val="FF0000"/>
                </a:solidFill>
              </a:rPr>
              <a:t>68</a:t>
            </a:r>
            <a:endParaRPr lang="en-US" sz="32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6812058" y="4441823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3175">
                  <a:noFill/>
                </a:ln>
                <a:solidFill>
                  <a:srgbClr val="FF0000"/>
                </a:solidFill>
              </a:rPr>
              <a:t>8</a:t>
            </a:r>
            <a:endParaRPr lang="en-US" sz="36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8" name="Rounded Rectangle 4"/>
          <p:cNvSpPr/>
          <p:nvPr/>
        </p:nvSpPr>
        <p:spPr>
          <a:xfrm>
            <a:off x="10508373" y="4441823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175">
                  <a:noFill/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198" y="42774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7419" y="517252"/>
            <a:ext cx="10460182" cy="5550456"/>
          </a:xfrm>
          <a:prstGeom prst="round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1269" y="864438"/>
            <a:ext cx="5230091" cy="5005626"/>
          </a:xfrm>
          <a:prstGeom prst="round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Giảm </a:t>
            </a:r>
            <a:r>
              <a:rPr lang="vi-VN" sz="3200" b="1" dirty="0">
                <a:solidFill>
                  <a:srgbClr val="C00000"/>
                </a:solidFill>
              </a:rPr>
              <a:t>một số đi </a:t>
            </a:r>
            <a:r>
              <a:rPr lang="en-US" sz="3200" b="1" dirty="0" err="1" smtClean="0">
                <a:solidFill>
                  <a:srgbClr val="C00000"/>
                </a:solidFill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vi-VN" sz="3200" b="1" dirty="0" smtClean="0">
                <a:solidFill>
                  <a:srgbClr val="C00000"/>
                </a:solidFill>
              </a:rPr>
              <a:t> </a:t>
            </a:r>
            <a:r>
              <a:rPr lang="vi-VN" sz="3200" b="1" dirty="0">
                <a:solidFill>
                  <a:srgbClr val="C00000"/>
                </a:solidFill>
              </a:rPr>
              <a:t>lần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vi-VN" sz="3200" dirty="0" smtClean="0"/>
              <a:t>Khi </a:t>
            </a:r>
            <a:r>
              <a:rPr lang="vi-VN" sz="3200" dirty="0"/>
              <a:t>giảm một số </a:t>
            </a:r>
            <a:endParaRPr lang="en-US" sz="3200" dirty="0" smtClean="0"/>
          </a:p>
          <a:p>
            <a:pPr algn="ctr">
              <a:lnSpc>
                <a:spcPct val="200000"/>
              </a:lnSpc>
            </a:pPr>
            <a:r>
              <a:rPr lang="vi-VN" sz="3200" dirty="0" smtClean="0"/>
              <a:t>đi </a:t>
            </a:r>
            <a:r>
              <a:rPr lang="vi-VN" sz="3200" dirty="0"/>
              <a:t>một số lần ta lấy số đó chia cho số lần</a:t>
            </a:r>
            <a:r>
              <a:rPr lang="vi-VN" sz="3200" dirty="0" smtClean="0"/>
              <a:t>.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61360" y="1228856"/>
            <a:ext cx="5216241" cy="4460796"/>
          </a:xfrm>
          <a:prstGeom prst="round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Giảm </a:t>
            </a:r>
            <a:r>
              <a:rPr lang="vi-VN" sz="3200" b="1" dirty="0">
                <a:solidFill>
                  <a:srgbClr val="C00000"/>
                </a:solidFill>
              </a:rPr>
              <a:t>một số đi </a:t>
            </a:r>
            <a:r>
              <a:rPr lang="vi-VN" sz="3200" b="1" dirty="0" smtClean="0">
                <a:solidFill>
                  <a:srgbClr val="C00000"/>
                </a:solidFill>
              </a:rPr>
              <a:t>một </a:t>
            </a:r>
            <a:r>
              <a:rPr lang="vi-VN" sz="3200" b="1" dirty="0">
                <a:solidFill>
                  <a:srgbClr val="C00000"/>
                </a:solidFill>
              </a:rPr>
              <a:t>số đơn vị.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vi-VN" sz="3200" dirty="0" smtClean="0"/>
              <a:t>Khi </a:t>
            </a:r>
            <a:r>
              <a:rPr lang="vi-VN" sz="3200" dirty="0"/>
              <a:t>giảm </a:t>
            </a:r>
            <a:r>
              <a:rPr lang="vi-VN" sz="3200" dirty="0" smtClean="0"/>
              <a:t>m</a:t>
            </a:r>
            <a:r>
              <a:rPr lang="en-US" sz="3200" smtClean="0"/>
              <a:t>ộ</a:t>
            </a:r>
            <a:r>
              <a:rPr lang="vi-VN" sz="3200" smtClean="0"/>
              <a:t>t </a:t>
            </a:r>
            <a:r>
              <a:rPr lang="vi-VN" sz="3200" dirty="0"/>
              <a:t>số đi một số đơn vị ta lấy số đó trừ đi số đơn vị cần giảm</a:t>
            </a:r>
            <a:r>
              <a:rPr lang="vi-VN" sz="3200" dirty="0" smtClean="0"/>
              <a:t>.</a:t>
            </a:r>
            <a:endParaRPr lang="en-US" sz="3200" dirty="0"/>
          </a:p>
        </p:txBody>
      </p:sp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4965073" y="179975"/>
            <a:ext cx="2164875" cy="679829"/>
          </a:xfrm>
          <a:prstGeom prst="roundRect">
            <a:avLst>
              <a:gd name="adj" fmla="val 21110"/>
            </a:avLst>
          </a:prstGeom>
          <a:solidFill>
            <a:srgbClr val="F29A5B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800" b="1" dirty="0" err="1" smtClean="0">
                <a:solidFill>
                  <a:srgbClr val="FFFFFF"/>
                </a:solidFill>
                <a:ea typeface="微软雅黑" panose="020B0503020204020204" pitchFamily="34" charset="-122"/>
              </a:rPr>
              <a:t>Kết</a:t>
            </a:r>
            <a:r>
              <a:rPr lang="en-US" altLang="zh-CN" sz="2800" b="1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 smtClean="0">
                <a:solidFill>
                  <a:srgbClr val="FFFFFF"/>
                </a:solidFill>
                <a:ea typeface="微软雅黑" panose="020B0503020204020204" pitchFamily="34" charset="-122"/>
              </a:rPr>
              <a:t>luận</a:t>
            </a:r>
            <a:endParaRPr 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47510" y="1048741"/>
            <a:ext cx="0" cy="4797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324</Words>
  <Application>Microsoft Office PowerPoint</Application>
  <PresentationFormat>Custom</PresentationFormat>
  <Paragraphs>78</Paragraphs>
  <Slides>11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1_Office 主题</vt:lpstr>
      <vt:lpstr>3_Office 主题</vt:lpstr>
      <vt:lpstr>4_Office 主题</vt:lpstr>
      <vt:lpstr>PowerPoint Presentation</vt:lpstr>
      <vt:lpstr>PowerPoint Presentation</vt:lpstr>
      <vt:lpstr>Kết quả của phép tính 86 : 2 =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530</cp:revision>
  <dcterms:created xsi:type="dcterms:W3CDTF">2016-02-25T11:28:42Z</dcterms:created>
  <dcterms:modified xsi:type="dcterms:W3CDTF">2024-11-20T15:23:46Z</dcterms:modified>
</cp:coreProperties>
</file>