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6" r:id="rId2"/>
    <p:sldId id="499" r:id="rId3"/>
    <p:sldId id="307" r:id="rId4"/>
    <p:sldId id="257" r:id="rId5"/>
    <p:sldId id="310" r:id="rId6"/>
    <p:sldId id="314" r:id="rId7"/>
    <p:sldId id="320" r:id="rId8"/>
    <p:sldId id="489" r:id="rId9"/>
    <p:sldId id="322" r:id="rId10"/>
    <p:sldId id="490" r:id="rId11"/>
    <p:sldId id="323" r:id="rId12"/>
    <p:sldId id="491" r:id="rId13"/>
    <p:sldId id="492" r:id="rId14"/>
    <p:sldId id="493" r:id="rId15"/>
    <p:sldId id="494" r:id="rId16"/>
    <p:sldId id="495" r:id="rId17"/>
    <p:sldId id="324" r:id="rId18"/>
    <p:sldId id="498" r:id="rId19"/>
    <p:sldId id="500"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D303"/>
    <a:srgbClr val="98C553"/>
    <a:srgbClr val="4D9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2" d="100"/>
          <a:sy n="62" d="100"/>
        </p:scale>
        <p:origin x="808"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EC2-1E3F-4212-B3E9-31BF3CBA0D5C}" type="datetimeFigureOut">
              <a:rPr lang="zh-CN" altLang="en-US" smtClean="0"/>
              <a:t>2024/10/30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5854E-E115-43CF-A843-5B2ED9D9BB4C}" type="slidenum">
              <a:rPr lang="zh-CN" altLang="en-US" smtClean="0"/>
              <a:t>‹#›</a:t>
            </a:fld>
            <a:endParaRPr lang="zh-CN" altLang="en-US"/>
          </a:p>
        </p:txBody>
      </p:sp>
    </p:spTree>
    <p:extLst>
      <p:ext uri="{BB962C8B-B14F-4D97-AF65-F5344CB8AC3E}">
        <p14:creationId xmlns:p14="http://schemas.microsoft.com/office/powerpoint/2010/main" val="199194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4</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17</a:t>
            </a:fld>
            <a:endParaRPr lang="zh-CN" altLang="en-US"/>
          </a:p>
        </p:txBody>
      </p:sp>
    </p:spTree>
    <p:extLst>
      <p:ext uri="{BB962C8B-B14F-4D97-AF65-F5344CB8AC3E}">
        <p14:creationId xmlns:p14="http://schemas.microsoft.com/office/powerpoint/2010/main" val="59943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7178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8697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2024/10/30</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6498258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4525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2024/10/30</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2" name="Picture 1">
            <a:extLst>
              <a:ext uri="{FF2B5EF4-FFF2-40B4-BE49-F238E27FC236}">
                <a16:creationId xmlns:a16="http://schemas.microsoft.com/office/drawing/2014/main" id="{43E2A0FD-0787-3808-737B-62FA5B28636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7" name="TextBox 3">
            <a:extLst>
              <a:ext uri="{FF2B5EF4-FFF2-40B4-BE49-F238E27FC236}">
                <a16:creationId xmlns:a16="http://schemas.microsoft.com/office/drawing/2014/main" id="{D5B8793C-B1AE-CEB4-FEED-0EA0BCAE88E3}"/>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5A2F073A-E3D0-A8F8-44CF-59FA8B721E29}"/>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chemeClr val="accent1">
                    <a:lumMod val="40000"/>
                    <a:lumOff val="60000"/>
                  </a:schemeClr>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chemeClr val="accent1">
                    <a:lumMod val="40000"/>
                    <a:lumOff val="60000"/>
                  </a:schemeClr>
                </a:solidFill>
                <a:effectLst/>
                <a:uLnTx/>
                <a:uFillTx/>
                <a:latin typeface="#9Slide07 HoneyCream" pitchFamily="2" charset="0"/>
                <a:ea typeface="+mj-ea"/>
                <a:cs typeface="+mj-cs"/>
                <a:sym typeface="Arial"/>
              </a:rPr>
              <a:t> Non</a:t>
            </a:r>
          </a:p>
        </p:txBody>
      </p:sp>
      <p:sp>
        <p:nvSpPr>
          <p:cNvPr id="9" name="Title 1">
            <a:extLst>
              <a:ext uri="{FF2B5EF4-FFF2-40B4-BE49-F238E27FC236}">
                <a16:creationId xmlns:a16="http://schemas.microsoft.com/office/drawing/2014/main" id="{368C6FF4-6BA3-0BB3-4E0D-87697BBDAB40}"/>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D2AB040F-639F-1222-12FB-7EBACBD834E9}"/>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2"/>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2"/>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A3AE0A3A-A2BC-F5CE-EC53-A4735FF7EFC5}"/>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
        <p:nvSpPr>
          <p:cNvPr id="14" name="Date Placeholder 3">
            <a:extLst>
              <a:ext uri="{FF2B5EF4-FFF2-40B4-BE49-F238E27FC236}">
                <a16:creationId xmlns:a16="http://schemas.microsoft.com/office/drawing/2014/main" id="{204F9087-3B9C-4E12-A5DB-0992E9DBFDA3}"/>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zh-CN"/>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10/30/2024</a:t>
            </a:fld>
            <a:endParaRPr lang="en-US"/>
          </a:p>
        </p:txBody>
      </p:sp>
      <p:sp>
        <p:nvSpPr>
          <p:cNvPr id="15" name="Slide Number Placeholder 5">
            <a:extLst>
              <a:ext uri="{FF2B5EF4-FFF2-40B4-BE49-F238E27FC236}">
                <a16:creationId xmlns:a16="http://schemas.microsoft.com/office/drawing/2014/main" id="{EEAD4D68-5B96-5F90-0972-5BCEE3E688E4}"/>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zh-CN"/>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9" name="Picture 18">
            <a:extLst>
              <a:ext uri="{FF2B5EF4-FFF2-40B4-BE49-F238E27FC236}">
                <a16:creationId xmlns:a16="http://schemas.microsoft.com/office/drawing/2014/main" id="{8884460C-2CAF-7495-AA78-B00B48D0643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3774" y="7749991"/>
            <a:ext cx="1658442" cy="1701800"/>
          </a:xfrm>
          <a:prstGeom prst="rect">
            <a:avLst/>
          </a:prstGeom>
        </p:spPr>
      </p:pic>
      <p:sp>
        <p:nvSpPr>
          <p:cNvPr id="20" name="Date Placeholder 3">
            <a:extLst>
              <a:ext uri="{FF2B5EF4-FFF2-40B4-BE49-F238E27FC236}">
                <a16:creationId xmlns:a16="http://schemas.microsoft.com/office/drawing/2014/main" id="{EC3A33D6-8056-4001-935F-DC414AB7F02A}"/>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10/30/2024</a:t>
            </a:fld>
            <a:endParaRPr lang="en-US" sz="800"/>
          </a:p>
        </p:txBody>
      </p:sp>
      <p:sp>
        <p:nvSpPr>
          <p:cNvPr id="21" name="Slide Number Placeholder 5">
            <a:extLst>
              <a:ext uri="{FF2B5EF4-FFF2-40B4-BE49-F238E27FC236}">
                <a16:creationId xmlns:a16="http://schemas.microsoft.com/office/drawing/2014/main" id="{66C5D908-DDB0-2C46-C5D0-375F48354A71}"/>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22" name="Picture 6">
            <a:extLst>
              <a:ext uri="{FF2B5EF4-FFF2-40B4-BE49-F238E27FC236}">
                <a16:creationId xmlns:a16="http://schemas.microsoft.com/office/drawing/2014/main" id="{AEFB165E-4C57-BA8F-22A1-450516C56418}"/>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23" name="Picture 6">
            <a:extLst>
              <a:ext uri="{FF2B5EF4-FFF2-40B4-BE49-F238E27FC236}">
                <a16:creationId xmlns:a16="http://schemas.microsoft.com/office/drawing/2014/main" id="{5A842DD5-3806-FB1A-F856-DBEA7C68D136}"/>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4" name="Picture 6">
            <a:extLst>
              <a:ext uri="{FF2B5EF4-FFF2-40B4-BE49-F238E27FC236}">
                <a16:creationId xmlns:a16="http://schemas.microsoft.com/office/drawing/2014/main" id="{EC11BBAF-44A4-9646-39B3-4EB4E502EC21}"/>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5" name="Picture 6">
            <a:extLst>
              <a:ext uri="{FF2B5EF4-FFF2-40B4-BE49-F238E27FC236}">
                <a16:creationId xmlns:a16="http://schemas.microsoft.com/office/drawing/2014/main" id="{4B1212F6-D00F-CD41-9386-483D25AE8655}"/>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6" name="Picture 6">
            <a:extLst>
              <a:ext uri="{FF2B5EF4-FFF2-40B4-BE49-F238E27FC236}">
                <a16:creationId xmlns:a16="http://schemas.microsoft.com/office/drawing/2014/main" id="{EC34E4D2-34BD-65AC-5E87-6CC066A0DB88}"/>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7" name="Picture 6">
            <a:extLst>
              <a:ext uri="{FF2B5EF4-FFF2-40B4-BE49-F238E27FC236}">
                <a16:creationId xmlns:a16="http://schemas.microsoft.com/office/drawing/2014/main" id="{EEF2A358-77B7-2584-AC9A-CDBC0ED7BC1E}"/>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8" name="Picture 6">
            <a:extLst>
              <a:ext uri="{FF2B5EF4-FFF2-40B4-BE49-F238E27FC236}">
                <a16:creationId xmlns:a16="http://schemas.microsoft.com/office/drawing/2014/main" id="{A01ED8D8-F6FF-87B4-54FE-09E68EEC2624}"/>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9" name="Picture 6">
            <a:extLst>
              <a:ext uri="{FF2B5EF4-FFF2-40B4-BE49-F238E27FC236}">
                <a16:creationId xmlns:a16="http://schemas.microsoft.com/office/drawing/2014/main" id="{ABB66DE2-9A73-D426-14A5-084880AC2C1C}"/>
              </a:ext>
            </a:extLst>
          </p:cNvPr>
          <p:cNvPicPr>
            <a:picLocks noChangeAspect="1"/>
          </p:cNvPicPr>
          <p:nvPr userDrawn="1"/>
        </p:nvPicPr>
        <p:blipFill rotWithShape="1">
          <a:blip r:embed="rId10"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33934011"/>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9" r:id="rId4"/>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2.svg"/><Relationship Id="rId10"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7.svg"/><Relationship Id="rId7"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0.svg"/><Relationship Id="rId4" Type="http://schemas.openxmlformats.org/officeDocument/2006/relationships/image" Target="../media/image21.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video" Target="https://www.youtube.com/embed/oNG5CaHiWF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H1pb1BCZhRU"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with green leaves&#10;&#10;Description automatically generated">
            <a:extLst>
              <a:ext uri="{FF2B5EF4-FFF2-40B4-BE49-F238E27FC236}">
                <a16:creationId xmlns:a16="http://schemas.microsoft.com/office/drawing/2014/main" id="{8127E646-5FEC-5229-43B2-95232282919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26405" y="665203"/>
            <a:ext cx="6127276" cy="5757686"/>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pic>
        <p:nvPicPr>
          <p:cNvPr id="2" name="Picture 1">
            <a:extLst>
              <a:ext uri="{FF2B5EF4-FFF2-40B4-BE49-F238E27FC236}">
                <a16:creationId xmlns:a16="http://schemas.microsoft.com/office/drawing/2014/main" id="{7D69A2DF-FC58-7A93-9705-C8C1330A0677}"/>
              </a:ext>
            </a:extLst>
          </p:cNvPr>
          <p:cNvPicPr>
            <a:picLocks noChangeAspect="1"/>
          </p:cNvPicPr>
          <p:nvPr/>
        </p:nvPicPr>
        <p:blipFill rotWithShape="1">
          <a:blip r:embed="rId5"/>
          <a:srcRect t="51432" r="77184" b="-4308"/>
          <a:stretch/>
        </p:blipFill>
        <p:spPr>
          <a:xfrm>
            <a:off x="-1377774" y="3871419"/>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F310D881-F00D-E98C-8023-2F8BCC9BA7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447393" y="-107979"/>
            <a:ext cx="6858000" cy="6858000"/>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F656A15-8C1B-58F6-B875-774B843B93FD}"/>
              </a:ext>
            </a:extLst>
          </p:cNvPr>
          <p:cNvSpPr/>
          <p:nvPr/>
        </p:nvSpPr>
        <p:spPr>
          <a:xfrm>
            <a:off x="1240842" y="321779"/>
            <a:ext cx="10824158" cy="159592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879A57D-37A2-1608-DEFD-17F582FBC162}"/>
              </a:ext>
            </a:extLst>
          </p:cNvPr>
          <p:cNvPicPr>
            <a:picLocks noChangeAspect="1"/>
          </p:cNvPicPr>
          <p:nvPr/>
        </p:nvPicPr>
        <p:blipFill>
          <a:blip r:embed="rId2"/>
          <a:stretch>
            <a:fillRect/>
          </a:stretch>
        </p:blipFill>
        <p:spPr>
          <a:xfrm>
            <a:off x="-140022" y="89672"/>
            <a:ext cx="2761727" cy="2225233"/>
          </a:xfrm>
          <a:prstGeom prst="rect">
            <a:avLst/>
          </a:prstGeom>
        </p:spPr>
      </p:pic>
      <p:sp>
        <p:nvSpPr>
          <p:cNvPr id="4" name="TextBox 3">
            <a:extLst>
              <a:ext uri="{FF2B5EF4-FFF2-40B4-BE49-F238E27FC236}">
                <a16:creationId xmlns:a16="http://schemas.microsoft.com/office/drawing/2014/main" id="{8768DFD0-EB4C-FE72-BC6F-CCC9E21786F2}"/>
              </a:ext>
            </a:extLst>
          </p:cNvPr>
          <p:cNvSpPr txBox="1"/>
          <p:nvPr/>
        </p:nvSpPr>
        <p:spPr>
          <a:xfrm>
            <a:off x="1905000" y="504186"/>
            <a:ext cx="10160000" cy="1231106"/>
          </a:xfrm>
          <a:prstGeom prst="rect">
            <a:avLst/>
          </a:prstGeom>
          <a:noFill/>
        </p:spPr>
        <p:txBody>
          <a:bodyPr wrap="square" rtlCol="0">
            <a:spAutoFit/>
          </a:bodyPr>
          <a:lstStyle/>
          <a:p>
            <a:pPr algn="ctr"/>
            <a:r>
              <a:rPr lang="en-SG" sz="3700" b="1" dirty="0" err="1">
                <a:solidFill>
                  <a:srgbClr val="002060"/>
                </a:solidFill>
                <a:latin typeface="Cambria" panose="02040503050406030204" pitchFamily="18" charset="0"/>
                <a:ea typeface="Cambria" panose="02040503050406030204" pitchFamily="18" charset="0"/>
              </a:rPr>
              <a:t>Đàn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chim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sẻ</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làm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gì</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khiến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nhân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vật</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tôi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chú</a:t>
            </a:r>
            <a:r>
              <a:rPr lang="en-SG" sz="3700" b="1" dirty="0">
                <a:solidFill>
                  <a:srgbClr val="002060"/>
                </a:solidFill>
                <a:latin typeface="Cambria" panose="02040503050406030204" pitchFamily="18" charset="0"/>
                <a:ea typeface="Cambria" panose="02040503050406030204" pitchFamily="18" charset="0"/>
              </a:rPr>
              <a:t> ý? </a:t>
            </a:r>
            <a:r>
              <a:rPr lang="en-SG" sz="3700" b="1" dirty="0" err="1">
                <a:solidFill>
                  <a:srgbClr val="002060"/>
                </a:solidFill>
                <a:latin typeface="Cambria" panose="02040503050406030204" pitchFamily="18" charset="0"/>
                <a:ea typeface="Cambria" panose="02040503050406030204" pitchFamily="18" charset="0"/>
              </a:rPr>
              <a:t>Nhân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vật</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tôi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nghĩ</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gì</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về</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chuyện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đó</a:t>
            </a:r>
            <a:r>
              <a:rPr lang="en-SG" sz="3700" b="1" dirty="0">
                <a:solidFill>
                  <a:srgbClr val="002060"/>
                </a:solidFill>
                <a:latin typeface="Cambria" panose="02040503050406030204" pitchFamily="18" charset="0"/>
                <a:ea typeface="Cambria" panose="02040503050406030204" pitchFamily="18" charset="0"/>
              </a:rPr>
              <a:t>?</a:t>
            </a:r>
          </a:p>
        </p:txBody>
      </p:sp>
      <p:sp>
        <p:nvSpPr>
          <p:cNvPr id="5" name="Freeform 4">
            <a:extLst>
              <a:ext uri="{FF2B5EF4-FFF2-40B4-BE49-F238E27FC236}">
                <a16:creationId xmlns:a16="http://schemas.microsoft.com/office/drawing/2014/main" id="{107CD35E-D373-E406-F33D-63D2E8F6BF62}"/>
              </a:ext>
            </a:extLst>
          </p:cNvPr>
          <p:cNvSpPr/>
          <p:nvPr/>
        </p:nvSpPr>
        <p:spPr>
          <a:xfrm rot="5326155">
            <a:off x="2369521" y="-115094"/>
            <a:ext cx="4399469" cy="8726805"/>
          </a:xfrm>
          <a:custGeom>
            <a:avLst/>
            <a:gdLst/>
            <a:ahLst/>
            <a:cxnLst/>
            <a:rect l="l" t="t" r="r" b="b"/>
            <a:pathLst>
              <a:path w="6875835" h="9822621">
                <a:moveTo>
                  <a:pt x="0" y="0"/>
                </a:moveTo>
                <a:lnTo>
                  <a:pt x="6875836" y="0"/>
                </a:lnTo>
                <a:lnTo>
                  <a:pt x="6875836" y="9822621"/>
                </a:lnTo>
                <a:lnTo>
                  <a:pt x="0" y="98226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8EC75D-6BF2-C410-B42D-545AAE0C2F1D}"/>
              </a:ext>
            </a:extLst>
          </p:cNvPr>
          <p:cNvSpPr txBox="1"/>
          <p:nvPr/>
        </p:nvSpPr>
        <p:spPr>
          <a:xfrm>
            <a:off x="749300" y="2314905"/>
            <a:ext cx="7645400" cy="387798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 </a:t>
            </a:r>
            <a:r>
              <a:rPr lang="vi-VN" sz="4100" b="1" dirty="0">
                <a:latin typeface="Cambria" panose="02040503050406030204" pitchFamily="18" charset="0"/>
                <a:ea typeface="Cambria" panose="02040503050406030204" pitchFamily="18" charset="0"/>
              </a:rPr>
              <a:t>Đàn chim sẻ thi nhau cất tiếng hót khiến nhân vật "tôi" chú ý.</a:t>
            </a:r>
          </a:p>
          <a:p>
            <a:pPr algn="just"/>
            <a:r>
              <a:rPr lang="vi-VN" sz="4100" b="1" dirty="0">
                <a:latin typeface="Cambria" panose="02040503050406030204" pitchFamily="18" charset="0"/>
                <a:ea typeface="Cambria" panose="02040503050406030204" pitchFamily="18" charset="0"/>
              </a:rPr>
              <a:t>-Nhân vật "tôi" nghĩ rằng đàn chim sẻ đã trông thấy một điều gì đó mà anh không thể cùng trông thấy được.</a:t>
            </a:r>
            <a:endParaRPr lang="en-SG" sz="41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C228E25-DEA6-4301-9B43-E843267E289F}"/>
              </a:ext>
            </a:extLst>
          </p:cNvPr>
          <p:cNvPicPr>
            <a:picLocks noChangeAspect="1"/>
          </p:cNvPicPr>
          <p:nvPr/>
        </p:nvPicPr>
        <p:blipFill rotWithShape="1">
          <a:blip r:embed="rId5"/>
          <a:srcRect t="51432" r="77184" b="-4308"/>
          <a:stretch/>
        </p:blipFill>
        <p:spPr>
          <a:xfrm>
            <a:off x="7781589" y="4278007"/>
            <a:ext cx="2401828" cy="2819298"/>
          </a:xfrm>
          <a:prstGeom prst="rect">
            <a:avLst/>
          </a:prstGeom>
        </p:spPr>
      </p:pic>
      <p:pic>
        <p:nvPicPr>
          <p:cNvPr id="9" name="Picture 8" descr="A cartoon of a kite&#10;&#10;Description automatically generated">
            <a:extLst>
              <a:ext uri="{FF2B5EF4-FFF2-40B4-BE49-F238E27FC236}">
                <a16:creationId xmlns:a16="http://schemas.microsoft.com/office/drawing/2014/main" id="{12D3A145-E192-C8ED-C846-53DC5FCB9E3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103911" y="1735292"/>
            <a:ext cx="4366178" cy="4366178"/>
          </a:xfrm>
          <a:prstGeom prst="rect">
            <a:avLst/>
          </a:prstGeom>
        </p:spPr>
      </p:pic>
    </p:spTree>
    <p:extLst>
      <p:ext uri="{BB962C8B-B14F-4D97-AF65-F5344CB8AC3E}">
        <p14:creationId xmlns:p14="http://schemas.microsoft.com/office/powerpoint/2010/main" val="5381623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par>
                                <p:cTn id="17" presetID="5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1" y="330766"/>
            <a:ext cx="10401692"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318066"/>
            <a:ext cx="9074969" cy="1470980"/>
            <a:chOff x="2019830" y="376169"/>
            <a:chExt cx="9074969" cy="1470980"/>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376169"/>
              <a:ext cx="8181873" cy="1470980"/>
            </a:xfrm>
            <a:prstGeom prst="rect">
              <a:avLst/>
            </a:prstGeom>
          </p:spPr>
          <p:txBody>
            <a:bodyPr wrap="square" lIns="0" tIns="0" rIns="0" bIns="0" rtlCol="0" anchor="t">
              <a:spAutoFit/>
            </a:bodyPr>
            <a:lstStyle/>
            <a:p>
              <a:pPr algn="ctr" defTabSz="609630">
                <a:lnSpc>
                  <a:spcPts val="5975"/>
                </a:lnSpc>
              </a:pPr>
              <a:r>
                <a:rPr lang="vi-VN" sz="4268" dirty="0">
                  <a:solidFill>
                    <a:srgbClr val="531139"/>
                  </a:solidFill>
                  <a:latin typeface="Cambria Bold"/>
                </a:rPr>
                <a:t>Cảnh mặt trời mọc được miêu tả như thế nào?</a:t>
              </a:r>
              <a:endParaRPr lang="en-US" sz="4268" dirty="0">
                <a:solidFill>
                  <a:srgbClr val="531139"/>
                </a:solidFill>
                <a:latin typeface="Cambria Bold"/>
              </a:endParaRP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91092" y="95244"/>
            <a:ext cx="2397218" cy="1523118"/>
            <a:chOff x="-903813" y="0"/>
            <a:chExt cx="5978994" cy="3923803"/>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903813" y="1964931"/>
              <a:ext cx="3445560" cy="1958872"/>
            </a:xfrm>
            <a:prstGeom prst="rect">
              <a:avLst/>
            </a:prstGeom>
          </p:spPr>
          <p:txBody>
            <a:bodyPr lIns="0" tIns="0" rIns="0" bIns="0" rtlCol="0" anchor="t">
              <a:spAutoFit/>
            </a:bodyPr>
            <a:lstStyle/>
            <a:p>
              <a:pPr algn="ctr" defTabSz="609630">
                <a:lnSpc>
                  <a:spcPts val="7467"/>
                </a:lnSpc>
              </a:pPr>
              <a:r>
                <a:rPr lang="en-US" sz="8296" spc="-165" dirty="0">
                  <a:solidFill>
                    <a:srgbClr val="531139"/>
                  </a:solidFill>
                  <a:latin typeface="#9Slide07 SVNZiclets" panose="02000603000000000000" pitchFamily="2" charset="0"/>
                </a:rPr>
                <a:t> 2</a:t>
              </a:r>
            </a:p>
          </p:txBody>
        </p:sp>
      </p:grpSp>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343593" cy="4880632"/>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71283" y="2053985"/>
            <a:ext cx="7818618" cy="4508927"/>
          </a:xfrm>
          <a:prstGeom prst="rect">
            <a:avLst/>
          </a:prstGeom>
          <a:noFill/>
        </p:spPr>
        <p:txBody>
          <a:bodyPr wrap="square">
            <a:spAutoFit/>
          </a:bodyPr>
          <a:lstStyle/>
          <a:p>
            <a:pPr algn="just"/>
            <a:r>
              <a:rPr lang="vi-VN" sz="4100" b="1" dirty="0">
                <a:solidFill>
                  <a:srgbClr val="002060"/>
                </a:solidFill>
                <a:latin typeface="Cambria" panose="02040503050406030204" pitchFamily="18" charset="0"/>
                <a:ea typeface="Cambria" panose="02040503050406030204" pitchFamily="18" charset="0"/>
              </a:rPr>
              <a:t>Cảnh mặt trời mọc được miêu tả: Sau vòm cây xanh thẳm bỗng nhô lên nửa vành mũ màu đỏ. Mặt trời mọc giống như chiếc mũ đỏ lớn dần lên từ phía đông, bay lên khỏi vòm cây, chiếm lĩnh nền trời xa xôi và rộng lớn.</a:t>
            </a:r>
          </a:p>
        </p:txBody>
      </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0" y="330766"/>
            <a:ext cx="11319460"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318066"/>
            <a:ext cx="10091961" cy="1448602"/>
            <a:chOff x="2019830" y="376169"/>
            <a:chExt cx="9074969" cy="1448602"/>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376169"/>
              <a:ext cx="8181873" cy="1448602"/>
            </a:xfrm>
            <a:prstGeom prst="rect">
              <a:avLst/>
            </a:prstGeom>
          </p:spPr>
          <p:txBody>
            <a:bodyPr wrap="square" lIns="0" tIns="0" rIns="0" bIns="0" rtlCol="0" anchor="t">
              <a:spAutoFit/>
            </a:bodyPr>
            <a:lstStyle/>
            <a:p>
              <a:pPr marL="0" marR="0" lvl="0" indent="0" algn="ctr" defTabSz="609630" rtl="0" eaLnBrk="1" fontAlgn="auto" latinLnBrk="0" hangingPunct="1">
                <a:lnSpc>
                  <a:spcPts val="5975"/>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531139"/>
                  </a:solidFill>
                  <a:effectLst/>
                  <a:uLnTx/>
                  <a:uFillTx/>
                  <a:latin typeface="Cambria Bold"/>
                  <a:ea typeface="+mn-ea"/>
                  <a:cs typeface="+mn-cs"/>
                </a:rPr>
                <a:t>Vì sao nhân vật “tôi” liên tưởng mặt trời như chiếc mũ đỏ rồi lại như chiếc mâm đồng đỏ?</a:t>
              </a:r>
              <a:endParaRPr kumimoji="0" lang="en-US" sz="3500" b="1" i="0" u="none" strike="noStrike" kern="1200" cap="none" spc="0" normalizeH="0" baseline="0" noProof="0" dirty="0">
                <a:ln>
                  <a:noFill/>
                </a:ln>
                <a:solidFill>
                  <a:srgbClr val="531139"/>
                </a:solidFill>
                <a:effectLst/>
                <a:uLnTx/>
                <a:uFillTx/>
                <a:latin typeface="Cambria Bold"/>
                <a:ea typeface="+mn-ea"/>
                <a:cs typeface="+mn-cs"/>
              </a:endParaRP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206087" y="144913"/>
            <a:ext cx="2213217" cy="1504003"/>
            <a:chOff x="-444889" y="0"/>
            <a:chExt cx="5520070" cy="3874559"/>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3</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347223" cy="4761267"/>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71282" y="2053985"/>
            <a:ext cx="7816804" cy="4401205"/>
          </a:xfrm>
          <a:prstGeom prst="rect">
            <a:avLst/>
          </a:prstGeom>
          <a:noFill/>
        </p:spPr>
        <p:txBody>
          <a:bodyPr wrap="square">
            <a:spAutoFit/>
          </a:bodyPr>
          <a:lstStyle/>
          <a:p>
            <a:pPr lvl="0" algn="just"/>
            <a:r>
              <a:rPr lang="vi-VN" sz="3500" b="1" dirty="0">
                <a:solidFill>
                  <a:srgbClr val="002060"/>
                </a:solidFill>
                <a:latin typeface="Cambria" panose="02040503050406030204" pitchFamily="18" charset="0"/>
                <a:ea typeface="Cambria" panose="02040503050406030204" pitchFamily="18" charset="0"/>
              </a:rPr>
              <a:t>      Bạn nhỏ thay đổi hình ảnh so sánh vì hình dáng của mặt trời thay đổi khi nhô dần lên trên bầu trời. Ban đầu, mặt trời chỉ ló một nửa ra khỏi vòm cây, giống nửa vành mũ đội đầu. Khi nhô lên cao, mặt trời mới hiện ra đầy đủ, tròn đầy và to rõ, giống như một chiếc mâm màu đỏ.</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7AFC4D5F-FF9E-BE3F-882D-3E404DF5167B}"/>
              </a:ext>
            </a:extLst>
          </p:cNvPr>
          <p:cNvPicPr>
            <a:picLocks noChangeAspect="1"/>
          </p:cNvPicPr>
          <p:nvPr/>
        </p:nvPicPr>
        <p:blipFill rotWithShape="1">
          <a:blip r:embed="rId8"/>
          <a:srcRect t="51432" r="77184" b="-4308"/>
          <a:stretch/>
        </p:blipFill>
        <p:spPr>
          <a:xfrm>
            <a:off x="7883588" y="4127879"/>
            <a:ext cx="2585823" cy="3035274"/>
          </a:xfrm>
          <a:prstGeom prst="rect">
            <a:avLst/>
          </a:prstGeom>
        </p:spPr>
      </p:pic>
      <p:pic>
        <p:nvPicPr>
          <p:cNvPr id="3" name="Picture 2" descr="A cartoon of a kite&#10;&#10;Description automatically generated">
            <a:extLst>
              <a:ext uri="{FF2B5EF4-FFF2-40B4-BE49-F238E27FC236}">
                <a16:creationId xmlns:a16="http://schemas.microsoft.com/office/drawing/2014/main" id="{33CABB27-B7DB-986F-0EC6-AFA375470DBD}"/>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213799" y="1411203"/>
            <a:ext cx="4700654" cy="4700654"/>
          </a:xfrm>
          <a:prstGeom prst="rect">
            <a:avLst/>
          </a:prstGeom>
        </p:spPr>
      </p:pic>
    </p:spTree>
    <p:extLst>
      <p:ext uri="{BB962C8B-B14F-4D97-AF65-F5344CB8AC3E}">
        <p14:creationId xmlns:p14="http://schemas.microsoft.com/office/powerpoint/2010/main" val="2317162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47"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9DD22A8A-242B-5E68-861C-2F44C2C58D3D}"/>
              </a:ext>
            </a:extLst>
          </p:cNvPr>
          <p:cNvSpPr/>
          <p:nvPr/>
        </p:nvSpPr>
        <p:spPr>
          <a:xfrm>
            <a:off x="3721100" y="1929641"/>
            <a:ext cx="8470900" cy="496251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 xmlns:asvg="http://schemas.microsoft.com/office/drawing/2016/SVG/main" r:embed="rId3"/>
                </a:ext>
              </a:extLst>
            </a:blip>
            <a:srcRect/>
            <a:stretch>
              <a:fillRect/>
            </a:stretch>
          </a:blipFill>
        </p:spPr>
        <p:txBody>
          <a:bodyPr/>
          <a:lstStyle/>
          <a:p>
            <a:endParaRPr lang="en-SG" dirty="0"/>
          </a:p>
        </p:txBody>
      </p:sp>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461277" y="319988"/>
            <a:ext cx="9738504" cy="1502357"/>
            <a:chOff x="1610123" y="400604"/>
            <a:chExt cx="8595963" cy="1502357"/>
          </a:xfrm>
        </p:grpSpPr>
        <p:sp>
          <p:nvSpPr>
            <p:cNvPr id="6" name="Freeform 5">
              <a:extLst>
                <a:ext uri="{FF2B5EF4-FFF2-40B4-BE49-F238E27FC236}">
                  <a16:creationId xmlns:a16="http://schemas.microsoft.com/office/drawing/2014/main" id="{71C8AE85-D984-6D8D-870C-3590D6B91811}"/>
                </a:ext>
              </a:extLst>
            </p:cNvPr>
            <p:cNvSpPr/>
            <p:nvPr/>
          </p:nvSpPr>
          <p:spPr>
            <a:xfrm rot="645468">
              <a:off x="9416225" y="722462"/>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1610123" y="400604"/>
              <a:ext cx="8181873" cy="1492268"/>
            </a:xfrm>
            <a:prstGeom prst="rect">
              <a:avLst/>
            </a:prstGeom>
          </p:spPr>
          <p:txBody>
            <a:bodyPr wrap="square" lIns="0" tIns="0" rIns="0" bIns="0" rtlCol="0" anchor="t">
              <a:spAutoFit/>
            </a:bodyPr>
            <a:lstStyle/>
            <a:p>
              <a:pPr marL="0" marR="0" lvl="0" indent="0" algn="ctr" defTabSz="609630" rtl="0" eaLnBrk="1" fontAlgn="auto" latinLnBrk="0" hangingPunct="1">
                <a:lnSpc>
                  <a:spcPts val="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rPr>
                <a:t>Khi phát hiện ra vầng mặt trời như chiếc mâm đồng đỏ, cảm xúc của nhân vật “tôi” như thế nào? </a:t>
              </a:r>
            </a:p>
            <a:p>
              <a:pPr marL="0" marR="0" lvl="0" indent="0" algn="ctr" defTabSz="609630" rtl="0" eaLnBrk="1" fontAlgn="auto" latinLnBrk="0" hangingPunct="1">
                <a:lnSpc>
                  <a:spcPts val="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rPr>
                <a:t>Em suy nghĩ gì về bài hát của nhân vật “tôi”?</a:t>
              </a:r>
              <a:endParaRPr kumimoji="0" lang="en-US"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endParaRP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lang="vi-VN" sz="8296" spc="-165" dirty="0">
                  <a:solidFill>
                    <a:srgbClr val="531139"/>
                  </a:solidFill>
                  <a:latin typeface="#9Slide07 SVNZiclets" panose="02000603000000000000" pitchFamily="2" charset="0"/>
                </a:rPr>
                <a:t>4</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14" name="TextBox 13">
            <a:extLst>
              <a:ext uri="{FF2B5EF4-FFF2-40B4-BE49-F238E27FC236}">
                <a16:creationId xmlns:a16="http://schemas.microsoft.com/office/drawing/2014/main" id="{C7F54ADB-6964-45FC-E97A-6CCC3247136C}"/>
              </a:ext>
            </a:extLst>
          </p:cNvPr>
          <p:cNvSpPr txBox="1"/>
          <p:nvPr/>
        </p:nvSpPr>
        <p:spPr>
          <a:xfrm>
            <a:off x="4627755" y="2234508"/>
            <a:ext cx="6872757" cy="3852086"/>
          </a:xfrm>
          <a:prstGeom prst="rect">
            <a:avLst/>
          </a:prstGeom>
          <a:noFill/>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Khi phát hiện ra vầng mặt trời như chiếc mâm đồng đỏ, cảm xúc của nhân vật “tôi” dâng trào, chứa chan. Cảm xúc đó lớn tới mức nhân vật “tôi” sáng tác được một bài hát, cảm xúc dâng trào thành nhạc. </a:t>
            </a:r>
            <a:endParaRPr lang="en-SG" sz="35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BD194E9-AA9D-4805-AD3E-8319827D8715}"/>
              </a:ext>
            </a:extLst>
          </p:cNvPr>
          <p:cNvSpPr txBox="1"/>
          <p:nvPr/>
        </p:nvSpPr>
        <p:spPr>
          <a:xfrm>
            <a:off x="1119421" y="534550"/>
            <a:ext cx="13106400" cy="738663"/>
          </a:xfrm>
          <a:prstGeom prst="rect">
            <a:avLst/>
          </a:prstGeom>
          <a:noFill/>
        </p:spPr>
        <p:txBody>
          <a:bodyPr wrap="square" rtlCol="0">
            <a:spAutoFit/>
          </a:bodyPr>
          <a:lstStyle/>
          <a:p>
            <a:pPr algn="ct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15107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0668547B-75ED-3CEA-2829-26696E6AFA24}"/>
              </a:ext>
            </a:extLst>
          </p:cNvPr>
          <p:cNvSpPr/>
          <p:nvPr/>
        </p:nvSpPr>
        <p:spPr>
          <a:xfrm>
            <a:off x="3721100" y="1929641"/>
            <a:ext cx="8470900" cy="496251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 xmlns:asvg="http://schemas.microsoft.com/office/drawing/2016/SVG/main" r:embed="rId3"/>
                </a:ext>
              </a:extLst>
            </a:blip>
            <a:srcRect/>
            <a:stretch>
              <a:fillRect/>
            </a:stretch>
          </a:blipFill>
        </p:spPr>
        <p:txBody>
          <a:bodyPr/>
          <a:lstStyle/>
          <a:p>
            <a:endParaRPr lang="en-SG" dirty="0"/>
          </a:p>
        </p:txBody>
      </p:sp>
      <p:sp>
        <p:nvSpPr>
          <p:cNvPr id="3" name="TextBox 2">
            <a:extLst>
              <a:ext uri="{FF2B5EF4-FFF2-40B4-BE49-F238E27FC236}">
                <a16:creationId xmlns:a16="http://schemas.microsoft.com/office/drawing/2014/main" id="{8483F3FB-8D50-47CC-5DAD-A8ABBFBCE333}"/>
              </a:ext>
            </a:extLst>
          </p:cNvPr>
          <p:cNvSpPr txBox="1"/>
          <p:nvPr/>
        </p:nvSpPr>
        <p:spPr>
          <a:xfrm>
            <a:off x="4215162" y="2447872"/>
            <a:ext cx="7437862" cy="3170099"/>
          </a:xfrm>
          <a:prstGeom prst="rect">
            <a:avLst/>
          </a:prstGeom>
          <a:noFill/>
        </p:spPr>
        <p:txBody>
          <a:bodyPr wrap="square">
            <a:spAutoFit/>
          </a:bodyPr>
          <a:lstStyle/>
          <a:p>
            <a:pPr algn="ctr"/>
            <a:r>
              <a:rPr lang="vi-VN" sz="4000" b="1" dirty="0">
                <a:latin typeface="Cambria" panose="02040503050406030204" pitchFamily="18" charset="0"/>
                <a:ea typeface="Cambria" panose="02040503050406030204" pitchFamily="18" charset="0"/>
              </a:rPr>
              <a:t>Bài hát rất đáng yêu, có những tưởng tượng rất hay như mặt trời tắm biển cả đêm mà không nguội, buổi sáng vẫn sáng lên rực rỡ, đỡ chói,...</a:t>
            </a:r>
            <a:endParaRPr lang="en-SG" sz="4000" b="1" dirty="0"/>
          </a:p>
        </p:txBody>
      </p:sp>
      <p:sp>
        <p:nvSpPr>
          <p:cNvPr id="6" name="Rounded Rectangle 13">
            <a:extLst>
              <a:ext uri="{FF2B5EF4-FFF2-40B4-BE49-F238E27FC236}">
                <a16:creationId xmlns:a16="http://schemas.microsoft.com/office/drawing/2014/main" id="{D1850DA8-5E98-CC3F-A21D-7F86E803101A}"/>
              </a:ext>
            </a:extLst>
          </p:cNvPr>
          <p:cNvSpPr/>
          <p:nvPr/>
        </p:nvSpPr>
        <p:spPr>
          <a:xfrm>
            <a:off x="746468" y="207894"/>
            <a:ext cx="8029540" cy="1676662"/>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F2502A6-D50D-FD25-4C6E-A25151555EA2}"/>
              </a:ext>
            </a:extLst>
          </p:cNvPr>
          <p:cNvSpPr txBox="1"/>
          <p:nvPr/>
        </p:nvSpPr>
        <p:spPr>
          <a:xfrm>
            <a:off x="-303913" y="384363"/>
            <a:ext cx="10130301" cy="2123658"/>
          </a:xfrm>
          <a:prstGeom prst="rect">
            <a:avLst/>
          </a:prstGeom>
          <a:noFill/>
        </p:spPr>
        <p:txBody>
          <a:bodyPr wrap="square" rtlCol="0">
            <a:spAutoFit/>
          </a:bodyPr>
          <a:lstStyle/>
          <a:p>
            <a:pPr algn="ctr"/>
            <a:r>
              <a:rPr lang="vi-VN" sz="4500" b="1" dirty="0">
                <a:solidFill>
                  <a:srgbClr val="C00000"/>
                </a:solidFill>
                <a:latin typeface="Cambria" panose="02040503050406030204" pitchFamily="18" charset="0"/>
                <a:ea typeface="Cambria" panose="02040503050406030204" pitchFamily="18" charset="0"/>
                <a:cs typeface="Tahoma" panose="020B0604030504040204" pitchFamily="34" charset="0"/>
              </a:rPr>
              <a:t>Chia sẻ </a:t>
            </a: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suy nghĩ của em về </a:t>
            </a:r>
          </a:p>
          <a:p>
            <a:pPr algn="ct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hát của nhân vật “tôi”?</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a:p>
            <a:pPr algn="ctr"/>
            <a:endParaRPr lang="en-US" sz="4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8718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867687" y="316995"/>
            <a:ext cx="10127308" cy="1492268"/>
            <a:chOff x="2376731" y="220607"/>
            <a:chExt cx="8939153" cy="1492268"/>
          </a:xfrm>
        </p:grpSpPr>
        <p:sp>
          <p:nvSpPr>
            <p:cNvPr id="6" name="Freeform 5">
              <a:extLst>
                <a:ext uri="{FF2B5EF4-FFF2-40B4-BE49-F238E27FC236}">
                  <a16:creationId xmlns:a16="http://schemas.microsoft.com/office/drawing/2014/main" id="{71C8AE85-D984-6D8D-870C-3590D6B91811}"/>
                </a:ext>
              </a:extLst>
            </p:cNvPr>
            <p:cNvSpPr/>
            <p:nvPr/>
          </p:nvSpPr>
          <p:spPr>
            <a:xfrm rot="645468">
              <a:off x="10526023" y="451717"/>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2376731" y="220607"/>
              <a:ext cx="8181873" cy="1492268"/>
            </a:xfrm>
            <a:prstGeom prst="rect">
              <a:avLst/>
            </a:prstGeom>
          </p:spPr>
          <p:txBody>
            <a:bodyPr wrap="square" lIns="0" tIns="0" rIns="0" bIns="0" rtlCol="0" anchor="t">
              <a:spAutoFit/>
            </a:bodyPr>
            <a:lstStyle/>
            <a:p>
              <a:pPr marL="0" marR="0" lvl="0" indent="0" algn="ctr" defTabSz="609630" rtl="0" eaLnBrk="1" fontAlgn="auto" latinLnBrk="0" hangingPunct="1">
                <a:lnSpc>
                  <a:spcPts val="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a:t>
              </a:r>
              <a:endParaRPr kumimoji="0" lang="en-US" sz="28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endParaRP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lang="vi-VN" sz="8296" spc="-165" dirty="0">
                  <a:solidFill>
                    <a:srgbClr val="531139"/>
                  </a:solidFill>
                  <a:latin typeface="#9Slide07 SVNZiclets" panose="02000603000000000000" pitchFamily="2" charset="0"/>
                </a:rPr>
                <a:t>5</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2" name="圆角矩形 17">
            <a:extLst>
              <a:ext uri="{FF2B5EF4-FFF2-40B4-BE49-F238E27FC236}">
                <a16:creationId xmlns:a16="http://schemas.microsoft.com/office/drawing/2014/main" id="{63237578-FAEB-D6FE-CA8C-3DB2979F0533}"/>
              </a:ext>
            </a:extLst>
          </p:cNvPr>
          <p:cNvSpPr/>
          <p:nvPr/>
        </p:nvSpPr>
        <p:spPr>
          <a:xfrm>
            <a:off x="-27713" y="1851837"/>
            <a:ext cx="6123713" cy="4183203"/>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3" name="TextBox 2">
            <a:extLst>
              <a:ext uri="{FF2B5EF4-FFF2-40B4-BE49-F238E27FC236}">
                <a16:creationId xmlns:a16="http://schemas.microsoft.com/office/drawing/2014/main" id="{AF2CBD2C-ECBC-0319-E20F-AFE788B3837F}"/>
              </a:ext>
            </a:extLst>
          </p:cNvPr>
          <p:cNvSpPr txBox="1"/>
          <p:nvPr/>
        </p:nvSpPr>
        <p:spPr>
          <a:xfrm>
            <a:off x="51602" y="1995116"/>
            <a:ext cx="5837530" cy="3785652"/>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Cảnh mặt trời mọc giống như một thước phim quay chậm. Vầng mặt trời chậm rãi xuất hiện, như một nghệ sĩ muốn màn mở đầu của mình phải thật đặc biệt để mang lại cảm xúc vỡ oà cho khán giả.</a:t>
            </a:r>
          </a:p>
          <a:p>
            <a:pPr algn="just"/>
            <a:r>
              <a:rPr lang="vi-VN" sz="3000" b="1" dirty="0">
                <a:solidFill>
                  <a:srgbClr val="002060"/>
                </a:solidFill>
                <a:latin typeface="Cambria" panose="02040503050406030204" pitchFamily="18" charset="0"/>
                <a:ea typeface="Cambria" panose="02040503050406030204" pitchFamily="18" charset="0"/>
              </a:rPr>
              <a:t>                                  (Ngọc Minh)</a:t>
            </a:r>
            <a:endParaRPr lang="en-SG" sz="3000" b="1" dirty="0">
              <a:solidFill>
                <a:srgbClr val="002060"/>
              </a:solidFill>
              <a:latin typeface="Cambria" panose="02040503050406030204" pitchFamily="18" charset="0"/>
              <a:ea typeface="Cambria" panose="02040503050406030204" pitchFamily="18" charset="0"/>
            </a:endParaRPr>
          </a:p>
        </p:txBody>
      </p:sp>
      <p:sp>
        <p:nvSpPr>
          <p:cNvPr id="12" name="圆角矩形 17">
            <a:extLst>
              <a:ext uri="{FF2B5EF4-FFF2-40B4-BE49-F238E27FC236}">
                <a16:creationId xmlns:a16="http://schemas.microsoft.com/office/drawing/2014/main" id="{3C83E77E-568B-3C24-25A3-1EBF54BFDE4B}"/>
              </a:ext>
            </a:extLst>
          </p:cNvPr>
          <p:cNvSpPr/>
          <p:nvPr/>
        </p:nvSpPr>
        <p:spPr>
          <a:xfrm>
            <a:off x="6175315" y="2676293"/>
            <a:ext cx="6016685" cy="4033295"/>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15" name="TextBox 14">
            <a:extLst>
              <a:ext uri="{FF2B5EF4-FFF2-40B4-BE49-F238E27FC236}">
                <a16:creationId xmlns:a16="http://schemas.microsoft.com/office/drawing/2014/main" id="{109BDE94-DB72-D0AE-AF2E-E830C0305B36}"/>
              </a:ext>
            </a:extLst>
          </p:cNvPr>
          <p:cNvSpPr txBox="1"/>
          <p:nvPr/>
        </p:nvSpPr>
        <p:spPr>
          <a:xfrm>
            <a:off x="6254917" y="2800114"/>
            <a:ext cx="5842390" cy="3785652"/>
          </a:xfrm>
          <a:prstGeom prst="rect">
            <a:avLst/>
          </a:prstGeom>
          <a:noFill/>
        </p:spPr>
        <p:txBody>
          <a:bodyPr wrap="square">
            <a:spAutoFit/>
          </a:bodyPr>
          <a:lstStyle/>
          <a:p>
            <a:pPr algn="just"/>
            <a:r>
              <a:rPr lang="vi-VN" sz="3000" b="1" dirty="0">
                <a:solidFill>
                  <a:srgbClr val="002060"/>
                </a:solidFill>
                <a:latin typeface="Cambria" panose="02040503050406030204" pitchFamily="18" charset="0"/>
                <a:ea typeface="Cambria" panose="02040503050406030204" pitchFamily="18" charset="0"/>
              </a:rPr>
              <a:t>    Cảnh mặt trời mọc giống màn ảo thuật mà khán giả hồi hộp mong chờ. Khi mặt trời xuất hiện, bí mật được khám phá, “sân khấu" bầu trời sáng bừng rạng rỡ trong niềm vui của tất cả mọi người.</a:t>
            </a:r>
          </a:p>
          <a:p>
            <a:pPr algn="just"/>
            <a:r>
              <a:rPr lang="vi-VN" sz="3000" b="1" dirty="0">
                <a:solidFill>
                  <a:srgbClr val="002060"/>
                </a:solidFill>
                <a:latin typeface="Cambria" panose="02040503050406030204" pitchFamily="18" charset="0"/>
                <a:ea typeface="Cambria" panose="02040503050406030204" pitchFamily="18" charset="0"/>
              </a:rPr>
              <a:t>			(Việt Phương)</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64221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362F4529-5EC1-8551-FA36-6D68B753D59C}"/>
              </a:ext>
            </a:extLst>
          </p:cNvPr>
          <p:cNvSpPr/>
          <p:nvPr/>
        </p:nvSpPr>
        <p:spPr>
          <a:xfrm>
            <a:off x="3721099" y="346876"/>
            <a:ext cx="8655957" cy="6922997"/>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 xmlns:asvg="http://schemas.microsoft.com/office/drawing/2016/SVG/main" r:embed="rId3"/>
                </a:ext>
              </a:extLst>
            </a:blip>
            <a:srcRect/>
            <a:stretch>
              <a:fillRect/>
            </a:stretch>
          </a:blipFill>
        </p:spPr>
        <p:txBody>
          <a:bodyPr/>
          <a:lstStyle/>
          <a:p>
            <a:endParaRPr lang="en-SG" dirty="0"/>
          </a:p>
        </p:txBody>
      </p:sp>
      <p:sp>
        <p:nvSpPr>
          <p:cNvPr id="6" name="TextBox 5">
            <a:extLst>
              <a:ext uri="{FF2B5EF4-FFF2-40B4-BE49-F238E27FC236}">
                <a16:creationId xmlns:a16="http://schemas.microsoft.com/office/drawing/2014/main" id="{5117A108-AB0E-0CA7-E099-8AAD95472EDA}"/>
              </a:ext>
            </a:extLst>
          </p:cNvPr>
          <p:cNvSpPr txBox="1"/>
          <p:nvPr/>
        </p:nvSpPr>
        <p:spPr>
          <a:xfrm>
            <a:off x="4463144" y="920621"/>
            <a:ext cx="7434634" cy="5016758"/>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Tahoma" panose="020B0604030504040204" pitchFamily="34" charset="0"/>
              </a:rPr>
              <a:t>Tôi thích ý kiến của bạn Ngọc Minh hơn. Ý kiến đó tạo ra hình ảnh mặt trời mọc như một sự kiện đặc biệt và tuyệt vời, giống như một nghệ sĩ muốn tạo ra ấn tượng mạnh mẽ cho khán giả của mình. Hình ảnh này tạo ra cảm giác của sự </a:t>
            </a:r>
            <a:r>
              <a:rPr lang="vi-VN" sz="3200" b="1" dirty="0" smtClean="0">
                <a:solidFill>
                  <a:srgbClr val="002060"/>
                </a:solidFill>
                <a:latin typeface="Cambria" panose="02040503050406030204" pitchFamily="18" charset="0"/>
                <a:ea typeface="Cambria" panose="02040503050406030204" pitchFamily="18" charset="0"/>
                <a:cs typeface="Tahoma" panose="020B0604030504040204" pitchFamily="34" charset="0"/>
              </a:rPr>
              <a:t>k</a:t>
            </a:r>
            <a:r>
              <a:rPr lang="en-US" sz="3200" b="1" dirty="0">
                <a:solidFill>
                  <a:srgbClr val="002060"/>
                </a:solidFill>
                <a:latin typeface="Cambria" panose="02040503050406030204" pitchFamily="18" charset="0"/>
                <a:ea typeface="Cambria" panose="02040503050406030204" pitchFamily="18" charset="0"/>
                <a:cs typeface="Tahoma" panose="020B0604030504040204" pitchFamily="34" charset="0"/>
              </a:rPr>
              <a:t>ỳ</a:t>
            </a:r>
            <a:r>
              <a:rPr lang="vi-VN" sz="3200" b="1" dirty="0" smtClean="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srgbClr val="002060"/>
                </a:solidFill>
                <a:latin typeface="Cambria" panose="02040503050406030204" pitchFamily="18" charset="0"/>
                <a:ea typeface="Cambria" panose="02040503050406030204" pitchFamily="18" charset="0"/>
                <a:cs typeface="Tahoma" panose="020B0604030504040204" pitchFamily="34" charset="0"/>
              </a:rPr>
              <a:t>vĩ và trọng đại khi mặt trời lên từ phía đông, và làm cho người đọc cảm nhận được sự quan trọng của mỗi ngày mới bắt đầu.</a:t>
            </a:r>
            <a:endParaRPr lang="en-US" sz="32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4954809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tgtEl>
                                        <p:attrNameLst>
                                          <p:attrName>ppt_x</p:attrName>
                                          <p:attrName>ppt_y</p:attrName>
                                        </p:attrNameLst>
                                      </p:cBhvr>
                                    </p:animMotion>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sp>
        <p:nvSpPr>
          <p:cNvPr id="5" name="Freeform 3">
            <a:extLst>
              <a:ext uri="{FF2B5EF4-FFF2-40B4-BE49-F238E27FC236}">
                <a16:creationId xmlns:a16="http://schemas.microsoft.com/office/drawing/2014/main" id="{3A92797F-F2EE-1991-22BC-79CA34D556D0}"/>
              </a:ext>
            </a:extLst>
          </p:cNvPr>
          <p:cNvSpPr/>
          <p:nvPr/>
        </p:nvSpPr>
        <p:spPr>
          <a:xfrm>
            <a:off x="0" y="1401838"/>
            <a:ext cx="7175361" cy="5296750"/>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3">
              <a:alphaModFix amt="90000"/>
              <a:extLst>
                <a:ext uri="{96DAC541-7B7A-43D3-8B79-37D633B846F1}">
                  <asvg:svgBlip xmlns="" xmlns:asvg="http://schemas.microsoft.com/office/drawing/2016/SVG/main" r:embed="rId4"/>
                </a:ext>
              </a:extLst>
            </a:blip>
            <a:srcRect/>
            <a:stretch>
              <a:fillRect/>
            </a:stretch>
          </a:blipFill>
        </p:spPr>
        <p:txBody>
          <a:bodyPr/>
          <a:lstStyle/>
          <a:p>
            <a:endParaRPr lang="en-SG" dirty="0"/>
          </a:p>
        </p:txBody>
      </p:sp>
      <p:sp>
        <p:nvSpPr>
          <p:cNvPr id="11" name="TextBox 10">
            <a:extLst>
              <a:ext uri="{FF2B5EF4-FFF2-40B4-BE49-F238E27FC236}">
                <a16:creationId xmlns:a16="http://schemas.microsoft.com/office/drawing/2014/main" id="{5217EAC4-75E8-1CBD-C6F1-618A3C1C1998}"/>
              </a:ext>
            </a:extLst>
          </p:cNvPr>
          <p:cNvSpPr txBox="1"/>
          <p:nvPr/>
        </p:nvSpPr>
        <p:spPr>
          <a:xfrm>
            <a:off x="311498" y="2510971"/>
            <a:ext cx="6571901" cy="2308324"/>
          </a:xfrm>
          <a:prstGeom prst="rect">
            <a:avLst/>
          </a:prstGeom>
          <a:noFill/>
        </p:spPr>
        <p:txBody>
          <a:bodyPr wrap="square" rtlCol="0">
            <a:spAutoFit/>
          </a:bodyPr>
          <a:lstStyle/>
          <a:p>
            <a:pPr algn="ctr"/>
            <a:r>
              <a:rPr lang="vi-VN" sz="4800" b="1" dirty="0">
                <a:solidFill>
                  <a:schemeClr val="accent2">
                    <a:lumMod val="50000"/>
                  </a:schemeClr>
                </a:solidFill>
                <a:latin typeface="Cambria" panose="02040503050406030204" pitchFamily="18" charset="0"/>
                <a:ea typeface="Cambria" panose="02040503050406030204" pitchFamily="18" charset="0"/>
              </a:rPr>
              <a:t>Cần biết rung cảm trước vẻ đẹp của thiên nhiên quanh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703FE1-2DC8-0BD1-1764-3B532C584497}"/>
              </a:ext>
            </a:extLst>
          </p:cNvPr>
          <p:cNvPicPr>
            <a:picLocks noChangeAspect="1"/>
          </p:cNvPicPr>
          <p:nvPr/>
        </p:nvPicPr>
        <p:blipFill>
          <a:blip r:embed="rId5"/>
          <a:stretch>
            <a:fillRect/>
          </a:stretch>
        </p:blipFill>
        <p:spPr>
          <a:xfrm>
            <a:off x="1057671" y="992997"/>
            <a:ext cx="5459097" cy="1800418"/>
          </a:xfrm>
          <a:prstGeom prst="rect">
            <a:avLst/>
          </a:prstGeom>
        </p:spPr>
      </p:pic>
      <p:pic>
        <p:nvPicPr>
          <p:cNvPr id="3" name="Picture 2" descr="A tree with green leaves&#10;&#10;Description automatically generated">
            <a:extLst>
              <a:ext uri="{FF2B5EF4-FFF2-40B4-BE49-F238E27FC236}">
                <a16:creationId xmlns:a16="http://schemas.microsoft.com/office/drawing/2014/main" id="{6F4E0E54-FE0F-FF3B-FC1B-63CE8239399E}"/>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516768" y="503408"/>
            <a:ext cx="6226775" cy="5851184"/>
          </a:xfrm>
          <a:prstGeom prst="rect">
            <a:avLst/>
          </a:prstGeom>
        </p:spPr>
      </p:pic>
    </p:spTree>
    <p:extLst>
      <p:ext uri="{BB962C8B-B14F-4D97-AF65-F5344CB8AC3E}">
        <p14:creationId xmlns:p14="http://schemas.microsoft.com/office/powerpoint/2010/main" val="25235546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4" name="Picture 3" descr="A tree with green leaves&#10;&#10;Description automatically generated">
            <a:extLst>
              <a:ext uri="{FF2B5EF4-FFF2-40B4-BE49-F238E27FC236}">
                <a16:creationId xmlns:a16="http://schemas.microsoft.com/office/drawing/2014/main" id="{F490C0AE-548F-7DF3-1409-AF523565EB5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152704" y="-143998"/>
            <a:ext cx="7219379" cy="6783915"/>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5" name="Picture 4">
            <a:extLst>
              <a:ext uri="{FF2B5EF4-FFF2-40B4-BE49-F238E27FC236}">
                <a16:creationId xmlns:a16="http://schemas.microsoft.com/office/drawing/2014/main" id="{B8A26E1E-B7D5-2C58-23A3-D3DA537715D7}"/>
              </a:ext>
            </a:extLst>
          </p:cNvPr>
          <p:cNvPicPr>
            <a:picLocks noChangeAspect="1"/>
          </p:cNvPicPr>
          <p:nvPr/>
        </p:nvPicPr>
        <p:blipFill>
          <a:blip r:embed="rId7"/>
          <a:stretch>
            <a:fillRect/>
          </a:stretch>
        </p:blipFill>
        <p:spPr>
          <a:xfrm>
            <a:off x="2363835" y="1729416"/>
            <a:ext cx="9828165" cy="3603890"/>
          </a:xfrm>
          <a:prstGeom prst="rect">
            <a:avLst/>
          </a:prstGeom>
        </p:spPr>
      </p:pic>
    </p:spTree>
    <p:extLst>
      <p:ext uri="{BB962C8B-B14F-4D97-AF65-F5344CB8AC3E}">
        <p14:creationId xmlns:p14="http://schemas.microsoft.com/office/powerpoint/2010/main" val="1372757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089BB7E-4B1D-BCCE-91FF-4F9FB730DAAF}"/>
              </a:ext>
            </a:extLst>
          </p:cNvPr>
          <p:cNvSpPr txBox="1"/>
          <p:nvPr/>
        </p:nvSpPr>
        <p:spPr>
          <a:xfrm>
            <a:off x="5883729" y="2702711"/>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5AB584E-09FD-DD92-7B9D-4B31AF9AB705}"/>
              </a:ext>
            </a:extLst>
          </p:cNvPr>
          <p:cNvSpPr txBox="1"/>
          <p:nvPr/>
        </p:nvSpPr>
        <p:spPr>
          <a:xfrm>
            <a:off x="1790702" y="4015387"/>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3FAEFA8-FFE5-0B75-7A2F-F64561ED7EFE}"/>
              </a:ext>
            </a:extLst>
          </p:cNvPr>
          <p:cNvSpPr txBox="1"/>
          <p:nvPr/>
        </p:nvSpPr>
        <p:spPr>
          <a:xfrm>
            <a:off x="8323943" y="4002687"/>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pic>
        <p:nvPicPr>
          <p:cNvPr id="2" name="oNG5CaHiWFk"/>
          <p:cNvPicPr>
            <a:picLocks noRot="1" noChangeAspect="1"/>
          </p:cNvPicPr>
          <p:nvPr>
            <a:videoFile r:link="rId1"/>
          </p:nvPr>
        </p:nvPicPr>
        <p:blipFill>
          <a:blip r:embed="rId3"/>
          <a:stretch>
            <a:fillRect/>
          </a:stretch>
        </p:blipFill>
        <p:spPr>
          <a:xfrm>
            <a:off x="0" y="-256854"/>
            <a:ext cx="12192000" cy="7114854"/>
          </a:xfrm>
          <a:prstGeom prst="rect">
            <a:avLst/>
          </a:prstGeom>
        </p:spPr>
      </p:pic>
    </p:spTree>
    <p:extLst>
      <p:ext uri="{BB962C8B-B14F-4D97-AF65-F5344CB8AC3E}">
        <p14:creationId xmlns:p14="http://schemas.microsoft.com/office/powerpoint/2010/main" val="8656183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1pb1BCZhRU"/>
          <p:cNvPicPr>
            <a:picLocks noRot="1" noChangeAspect="1"/>
          </p:cNvPicPr>
          <p:nvPr>
            <a:videoFile r:link="rId1"/>
          </p:nvPr>
        </p:nvPicPr>
        <p:blipFill>
          <a:blip r:embed="rId3"/>
          <a:stretch>
            <a:fillRect/>
          </a:stretch>
        </p:blipFill>
        <p:spPr>
          <a:xfrm>
            <a:off x="0" y="-349321"/>
            <a:ext cx="12192000" cy="7207321"/>
          </a:xfrm>
          <a:prstGeom prst="rect">
            <a:avLst/>
          </a:prstGeom>
        </p:spPr>
      </p:pic>
    </p:spTree>
    <p:extLst>
      <p:ext uri="{BB962C8B-B14F-4D97-AF65-F5344CB8AC3E}">
        <p14:creationId xmlns:p14="http://schemas.microsoft.com/office/powerpoint/2010/main" val="850160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tree with a face&#10;&#10;Description automatically generated">
            <a:extLst>
              <a:ext uri="{FF2B5EF4-FFF2-40B4-BE49-F238E27FC236}">
                <a16:creationId xmlns:a16="http://schemas.microsoft.com/office/drawing/2014/main" id="{C7C281A3-FBF3-BBA4-C08B-C5C2F23FDFE4}"/>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3394" b="98020" l="9988" r="89988">
                        <a14:foregroundMark x1="39345" y1="7475" x2="52315" y2="7475"/>
                        <a14:foregroundMark x1="48194" y1="4000" x2="48970" y2="3434"/>
                        <a14:foregroundMark x1="37794" y1="92485" x2="52558" y2="92606"/>
                        <a14:foregroundMark x1="56377" y1="92133" x2="63351" y2="91269"/>
                        <a14:foregroundMark x1="52558" y1="92606" x2="54623" y2="92350"/>
                        <a14:foregroundMark x1="67020" y1="91363" x2="69018" y2="91475"/>
                        <a14:foregroundMark x1="64413" y1="91217" x2="65952" y2="91303"/>
                        <a14:foregroundMark x1="54816" y1="91710" x2="51903" y2="91758"/>
                        <a14:foregroundMark x1="63401" y1="91568" x2="55362" y2="91701"/>
                        <a14:foregroundMark x1="65910" y1="91526" x2="64469" y2="91550"/>
                        <a14:foregroundMark x1="69018" y1="91475" x2="66993" y2="91508"/>
                        <a14:foregroundMark x1="36180" y1="93230" x2="42036" y2="95273"/>
                        <a14:foregroundMark x1="34610" y1="92682" x2="35134" y2="92865"/>
                        <a14:foregroundMark x1="31152" y1="91475" x2="34280" y2="92567"/>
                        <a14:foregroundMark x1="61049" y1="95556" x2="64524" y2="95608"/>
                        <a14:foregroundMark x1="57170" y1="95499" x2="60018" y2="95541"/>
                        <a14:foregroundMark x1="53593" y1="95445" x2="55422" y2="95472"/>
                        <a14:foregroundMark x1="48417" y1="95368" x2="49120" y2="95379"/>
                        <a14:foregroundMark x1="42036" y1="95273" x2="48362" y2="95368"/>
                        <a14:foregroundMark x1="67414" y1="89236" x2="68388" y2="89333"/>
                        <a14:foregroundMark x1="65039" y1="88999" x2="66355" y2="89130"/>
                        <a14:foregroundMark x1="62303" y1="88727" x2="64009" y2="88897"/>
                        <a14:foregroundMark x1="71533" y1="91631" x2="71927" y2="91919"/>
                        <a14:foregroundMark x1="68388" y1="89333" x2="70405" y2="90806"/>
                        <a14:foregroundMark x1="47014" y1="97693" x2="43022" y2="97901"/>
                        <a14:foregroundMark x1="48618" y1="97610" x2="47929" y2="97646"/>
                        <a14:foregroundMark x1="52112" y1="97429" x2="50894" y2="97492"/>
                        <a14:foregroundMark x1="55380" y1="97259" x2="54283" y2="97316"/>
                        <a14:foregroundMark x1="57881" y1="97129" x2="57170" y2="97166"/>
                        <a14:foregroundMark x1="37268" y1="96205" x2="33900" y2="94438"/>
                        <a14:foregroundMark x1="28315" y1="92202" x2="30030" y2="91495"/>
                        <a14:backgroundMark x1="48873" y1="44162" x2="48970" y2="47313"/>
                        <a14:backgroundMark x1="52485" y1="44727" x2="53188" y2="45859"/>
                        <a14:backgroundMark x1="40024" y1="45737" x2="40291" y2="54747"/>
                        <a14:backgroundMark x1="37697" y1="64646" x2="37430" y2="68970"/>
                        <a14:backgroundMark x1="38739" y1="77859" x2="38739" y2="78869"/>
                        <a14:backgroundMark x1="38739" y1="85293" x2="39152" y2="85576"/>
                        <a14:backgroundMark x1="31588" y1="84444" x2="30812" y2="86586"/>
                        <a14:backgroundMark x1="44848" y1="84283" x2="45188" y2="83879"/>
                        <a14:backgroundMark x1="59297" y1="85859" x2="59297" y2="85172"/>
                        <a14:backgroundMark x1="43976" y1="79273" x2="44145" y2="78586"/>
                        <a14:backgroundMark x1="45794" y1="56929" x2="45794" y2="56929"/>
                        <a14:backgroundMark x1="56970" y1="66949" x2="56970" y2="65818"/>
                        <a14:backgroundMark x1="67127" y1="80566" x2="67127" y2="80566"/>
                        <a14:backgroundMark x1="61261" y1="80444" x2="61261" y2="80444"/>
                        <a14:backgroundMark x1="34085" y1="47596" x2="34085" y2="47596"/>
                        <a14:backgroundMark x1="35467" y1="87717" x2="35709" y2="94505"/>
                        <a14:backgroundMark x1="29842" y1="93051" x2="36752" y2="95717"/>
                        <a14:backgroundMark x1="49164" y1="95273" x2="55248" y2="96566"/>
                        <a14:backgroundMark x1="55248" y1="96566" x2="55539" y2="97051"/>
                        <a14:backgroundMark x1="34739" y1="90828" x2="32582" y2="96162"/>
                        <a14:backgroundMark x1="55855" y1="91838" x2="56024" y2="99273"/>
                        <a14:backgroundMark x1="64558" y1="87152" x2="64485" y2="91071"/>
                        <a14:backgroundMark x1="71006" y1="91152" x2="71103" y2="95152"/>
                        <a14:backgroundMark x1="71661" y1="89616" x2="67539" y2="97939"/>
                        <a14:backgroundMark x1="67539" y1="97939" x2="67539" y2="97939"/>
                        <a14:backgroundMark x1="64727" y1="95152" x2="68921" y2="96727"/>
                        <a14:backgroundMark x1="68921" y1="96727" x2="68921" y2="96727"/>
                        <a14:backgroundMark x1="55539" y1="92485" x2="48436" y2="98707"/>
                        <a14:backgroundMark x1="60533" y1="94828" x2="60533" y2="97939"/>
                        <a14:backgroundMark x1="41042" y1="96040" x2="40873" y2="98061"/>
                        <a14:backgroundMark x1="37333" y1="96040" x2="42206" y2="96606"/>
                        <a14:backgroundMark x1="42206" y1="96606" x2="43127" y2="97737"/>
                        <a14:backgroundMark x1="46909" y1="98061" x2="49018" y2="96040"/>
                        <a14:backgroundMark x1="52073" y1="96485" x2="54327" y2="98263"/>
                        <a14:backgroundMark x1="56655" y1="92848" x2="56655" y2="97818"/>
                        <a14:backgroundMark x1="55467" y1="91838" x2="53915" y2="94384"/>
                        <a14:backgroundMark x1="54497" y1="94626" x2="55370" y2="98182"/>
                        <a14:backgroundMark x1="57479" y1="95394" x2="57624" y2="98182"/>
                        <a14:backgroundMark x1="63345" y1="88040" x2="64558" y2="95273"/>
                        <a14:backgroundMark x1="30545" y1="89051" x2="30545" y2="92929"/>
                        <a14:backgroundMark x1="34182" y1="92404" x2="33067" y2="93616"/>
                        <a14:backgroundMark x1="30545" y1="92040" x2="32970" y2="93172"/>
                        <a14:backgroundMark x1="36606" y1="91273" x2="37406" y2="94263"/>
                        <a14:backgroundMark x1="38618" y1="97172" x2="42473" y2="97737"/>
                        <a14:backgroundMark x1="43855" y1="97939" x2="46909" y2="97051"/>
                        <a14:backgroundMark x1="48436" y1="95273" x2="48606" y2="93939"/>
                        <a14:backgroundMark x1="53842" y1="92727" x2="54642" y2="91152"/>
                        <a14:backgroundMark x1="66909" y1="89051" x2="66085" y2="93495"/>
                        <a14:backgroundMark x1="67467" y1="94626" x2="68509" y2="94505"/>
                        <a14:backgroundMark x1="59733" y1="95071" x2="59176" y2="97374"/>
                        <a14:backgroundMark x1="61503" y1="94707" x2="60776" y2="96162"/>
                        <a14:backgroundMark x1="57794" y1="97374" x2="59418" y2="97051"/>
                        <a14:backgroundMark x1="60533" y1="89051" x2="60218" y2="90626"/>
                        <a14:backgroundMark x1="69721" y1="89616" x2="69891" y2="91152"/>
                      </a14:backgroundRemoval>
                    </a14:imgEffect>
                  </a14:imgLayer>
                </a14:imgProps>
              </a:ext>
              <a:ext uri="{28A0092B-C50C-407E-A947-70E740481C1C}">
                <a14:useLocalDpi xmlns:a14="http://schemas.microsoft.com/office/drawing/2010/main" val="0"/>
              </a:ext>
            </a:extLst>
          </a:blip>
          <a:srcRect l="17663" r="16338"/>
          <a:stretch/>
        </p:blipFill>
        <p:spPr>
          <a:xfrm>
            <a:off x="8075141" y="1826938"/>
            <a:ext cx="4542611" cy="4993148"/>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3667874" y="131572"/>
            <a:ext cx="8106310" cy="6501551"/>
          </a:xfrm>
          <a:custGeom>
            <a:avLst/>
            <a:gdLst>
              <a:gd name="connsiteX0" fmla="*/ 6431534 w 6350000"/>
              <a:gd name="connsiteY0" fmla="*/ 2481401 h 3204123"/>
              <a:gd name="connsiteX1" fmla="*/ 5637097 w 6350000"/>
              <a:gd name="connsiteY1" fmla="*/ 2613591 h 3204123"/>
              <a:gd name="connsiteX2" fmla="*/ 2632579 w 6350000"/>
              <a:gd name="connsiteY2" fmla="*/ 3180571 h 3204123"/>
              <a:gd name="connsiteX3" fmla="*/ 396652 w 6350000"/>
              <a:gd name="connsiteY3" fmla="*/ 826670 h 3204123"/>
              <a:gd name="connsiteX4" fmla="*/ 3519994 w 6350000"/>
              <a:gd name="connsiteY4" fmla="*/ 9485 h 3204123"/>
              <a:gd name="connsiteX5" fmla="*/ 6208779 w 6350000"/>
              <a:gd name="connsiteY5" fmla="*/ 2074547 h 3204123"/>
              <a:gd name="connsiteX6" fmla="*/ 6431534 w 6350000"/>
              <a:gd name="connsiteY6" fmla="*/ 2481401 h 320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0" h="3204123" fill="none" extrusionOk="0">
                <a:moveTo>
                  <a:pt x="6431534" y="2481401"/>
                </a:moveTo>
                <a:cubicBezTo>
                  <a:pt x="6158040" y="2528540"/>
                  <a:pt x="5872549" y="2561532"/>
                  <a:pt x="5637097" y="2613591"/>
                </a:cubicBezTo>
                <a:cubicBezTo>
                  <a:pt x="4894990" y="3045686"/>
                  <a:pt x="3851546" y="3381148"/>
                  <a:pt x="2632579" y="3180571"/>
                </a:cubicBezTo>
                <a:cubicBezTo>
                  <a:pt x="643133" y="2791673"/>
                  <a:pt x="-849257" y="1776316"/>
                  <a:pt x="396652" y="826670"/>
                </a:cubicBezTo>
                <a:cubicBezTo>
                  <a:pt x="1015346" y="215423"/>
                  <a:pt x="2148802" y="-91687"/>
                  <a:pt x="3519994" y="9485"/>
                </a:cubicBezTo>
                <a:cubicBezTo>
                  <a:pt x="5321704" y="21994"/>
                  <a:pt x="6849097" y="1083546"/>
                  <a:pt x="6208779" y="2074547"/>
                </a:cubicBezTo>
                <a:cubicBezTo>
                  <a:pt x="6267584" y="2142078"/>
                  <a:pt x="6333877" y="2290818"/>
                  <a:pt x="6431534" y="2481401"/>
                </a:cubicBezTo>
                <a:close/>
              </a:path>
              <a:path w="6350000" h="3204123" stroke="0" extrusionOk="0">
                <a:moveTo>
                  <a:pt x="6431534" y="2481401"/>
                </a:moveTo>
                <a:cubicBezTo>
                  <a:pt x="6292801" y="2525456"/>
                  <a:pt x="5839995" y="2567071"/>
                  <a:pt x="5637097" y="2613591"/>
                </a:cubicBezTo>
                <a:cubicBezTo>
                  <a:pt x="4813988" y="3073084"/>
                  <a:pt x="3736132" y="3382238"/>
                  <a:pt x="2632579" y="3180571"/>
                </a:cubicBezTo>
                <a:cubicBezTo>
                  <a:pt x="461170" y="3052165"/>
                  <a:pt x="-509045" y="1892955"/>
                  <a:pt x="396652" y="826670"/>
                </a:cubicBezTo>
                <a:cubicBezTo>
                  <a:pt x="966459" y="483803"/>
                  <a:pt x="2188189" y="-50787"/>
                  <a:pt x="3519994" y="9485"/>
                </a:cubicBezTo>
                <a:cubicBezTo>
                  <a:pt x="5316939" y="44025"/>
                  <a:pt x="6925302" y="1142145"/>
                  <a:pt x="6208779" y="2074547"/>
                </a:cubicBezTo>
                <a:cubicBezTo>
                  <a:pt x="6265753" y="2180814"/>
                  <a:pt x="6351577" y="2377252"/>
                  <a:pt x="6431534" y="2481401"/>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3500" b="1" dirty="0">
              <a:solidFill>
                <a:schemeClr val="accent1">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DCCA2EE-0FE9-6B81-1FC7-96C2FA269034}"/>
              </a:ext>
            </a:extLst>
          </p:cNvPr>
          <p:cNvPicPr>
            <a:picLocks noChangeAspect="1"/>
          </p:cNvPicPr>
          <p:nvPr/>
        </p:nvPicPr>
        <p:blipFill rotWithShape="1">
          <a:blip r:embed="rId4"/>
          <a:srcRect t="51432" r="77184" b="-4308"/>
          <a:stretch/>
        </p:blipFill>
        <p:spPr>
          <a:xfrm>
            <a:off x="-463374" y="3754521"/>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234DE6DF-58B2-7C9A-80B1-DC7E01A3A0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32993" y="-224877"/>
            <a:ext cx="6858000" cy="6858000"/>
          </a:xfrm>
          <a:prstGeom prst="rect">
            <a:avLst/>
          </a:prstGeom>
        </p:spPr>
      </p:pic>
      <p:sp>
        <p:nvSpPr>
          <p:cNvPr id="6" name="TextBox 5"/>
          <p:cNvSpPr txBox="1"/>
          <p:nvPr/>
        </p:nvSpPr>
        <p:spPr>
          <a:xfrm>
            <a:off x="4520628" y="1495962"/>
            <a:ext cx="6667929" cy="378565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a:t>
            </a: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p>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gió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9625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ree with green leaves&#10;&#10;Description automatically generated">
            <a:extLst>
              <a:ext uri="{FF2B5EF4-FFF2-40B4-BE49-F238E27FC236}">
                <a16:creationId xmlns:a16="http://schemas.microsoft.com/office/drawing/2014/main" id="{5CD98750-8002-64FB-D69F-F14D4B9180A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629400" y="892161"/>
            <a:ext cx="6115290" cy="5746423"/>
          </a:xfrm>
          <a:prstGeom prst="rect">
            <a:avLst/>
          </a:prstGeom>
        </p:spPr>
      </p:pic>
      <p:pic>
        <p:nvPicPr>
          <p:cNvPr id="4" name="Picture 3">
            <a:extLst>
              <a:ext uri="{FF2B5EF4-FFF2-40B4-BE49-F238E27FC236}">
                <a16:creationId xmlns:a16="http://schemas.microsoft.com/office/drawing/2014/main" id="{307B52CA-8EC1-76D8-29CD-604F70B3858D}"/>
              </a:ext>
            </a:extLst>
          </p:cNvPr>
          <p:cNvPicPr>
            <a:picLocks noChangeAspect="1"/>
          </p:cNvPicPr>
          <p:nvPr/>
        </p:nvPicPr>
        <p:blipFill>
          <a:blip r:embed="rId5"/>
          <a:stretch>
            <a:fillRect/>
          </a:stretch>
        </p:blipFill>
        <p:spPr>
          <a:xfrm>
            <a:off x="97703" y="38032"/>
            <a:ext cx="1523956" cy="1508868"/>
          </a:xfrm>
          <a:prstGeom prst="rect">
            <a:avLst/>
          </a:prstGeom>
        </p:spPr>
      </p:pic>
      <p:pic>
        <p:nvPicPr>
          <p:cNvPr id="35" name="Picture 34">
            <a:extLst>
              <a:ext uri="{FF2B5EF4-FFF2-40B4-BE49-F238E27FC236}">
                <a16:creationId xmlns:a16="http://schemas.microsoft.com/office/drawing/2014/main" id="{D36913D7-5B00-6F3F-9D28-B397DD09EAE6}"/>
              </a:ext>
            </a:extLst>
          </p:cNvPr>
          <p:cNvPicPr>
            <a:picLocks noChangeAspect="1"/>
          </p:cNvPicPr>
          <p:nvPr/>
        </p:nvPicPr>
        <p:blipFill>
          <a:blip r:embed="rId6"/>
          <a:stretch>
            <a:fillRect/>
          </a:stretch>
        </p:blipFill>
        <p:spPr>
          <a:xfrm>
            <a:off x="-1239695" y="-398804"/>
            <a:ext cx="13893864" cy="7037388"/>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Scale>
                                      <p:cBhvr>
                                        <p:cTn id="7"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5"/>
                                        </p:tgtEl>
                                        <p:attrNameLst>
                                          <p:attrName>ppt_x</p:attrName>
                                          <p:attrName>ppt_y</p:attrName>
                                        </p:attrNameLst>
                                      </p:cBhvr>
                                    </p:animMotion>
                                    <p:animEffect transition="in" filter="fade">
                                      <p:cBhvr>
                                        <p:cTn id="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7" name="Picture 6">
            <a:extLst>
              <a:ext uri="{FF2B5EF4-FFF2-40B4-BE49-F238E27FC236}">
                <a16:creationId xmlns:a16="http://schemas.microsoft.com/office/drawing/2014/main" id="{91EB3E36-A439-734D-0B5A-F4ED4592548E}"/>
              </a:ext>
            </a:extLst>
          </p:cNvPr>
          <p:cNvPicPr>
            <a:picLocks noChangeAspect="1"/>
          </p:cNvPicPr>
          <p:nvPr/>
        </p:nvPicPr>
        <p:blipFill>
          <a:blip r:embed="rId7"/>
          <a:stretch>
            <a:fillRect/>
          </a:stretch>
        </p:blipFill>
        <p:spPr>
          <a:xfrm>
            <a:off x="2658708" y="2304190"/>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C805-233A-A444-0DE3-44C487E0C127}"/>
              </a:ext>
            </a:extLst>
          </p:cNvPr>
          <p:cNvPicPr>
            <a:picLocks noChangeAspect="1"/>
          </p:cNvPicPr>
          <p:nvPr/>
        </p:nvPicPr>
        <p:blipFill>
          <a:blip r:embed="rId2"/>
          <a:stretch>
            <a:fillRect/>
          </a:stretch>
        </p:blipFill>
        <p:spPr>
          <a:xfrm>
            <a:off x="5389836" y="-522664"/>
            <a:ext cx="5236918" cy="2853175"/>
          </a:xfrm>
          <a:prstGeom prst="rect">
            <a:avLst/>
          </a:prstGeom>
        </p:spPr>
      </p:pic>
      <p:sp>
        <p:nvSpPr>
          <p:cNvPr id="3" name="Rectangle 2">
            <a:extLst>
              <a:ext uri="{FF2B5EF4-FFF2-40B4-BE49-F238E27FC236}">
                <a16:creationId xmlns:a16="http://schemas.microsoft.com/office/drawing/2014/main" id="{67D45EC9-C02F-ACA6-5D64-B22C213EB2B2}"/>
              </a:ext>
            </a:extLst>
          </p:cNvPr>
          <p:cNvSpPr/>
          <p:nvPr/>
        </p:nvSpPr>
        <p:spPr>
          <a:xfrm>
            <a:off x="3683802" y="1977101"/>
            <a:ext cx="8283990"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0B12DD-9539-DFF2-6852-305CFBC0D2E8}"/>
              </a:ext>
            </a:extLst>
          </p:cNvPr>
          <p:cNvGrpSpPr/>
          <p:nvPr/>
        </p:nvGrpSpPr>
        <p:grpSpPr>
          <a:xfrm>
            <a:off x="3945783" y="2428523"/>
            <a:ext cx="11296015" cy="804820"/>
            <a:chOff x="2182284" y="2809646"/>
            <a:chExt cx="11296015" cy="804820"/>
          </a:xfrm>
        </p:grpSpPr>
        <p:sp>
          <p:nvSpPr>
            <p:cNvPr id="5" name="Oval 4">
              <a:extLst>
                <a:ext uri="{FF2B5EF4-FFF2-40B4-BE49-F238E27FC236}">
                  <a16:creationId xmlns:a16="http://schemas.microsoft.com/office/drawing/2014/main" id="{9C6A48DD-0C5E-955C-35FB-3F4AD6D92FA4}"/>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a:extLst>
                <a:ext uri="{FF2B5EF4-FFF2-40B4-BE49-F238E27FC236}">
                  <a16:creationId xmlns:a16="http://schemas.microsoft.com/office/drawing/2014/main" id="{775248B7-99F0-C8C3-726E-9F967A8D623A}"/>
                </a:ext>
              </a:extLst>
            </p:cNvPr>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dirty="0">
                  <a:solidFill>
                    <a:srgbClr val="002060"/>
                  </a:solidFill>
                  <a:latin typeface="Cambria" panose="02040503050406030204" pitchFamily="18" charset="0"/>
                  <a:ea typeface="Cambria" panose="02040503050406030204" pitchFamily="18" charset="0"/>
                  <a:cs typeface="Arial" panose="020B0604020202020204" pitchFamily="34" charset="0"/>
                </a:rPr>
                <a:t>trông thấy được</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3FECDDCA-4CE5-6024-0F9D-94A487B330A5}"/>
              </a:ext>
            </a:extLst>
          </p:cNvPr>
          <p:cNvGrpSpPr/>
          <p:nvPr/>
        </p:nvGrpSpPr>
        <p:grpSpPr>
          <a:xfrm>
            <a:off x="3945783" y="3289850"/>
            <a:ext cx="11278382" cy="820839"/>
            <a:chOff x="2271468" y="4145285"/>
            <a:chExt cx="11278382" cy="820839"/>
          </a:xfrm>
        </p:grpSpPr>
        <p:sp>
          <p:nvSpPr>
            <p:cNvPr id="8" name="Oval 7">
              <a:extLst>
                <a:ext uri="{FF2B5EF4-FFF2-40B4-BE49-F238E27FC236}">
                  <a16:creationId xmlns:a16="http://schemas.microsoft.com/office/drawing/2014/main" id="{8C7422A0-E87D-DFB5-342C-8B6280EE956D}"/>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a:extLst>
                <a:ext uri="{FF2B5EF4-FFF2-40B4-BE49-F238E27FC236}">
                  <a16:creationId xmlns:a16="http://schemas.microsoft.com/office/drawing/2014/main" id="{FEB2541D-DCDC-6D54-136D-C0723197B36B}"/>
                </a:ext>
              </a:extLst>
            </p:cNvPr>
            <p:cNvSpPr txBox="1"/>
            <p:nvPr/>
          </p:nvSpPr>
          <p:spPr>
            <a:xfrm>
              <a:off x="3126100" y="4145285"/>
              <a:ext cx="104237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r>
                <a:rPr lang="vi-VN" sz="4000" dirty="0">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nhích dần lên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DC9807B7-6672-7E55-2FA6-FFA37860964E}"/>
              </a:ext>
            </a:extLst>
          </p:cNvPr>
          <p:cNvGrpSpPr/>
          <p:nvPr/>
        </p:nvGrpSpPr>
        <p:grpSpPr>
          <a:xfrm>
            <a:off x="3926920" y="4358847"/>
            <a:ext cx="11187147" cy="765447"/>
            <a:chOff x="2271468" y="4200677"/>
            <a:chExt cx="11187147" cy="765447"/>
          </a:xfrm>
        </p:grpSpPr>
        <p:sp>
          <p:nvSpPr>
            <p:cNvPr id="11" name="Oval 10">
              <a:extLst>
                <a:ext uri="{FF2B5EF4-FFF2-40B4-BE49-F238E27FC236}">
                  <a16:creationId xmlns:a16="http://schemas.microsoft.com/office/drawing/2014/main" id="{35DD94DB-E673-662B-36A9-4B2BF39B460C}"/>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a:extLst>
                <a:ext uri="{FF2B5EF4-FFF2-40B4-BE49-F238E27FC236}">
                  <a16:creationId xmlns:a16="http://schemas.microsoft.com/office/drawing/2014/main" id="{F799D17F-C976-6B1C-5733-B1A352C49042}"/>
                </a:ext>
              </a:extLst>
            </p:cNvPr>
            <p:cNvSpPr txBox="1"/>
            <p:nvPr/>
          </p:nvSpPr>
          <p:spPr>
            <a:xfrm>
              <a:off x="3217334" y="4229457"/>
              <a:ext cx="10241281"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47422AF3-6446-F259-0ADD-5BD0DCD11A3E}"/>
              </a:ext>
            </a:extLst>
          </p:cNvPr>
          <p:cNvPicPr>
            <a:picLocks noChangeAspect="1"/>
          </p:cNvPicPr>
          <p:nvPr/>
        </p:nvPicPr>
        <p:blipFill rotWithShape="1">
          <a:blip r:embed="rId3"/>
          <a:srcRect t="51432" r="77184" b="-4308"/>
          <a:stretch/>
        </p:blipFill>
        <p:spPr>
          <a:xfrm>
            <a:off x="-771727" y="3557081"/>
            <a:ext cx="3170095" cy="3721100"/>
          </a:xfrm>
          <a:prstGeom prst="rect">
            <a:avLst/>
          </a:prstGeom>
        </p:spPr>
      </p:pic>
      <p:pic>
        <p:nvPicPr>
          <p:cNvPr id="16" name="Picture 15" descr="A cartoon of a kite&#10;&#10;Description automatically generated">
            <a:extLst>
              <a:ext uri="{FF2B5EF4-FFF2-40B4-BE49-F238E27FC236}">
                <a16:creationId xmlns:a16="http://schemas.microsoft.com/office/drawing/2014/main" id="{019559AE-B6D5-01EB-354D-1D97186A5F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41346" y="-422317"/>
            <a:ext cx="6858000" cy="6858000"/>
          </a:xfrm>
          <a:prstGeom prst="rect">
            <a:avLst/>
          </a:prstGeom>
        </p:spPr>
      </p:pic>
    </p:spTree>
    <p:extLst>
      <p:ext uri="{BB962C8B-B14F-4D97-AF65-F5344CB8AC3E}">
        <p14:creationId xmlns:p14="http://schemas.microsoft.com/office/powerpoint/2010/main" val="20955732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47EC851-E0D3-63DF-BC54-4E86441E83B1}"/>
              </a:ext>
            </a:extLst>
          </p:cNvPr>
          <p:cNvGrpSpPr/>
          <p:nvPr/>
        </p:nvGrpSpPr>
        <p:grpSpPr>
          <a:xfrm>
            <a:off x="211603" y="1719942"/>
            <a:ext cx="8970497" cy="4096658"/>
            <a:chOff x="517632" y="1589379"/>
            <a:chExt cx="9786237" cy="2709532"/>
          </a:xfrm>
        </p:grpSpPr>
        <p:sp>
          <p:nvSpPr>
            <p:cNvPr id="4" name="Flowchart: Alternate Process 3">
              <a:extLst>
                <a:ext uri="{FF2B5EF4-FFF2-40B4-BE49-F238E27FC236}">
                  <a16:creationId xmlns:a16="http://schemas.microsoft.com/office/drawing/2014/main" id="{EB47553D-62A2-3370-F271-39B01B6FB6E2}"/>
                </a:ext>
              </a:extLst>
            </p:cNvPr>
            <p:cNvSpPr/>
            <p:nvPr/>
          </p:nvSpPr>
          <p:spPr>
            <a:xfrm>
              <a:off x="517632" y="1589379"/>
              <a:ext cx="9786237" cy="270953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86626C8-CF36-F8AF-4479-A9D8D8DD8C37}"/>
                </a:ext>
              </a:extLst>
            </p:cNvPr>
            <p:cNvSpPr txBox="1"/>
            <p:nvPr/>
          </p:nvSpPr>
          <p:spPr>
            <a:xfrm>
              <a:off x="645965" y="1762470"/>
              <a:ext cx="9340661" cy="1846054"/>
            </a:xfrm>
            <a:prstGeom prst="rect">
              <a:avLst/>
            </a:prstGeom>
            <a:noFill/>
          </p:spPr>
          <p:txBody>
            <a:bodyPr wrap="square" rtlCol="0">
              <a:spAutoFit/>
            </a:bodyPr>
            <a:lstStyle/>
            <a:p>
              <a:pPr algn="just"/>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Sương mù như tấm khăn voan mỏng màu sữa bay la đà trên những khóm cây quanh vườn, trùm lấp một khoảng sân.</a:t>
              </a:r>
              <a:endParaRPr lang="en-US" sz="4300" b="1" dirty="0">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089BB7E-4B1D-BCCE-91FF-4F9FB730DAAF}"/>
              </a:ext>
            </a:extLst>
          </p:cNvPr>
          <p:cNvSpPr txBox="1"/>
          <p:nvPr/>
        </p:nvSpPr>
        <p:spPr>
          <a:xfrm>
            <a:off x="5883729" y="2702711"/>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5AB584E-09FD-DD92-7B9D-4B31AF9AB705}"/>
              </a:ext>
            </a:extLst>
          </p:cNvPr>
          <p:cNvSpPr txBox="1"/>
          <p:nvPr/>
        </p:nvSpPr>
        <p:spPr>
          <a:xfrm>
            <a:off x="1790702" y="4015387"/>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3FAEFA8-FFE5-0B75-7A2F-F64561ED7EFE}"/>
              </a:ext>
            </a:extLst>
          </p:cNvPr>
          <p:cNvSpPr txBox="1"/>
          <p:nvPr/>
        </p:nvSpPr>
        <p:spPr>
          <a:xfrm>
            <a:off x="8323943" y="4002687"/>
            <a:ext cx="1556657"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a:t>
            </a:r>
            <a:endParaRPr lang="en-SG" sz="3200" b="1" dirty="0">
              <a:solidFill>
                <a:srgbClr val="FF0000"/>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FADD8903-2EEE-BEA4-3F62-19881C598AAE}"/>
              </a:ext>
            </a:extLst>
          </p:cNvPr>
          <p:cNvPicPr>
            <a:picLocks noChangeAspect="1"/>
          </p:cNvPicPr>
          <p:nvPr/>
        </p:nvPicPr>
        <p:blipFill>
          <a:blip r:embed="rId2"/>
          <a:stretch>
            <a:fillRect/>
          </a:stretch>
        </p:blipFill>
        <p:spPr>
          <a:xfrm>
            <a:off x="-162910" y="179196"/>
            <a:ext cx="10043510" cy="1294377"/>
          </a:xfrm>
          <a:prstGeom prst="rect">
            <a:avLst/>
          </a:prstGeom>
        </p:spPr>
      </p:pic>
    </p:spTree>
    <p:extLst>
      <p:ext uri="{BB962C8B-B14F-4D97-AF65-F5344CB8AC3E}">
        <p14:creationId xmlns:p14="http://schemas.microsoft.com/office/powerpoint/2010/main" val="24570396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891776" cy="6739781"/>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B85665-9B5C-F08F-3DA1-1A0456717235}"/>
              </a:ext>
            </a:extLst>
          </p:cNvPr>
          <p:cNvSpPr txBox="1"/>
          <p:nvPr/>
        </p:nvSpPr>
        <p:spPr>
          <a:xfrm>
            <a:off x="1099456" y="656982"/>
            <a:ext cx="1016725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Vầng mặt trời đã lên từ bao giờ? Chắc là nó đã nhô lên khỏi mặt biển trước khi nhô lên khỏi vòm cây. Trái tim tôi bỗng vang lên một bài ca hoà với bài ca của những con chim sẻ trên trời cao. Bài ca về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Mâm đồng đỏ.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Suốt đêm tắm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Làm nước biển sôi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Ngày trở về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không nguội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Mâm đồng đỏ chói.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Mặt trời.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 Tạo) </a:t>
            </a:r>
          </a:p>
        </p:txBody>
      </p:sp>
    </p:spTree>
    <p:extLst>
      <p:ext uri="{BB962C8B-B14F-4D97-AF65-F5344CB8AC3E}">
        <p14:creationId xmlns:p14="http://schemas.microsoft.com/office/powerpoint/2010/main" val="34710771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3" name="Picture 2" descr="A tree with green leaves&#10;&#10;Description automatically generated">
            <a:extLst>
              <a:ext uri="{FF2B5EF4-FFF2-40B4-BE49-F238E27FC236}">
                <a16:creationId xmlns:a16="http://schemas.microsoft.com/office/drawing/2014/main" id="{3B1CE6B2-2D14-9CF6-AAD9-90E3FF15A34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278E572C-D295-4604-8659-29F1FB1EC455}"/>
              </a:ext>
            </a:extLst>
          </p:cNvPr>
          <p:cNvPicPr>
            <a:picLocks noChangeAspect="1"/>
          </p:cNvPicPr>
          <p:nvPr/>
        </p:nvPicPr>
        <p:blipFill rotWithShape="1">
          <a:blip r:embed="rId4"/>
          <a:srcRect t="51432" r="77184" b="-4308"/>
          <a:stretch/>
        </p:blipFill>
        <p:spPr>
          <a:xfrm>
            <a:off x="-875012" y="4232886"/>
            <a:ext cx="2401828" cy="2819298"/>
          </a:xfrm>
          <a:prstGeom prst="rect">
            <a:avLst/>
          </a:prstGeom>
        </p:spPr>
      </p:pic>
      <p:pic>
        <p:nvPicPr>
          <p:cNvPr id="5" name="Picture 4" descr="A cartoon of a kite&#10;&#10;Description automatically generated">
            <a:extLst>
              <a:ext uri="{FF2B5EF4-FFF2-40B4-BE49-F238E27FC236}">
                <a16:creationId xmlns:a16="http://schemas.microsoft.com/office/drawing/2014/main" id="{0F2DB5D9-A7AD-A60E-320A-72E21CBF3B40}"/>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52690" y="1690171"/>
            <a:ext cx="4366178" cy="4366178"/>
          </a:xfrm>
          <a:prstGeom prst="rect">
            <a:avLst/>
          </a:prstGeom>
        </p:spPr>
      </p:pic>
      <p:pic>
        <p:nvPicPr>
          <p:cNvPr id="6" name="Picture 5">
            <a:extLst>
              <a:ext uri="{FF2B5EF4-FFF2-40B4-BE49-F238E27FC236}">
                <a16:creationId xmlns:a16="http://schemas.microsoft.com/office/drawing/2014/main" id="{A0B53142-8AC2-DAC3-D1B0-2C0D4D513B00}"/>
              </a:ext>
            </a:extLst>
          </p:cNvPr>
          <p:cNvPicPr>
            <a:picLocks noChangeAspect="1"/>
          </p:cNvPicPr>
          <p:nvPr/>
        </p:nvPicPr>
        <p:blipFill>
          <a:blip r:embed="rId7"/>
          <a:stretch>
            <a:fillRect/>
          </a:stretch>
        </p:blipFill>
        <p:spPr>
          <a:xfrm>
            <a:off x="1307177" y="507444"/>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458</TotalTime>
  <Words>762</Words>
  <Application>Microsoft Office PowerPoint</Application>
  <PresentationFormat>Widescreen</PresentationFormat>
  <Paragraphs>52</Paragraphs>
  <Slides>19</Slides>
  <Notes>2</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#9Slide05 Bodega Script</vt:lpstr>
      <vt:lpstr>#9Slide07 HoneyCream</vt:lpstr>
      <vt:lpstr>#9Slide07 SVNZiclets</vt:lpstr>
      <vt:lpstr>Aptos</vt:lpstr>
      <vt:lpstr>Arial</vt:lpstr>
      <vt:lpstr>Calibri</vt:lpstr>
      <vt:lpstr>Cambria</vt:lpstr>
      <vt:lpstr>Cambria Bold</vt:lpstr>
      <vt:lpstr>等线</vt:lpstr>
      <vt:lpstr>SVN-Newton</vt:lpstr>
      <vt:lpstr>Tahoma</vt:lpstr>
      <vt:lpstr>Times New Roman</vt:lpstr>
      <vt:lpstr>UTM Futura Extra</vt:lpstr>
      <vt:lpstr>思源黑体 CN Bold</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MĂNGNONTEAM</dc:creator>
  <cp:lastModifiedBy>Admin</cp:lastModifiedBy>
  <cp:revision>59</cp:revision>
  <dcterms:created xsi:type="dcterms:W3CDTF">2020-03-03T07:34:07Z</dcterms:created>
  <dcterms:modified xsi:type="dcterms:W3CDTF">2024-10-30T09:24:57Z</dcterms:modified>
</cp:coreProperties>
</file>