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2" r:id="rId2"/>
    <p:sldId id="311" r:id="rId3"/>
    <p:sldId id="328" r:id="rId4"/>
    <p:sldId id="327" r:id="rId5"/>
    <p:sldId id="310" r:id="rId6"/>
    <p:sldId id="360" r:id="rId7"/>
    <p:sldId id="362" r:id="rId8"/>
    <p:sldId id="363" r:id="rId9"/>
    <p:sldId id="319" r:id="rId10"/>
    <p:sldId id="332" r:id="rId11"/>
    <p:sldId id="338" r:id="rId12"/>
    <p:sldId id="349" r:id="rId13"/>
    <p:sldId id="339" r:id="rId14"/>
    <p:sldId id="341" r:id="rId15"/>
    <p:sldId id="325" r:id="rId16"/>
    <p:sldId id="353" r:id="rId17"/>
    <p:sldId id="365" r:id="rId18"/>
    <p:sldId id="366" r:id="rId19"/>
    <p:sldId id="3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19" d="100"/>
          <a:sy n="119" d="100"/>
        </p:scale>
        <p:origin x="27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FD8F1-1A76-40C3-8C74-3260094CB53F}"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0974C-5E57-417B-8B65-564F9AB6F89F}" type="slidenum">
              <a:rPr lang="en-US" smtClean="0"/>
              <a:t>‹#›</a:t>
            </a:fld>
            <a:endParaRPr lang="en-US"/>
          </a:p>
        </p:txBody>
      </p:sp>
    </p:spTree>
    <p:extLst>
      <p:ext uri="{BB962C8B-B14F-4D97-AF65-F5344CB8AC3E}">
        <p14:creationId xmlns:p14="http://schemas.microsoft.com/office/powerpoint/2010/main" val="20391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u="sng">
                <a:solidFill>
                  <a:schemeClr val="accent2"/>
                </a:solidFill>
                <a:latin typeface="UTM Aristote" panose="02040603050506020204" pitchFamily="18" charset="0"/>
                <a:ea typeface="Source Han Sans CN Medium" panose="020B0500000000000000" pitchFamily="34" charset="-128"/>
                <a:cs typeface="Arial" panose="020B0604020202020204" pitchFamily="34" charset="0"/>
                <a:sym typeface="FZHei-B01S" panose="02010601030101010101" pitchFamily="2" charset="-122"/>
              </a:rPr>
              <a:t>Bấm vào từng con vật để hiện đáp án</a:t>
            </a:r>
            <a:endParaRPr lang="en-US" sz="1200">
              <a:latin typeface="UTM Aristote" panose="020406030505060202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5222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493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a:fillRect/>
          </a:stretch>
        </p:blipFill>
        <p:spPr>
          <a:xfrm>
            <a:off x="0" y="0"/>
            <a:ext cx="12192000" cy="6858001"/>
          </a:xfrm>
          <a:prstGeom prst="rect">
            <a:avLst/>
          </a:prstGeom>
        </p:spPr>
      </p:pic>
      <p:grpSp>
        <p:nvGrpSpPr>
          <p:cNvPr id="3" name="组合 2"/>
          <p:cNvGrpSpPr/>
          <p:nvPr userDrawn="1"/>
        </p:nvGrpSpPr>
        <p:grpSpPr>
          <a:xfrm>
            <a:off x="3788" y="5033779"/>
            <a:ext cx="12188212" cy="2163708"/>
            <a:chOff x="-69575" y="4694291"/>
            <a:chExt cx="12188212" cy="2163708"/>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3495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96139586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2.png"/><Relationship Id="rId3" Type="http://schemas.openxmlformats.org/officeDocument/2006/relationships/notesSlide" Target="../notesSlides/notesSlide10.xml"/><Relationship Id="rId7" Type="http://schemas.openxmlformats.org/officeDocument/2006/relationships/image" Target="../media/image50.png"/><Relationship Id="rId12"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2.png"/><Relationship Id="rId11"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51.png"/><Relationship Id="rId4" Type="http://schemas.openxmlformats.org/officeDocument/2006/relationships/image" Target="../media/image41.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slide" Target="slide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3.wdp"/><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1.jpg"/><Relationship Id="rId5" Type="http://schemas.microsoft.com/office/2007/relationships/hdphoto" Target="../media/hdphoto6.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jpe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jpeg"/><Relationship Id="rId5" Type="http://schemas.microsoft.com/office/2007/relationships/hdphoto" Target="../media/hdphoto6.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323593" y="885723"/>
            <a:ext cx="5086553" cy="5086553"/>
          </a:xfrm>
          <a:prstGeom prst="rect">
            <a:avLst/>
          </a:prstGeom>
        </p:spPr>
      </p:pic>
      <p:sp>
        <p:nvSpPr>
          <p:cNvPr id="3" name="Text Box 7"/>
          <p:cNvSpPr txBox="1">
            <a:spLocks noChangeArrowheads="1"/>
          </p:cNvSpPr>
          <p:nvPr/>
        </p:nvSpPr>
        <p:spPr bwMode="auto">
          <a:xfrm>
            <a:off x="3845975" y="1886070"/>
            <a:ext cx="748421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Điền</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trống</a:t>
            </a:r>
            <a:endPar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16" name="Text Box 8"/>
          <p:cNvSpPr txBox="1">
            <a:spLocks noChangeArrowheads="1"/>
          </p:cNvSpPr>
          <p:nvPr/>
        </p:nvSpPr>
        <p:spPr bwMode="auto">
          <a:xfrm>
            <a:off x="802091" y="3281082"/>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8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1:</a:t>
            </a:r>
          </a:p>
        </p:txBody>
      </p:sp>
      <p:sp>
        <p:nvSpPr>
          <p:cNvPr id="2" name="Rectangle 1"/>
          <p:cNvSpPr/>
          <p:nvPr/>
        </p:nvSpPr>
        <p:spPr>
          <a:xfrm>
            <a:off x="5000188" y="2967335"/>
            <a:ext cx="2191626"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6890</a:t>
            </a:r>
          </a:p>
        </p:txBody>
      </p:sp>
      <p:sp>
        <p:nvSpPr>
          <p:cNvPr id="6" name="Rectangle 5"/>
          <p:cNvSpPr/>
          <p:nvPr/>
        </p:nvSpPr>
        <p:spPr>
          <a:xfrm>
            <a:off x="7786434" y="2958640"/>
            <a:ext cx="2191626"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6890</a:t>
            </a:r>
          </a:p>
        </p:txBody>
      </p:sp>
      <p:grpSp>
        <p:nvGrpSpPr>
          <p:cNvPr id="4" name="Group 3"/>
          <p:cNvGrpSpPr/>
          <p:nvPr/>
        </p:nvGrpSpPr>
        <p:grpSpPr>
          <a:xfrm>
            <a:off x="7117089" y="3223050"/>
            <a:ext cx="744070" cy="501783"/>
            <a:chOff x="1900518" y="735107"/>
            <a:chExt cx="744070" cy="501783"/>
          </a:xfrm>
        </p:grpSpPr>
        <p:pic>
          <p:nvPicPr>
            <p:cNvPr id="1026"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735107"/>
              <a:ext cx="744070" cy="205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1030942"/>
              <a:ext cx="744070" cy="205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3671" y="4159622"/>
            <a:ext cx="1541913" cy="1541913"/>
          </a:xfrm>
          <a:prstGeom prst="rect">
            <a:avLst/>
          </a:prstGeom>
        </p:spPr>
      </p:pic>
      <p:pic>
        <p:nvPicPr>
          <p:cNvPr id="1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7000376" y="2967335"/>
            <a:ext cx="977497" cy="901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35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185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2350"/>
                            </p:stCondLst>
                            <p:childTnLst>
                              <p:par>
                                <p:cTn id="28" presetID="14" presetClass="entr" presetSubtype="1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285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4" name="PA_文本框 33"/>
          <p:cNvSpPr txBox="1"/>
          <p:nvPr>
            <p:custDataLst>
              <p:tags r:id="rId2"/>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yến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a:fillRect/>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tạ</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endPar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9BBB59"/>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940" y="0"/>
            <a:ext cx="3448957" cy="1972167"/>
          </a:xfrm>
          <a:prstGeom prst="rect">
            <a:avLst/>
          </a:prstGeom>
        </p:spPr>
      </p:pic>
      <p:sp>
        <p:nvSpPr>
          <p:cNvPr id="6" name="Rectangle 5"/>
          <p:cNvSpPr/>
          <p:nvPr/>
        </p:nvSpPr>
        <p:spPr>
          <a:xfrm flipH="1">
            <a:off x="2880561" y="291876"/>
            <a:ext cx="2105714"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88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2" descr="Con Trâ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15" l="0" r="100000"/>
                    </a14:imgEffect>
                  </a14:imgLayer>
                </a14:imgProps>
              </a:ext>
              <a:ext uri="{28A0092B-C50C-407E-A947-70E740481C1C}">
                <a14:useLocalDpi xmlns:a14="http://schemas.microsoft.com/office/drawing/2010/main" val="0"/>
              </a:ext>
            </a:extLst>
          </a:blip>
          <a:srcRect/>
          <a:stretch>
            <a:fillRect/>
          </a:stretch>
        </p:blipFill>
        <p:spPr bwMode="auto">
          <a:xfrm>
            <a:off x="2471199" y="1972167"/>
            <a:ext cx="2515076" cy="377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ách vẽ một con bò hoạt hình mới nhất 2021 - Vẽ.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534" y="1738426"/>
            <a:ext cx="4339788" cy="3840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1" name="PA_文本框 33"/>
          <p:cNvSpPr txBox="1"/>
          <p:nvPr>
            <p:custDataLst>
              <p:tags r:id="rId2"/>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1000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1000</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室内, 墙壁&#10;&#10;已生成高可信度的说明"/>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a:fillRect/>
          </a:stretch>
        </p:blipFill>
        <p:spPr>
          <a:xfrm>
            <a:off x="2478384" y="1152515"/>
            <a:ext cx="6485903" cy="4989580"/>
          </a:xfrm>
          <a:prstGeom prst="rect">
            <a:avLst/>
          </a:prstGeom>
        </p:spPr>
      </p:pic>
      <p:pic>
        <p:nvPicPr>
          <p:cNvPr id="5"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249" y="701582"/>
            <a:ext cx="1170434" cy="1170434"/>
          </a:xfrm>
          <a:prstGeom prst="rect">
            <a:avLst/>
          </a:prstGeom>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45" y="1872016"/>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6"/>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pic>
        <p:nvPicPr>
          <p:cNvPr id="2" name="Picture 1">
            <a:extLst>
              <a:ext uri="{FF2B5EF4-FFF2-40B4-BE49-F238E27FC236}">
                <a16:creationId xmlns:a16="http://schemas.microsoft.com/office/drawing/2014/main" id="{09059502-2679-91FA-E1B8-B65ADBAAFD45}"/>
              </a:ext>
            </a:extLst>
          </p:cNvPr>
          <p:cNvPicPr>
            <a:picLocks noChangeAspect="1"/>
          </p:cNvPicPr>
          <p:nvPr/>
        </p:nvPicPr>
        <p:blipFill>
          <a:blip r:embed="rId8"/>
          <a:stretch>
            <a:fillRect/>
          </a:stretch>
        </p:blipFill>
        <p:spPr>
          <a:xfrm>
            <a:off x="3697770" y="2389902"/>
            <a:ext cx="4986960" cy="25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8" presetClass="emph" presetSubtype="0" repeatCount="2000" fill="hold" nodeType="withEffect">
                                  <p:stCondLst>
                                    <p:cond delay="0"/>
                                  </p:stCondLst>
                                  <p:childTnLst>
                                    <p:animRot by="21600000">
                                      <p:cBhvr>
                                        <p:cTn id="12" dur="2000" fill="hold"/>
                                        <p:tgtEl>
                                          <p:spTgt spid="5"/>
                                        </p:tgtEl>
                                        <p:attrNameLst>
                                          <p:attrName>r</p:attrName>
                                        </p:attrNameLst>
                                      </p:cBhvr>
                                    </p:animRot>
                                  </p:childTnLst>
                                </p:cTn>
                              </p:par>
                              <p:par>
                                <p:cTn id="13" presetID="2" presetClass="entr" presetSubtype="2"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6"/>
                                        </p:tgtEl>
                                        <p:attrNameLst>
                                          <p:attrName>r</p:attrName>
                                        </p:attrNameLst>
                                      </p:cBhvr>
                                    </p:animRo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a:fillRect/>
          </a:stretch>
        </p:blipFill>
        <p:spPr>
          <a:xfrm>
            <a:off x="7797178" y="4631438"/>
            <a:ext cx="4563799" cy="2139538"/>
          </a:xfrm>
          <a:prstGeom prst="rect">
            <a:avLst/>
          </a:prstGeom>
        </p:spPr>
      </p:pic>
      <p:grpSp>
        <p:nvGrpSpPr>
          <p:cNvPr id="12" name="组合 11"/>
          <p:cNvGrpSpPr/>
          <p:nvPr/>
        </p:nvGrpSpPr>
        <p:grpSpPr>
          <a:xfrm>
            <a:off x="-39983" y="-20607"/>
            <a:ext cx="12231983" cy="2202195"/>
            <a:chOff x="-16409" y="-6727"/>
            <a:chExt cx="9125471" cy="1677790"/>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73009" t="12556" b="74642"/>
          <a:stretch>
            <a:fillRect/>
          </a:stretch>
        </p:blipFill>
        <p:spPr>
          <a:xfrm>
            <a:off x="11060448" y="1251642"/>
            <a:ext cx="1600685" cy="1164261"/>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1060448" y="698116"/>
            <a:ext cx="852242" cy="619880"/>
          </a:xfrm>
          <a:prstGeom prst="rect">
            <a:avLst/>
          </a:prstGeom>
        </p:spPr>
      </p:pic>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0650883" y="1382643"/>
            <a:ext cx="852242" cy="619880"/>
          </a:xfrm>
          <a:prstGeom prst="rect">
            <a:avLst/>
          </a:prstGeom>
        </p:spPr>
      </p:pic>
      <p:grpSp>
        <p:nvGrpSpPr>
          <p:cNvPr id="34" name="Group 33"/>
          <p:cNvGrpSpPr/>
          <p:nvPr/>
        </p:nvGrpSpPr>
        <p:grpSpPr>
          <a:xfrm>
            <a:off x="1626614" y="164596"/>
            <a:ext cx="9370861" cy="2853262"/>
            <a:chOff x="2353202" y="1032750"/>
            <a:chExt cx="4956478" cy="3011685"/>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44" name="Rectangle 43"/>
          <p:cNvSpPr/>
          <p:nvPr/>
        </p:nvSpPr>
        <p:spPr>
          <a:xfrm>
            <a:off x="1928292" y="640770"/>
            <a:ext cx="8722591"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Chọn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số</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cân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nặng</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thích</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hợp</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với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mỗi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con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vật</a:t>
            </a:r>
            <a:endParaRPr kumimoji="0" lang="en-US" sz="4400" b="1" i="0" u="none" strike="noStrike" kern="1200" cap="none" spc="0" normalizeH="0" baseline="0" noProof="0" dirty="0">
              <a:ln w="22225">
                <a:solidFill>
                  <a:srgbClr val="F79646">
                    <a:lumMod val="75000"/>
                  </a:srgbClr>
                </a:solidFill>
                <a:prstDash val="solid"/>
              </a:ln>
              <a:solidFill>
                <a:srgbClr val="F79646">
                  <a:lumMod val="40000"/>
                  <a:lumOff val="60000"/>
                </a:srgbClr>
              </a:solidFill>
              <a:effectLst/>
              <a:uLnTx/>
              <a:uFillTx/>
              <a:latin typeface="Cambria" panose="02040503050406030204" pitchFamily="18" charset="0"/>
              <a:ea typeface="Cambria" panose="02040503050406030204" pitchFamily="18" charset="0"/>
            </a:endParaRPr>
          </a:p>
        </p:txBody>
      </p:sp>
      <p:pic>
        <p:nvPicPr>
          <p:cNvPr id="49" name="图片 14" descr="6ccb8bc6dbe83c6ae811819d70909b6f"/>
          <p:cNvPicPr>
            <a:picLocks noChangeAspect="1"/>
          </p:cNvPicPr>
          <p:nvPr/>
        </p:nvPicPr>
        <p:blipFill>
          <a:blip r:embed="rId8"/>
          <a:srcRect t="29675"/>
          <a:stretch>
            <a:fillRect/>
          </a:stretch>
        </p:blipFill>
        <p:spPr>
          <a:xfrm>
            <a:off x="-2937" y="4324558"/>
            <a:ext cx="12261215" cy="2525361"/>
          </a:xfrm>
          <a:prstGeom prst="rect">
            <a:avLst/>
          </a:prstGeom>
        </p:spPr>
      </p:pic>
      <p:pic>
        <p:nvPicPr>
          <p:cNvPr id="55" name="图片 4"/>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a:xfrm flipH="1">
            <a:off x="-102166" y="-523942"/>
            <a:ext cx="2968128" cy="2289630"/>
          </a:xfrm>
          <a:prstGeom prst="rect">
            <a:avLst/>
          </a:prstGeom>
        </p:spPr>
      </p:pic>
      <p:sp>
        <p:nvSpPr>
          <p:cNvPr id="56" name="Rectangle 55"/>
          <p:cNvSpPr/>
          <p:nvPr/>
        </p:nvSpPr>
        <p:spPr>
          <a:xfrm>
            <a:off x="321351" y="150099"/>
            <a:ext cx="1585690"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a:t>
            </a:r>
            <a:r>
              <a:rPr kumimoji="0" lang="en-US" altLang="zh-CN" sz="3600" b="1" i="0" u="none"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744869" y="7769254"/>
            <a:ext cx="790434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Bấm</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vào</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từng</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con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vật</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để</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hiện</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đáp</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400F7F4-7210-76AF-BD06-642B3A904E40}"/>
              </a:ext>
            </a:extLst>
          </p:cNvPr>
          <p:cNvPicPr>
            <a:picLocks noChangeAspect="1"/>
          </p:cNvPicPr>
          <p:nvPr/>
        </p:nvPicPr>
        <p:blipFill>
          <a:blip r:embed="rId10"/>
          <a:stretch>
            <a:fillRect/>
          </a:stretch>
        </p:blipFill>
        <p:spPr>
          <a:xfrm>
            <a:off x="1023937" y="2571750"/>
            <a:ext cx="10149456"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Arrow Connector 6">
            <a:extLst>
              <a:ext uri="{FF2B5EF4-FFF2-40B4-BE49-F238E27FC236}">
                <a16:creationId xmlns:a16="http://schemas.microsoft.com/office/drawing/2014/main" id="{A313D72E-6A40-E118-9CFD-04DAB5C48146}"/>
              </a:ext>
            </a:extLst>
          </p:cNvPr>
          <p:cNvCxnSpPr>
            <a:cxnSpLocks/>
          </p:cNvCxnSpPr>
          <p:nvPr/>
        </p:nvCxnSpPr>
        <p:spPr>
          <a:xfrm>
            <a:off x="2581275" y="4095750"/>
            <a:ext cx="2352675" cy="10477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5C72019-5C31-7A6B-0961-A3AC5133D53E}"/>
              </a:ext>
            </a:extLst>
          </p:cNvPr>
          <p:cNvCxnSpPr>
            <a:cxnSpLocks/>
          </p:cNvCxnSpPr>
          <p:nvPr/>
        </p:nvCxnSpPr>
        <p:spPr>
          <a:xfrm>
            <a:off x="6076950" y="4381500"/>
            <a:ext cx="3371850" cy="9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5F2A0-B884-C0D7-CCF8-76546107B323}"/>
              </a:ext>
            </a:extLst>
          </p:cNvPr>
          <p:cNvCxnSpPr>
            <a:cxnSpLocks/>
          </p:cNvCxnSpPr>
          <p:nvPr/>
        </p:nvCxnSpPr>
        <p:spPr>
          <a:xfrm flipH="1">
            <a:off x="2305050" y="4257675"/>
            <a:ext cx="5295900" cy="895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4F6877-96B3-F713-77AF-469B2C25B532}"/>
              </a:ext>
            </a:extLst>
          </p:cNvPr>
          <p:cNvCxnSpPr>
            <a:cxnSpLocks/>
          </p:cNvCxnSpPr>
          <p:nvPr/>
        </p:nvCxnSpPr>
        <p:spPr>
          <a:xfrm flipH="1">
            <a:off x="7372350" y="4352925"/>
            <a:ext cx="2219325" cy="828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id="{1BC495AE-C006-8D2F-CE85-DDC5B8B27CB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id="{21AE45AE-9D2C-F4AC-02C5-88591A7A8349}"/>
              </a:ext>
            </a:extLst>
          </p:cNvPr>
          <p:cNvSpPr/>
          <p:nvPr/>
        </p:nvSpPr>
        <p:spPr>
          <a:xfrm>
            <a:off x="940476" y="531099"/>
            <a:ext cx="166263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u="sng" dirty="0">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3. </a:t>
            </a:r>
            <a:r>
              <a:rPr lang="en-US" sz="3600" b="1" u="sng" dirty="0" err="1">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Tính</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9F9AC44-2D61-765B-933A-A4BFA5714CEF}"/>
              </a:ext>
            </a:extLst>
          </p:cNvPr>
          <p:cNvSpPr txBox="1"/>
          <p:nvPr/>
        </p:nvSpPr>
        <p:spPr>
          <a:xfrm>
            <a:off x="308225" y="2178121"/>
            <a:ext cx="10787865" cy="1384995"/>
          </a:xfrm>
          <a:prstGeom prst="rect">
            <a:avLst/>
          </a:prstGeom>
          <a:noFill/>
        </p:spPr>
        <p:txBody>
          <a:bodyPr wrap="square" rtlCol="0">
            <a:spAutoFit/>
          </a:bodyPr>
          <a:lstStyle/>
          <a:p>
            <a:pPr algn="just"/>
            <a:r>
              <a:rPr lang="en-US" sz="4200" b="0" i="0" dirty="0">
                <a:solidFill>
                  <a:srgbClr val="000000"/>
                </a:solidFill>
                <a:effectLst/>
                <a:latin typeface="Cambria" panose="02040503050406030204" pitchFamily="18" charset="0"/>
                <a:ea typeface="Cambria" panose="02040503050406030204" pitchFamily="18" charset="0"/>
              </a:rPr>
              <a:t>a) 45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18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dirty="0">
                <a:solidFill>
                  <a:srgbClr val="000000"/>
                </a:solidFill>
                <a:latin typeface="Cambria" panose="02040503050406030204" pitchFamily="18" charset="0"/>
                <a:ea typeface="Cambria" panose="02040503050406030204" pitchFamily="18" charset="0"/>
              </a:rPr>
              <a:t>                   </a:t>
            </a:r>
            <a:r>
              <a:rPr lang="en-US" sz="4200" b="0" i="0" dirty="0">
                <a:solidFill>
                  <a:srgbClr val="000000"/>
                </a:solidFill>
                <a:effectLst/>
                <a:latin typeface="Cambria" panose="02040503050406030204" pitchFamily="18" charset="0"/>
                <a:ea typeface="Cambria" panose="02040503050406030204" pitchFamily="18" charset="0"/>
              </a:rPr>
              <a:t>b) 17 </a:t>
            </a:r>
            <a:r>
              <a:rPr lang="en-US" sz="4200" b="0" i="0" dirty="0" err="1">
                <a:solidFill>
                  <a:srgbClr val="000000"/>
                </a:solidFill>
                <a:effectLst/>
                <a:latin typeface="Cambria" panose="02040503050406030204" pitchFamily="18" charset="0"/>
                <a:ea typeface="Cambria" panose="02040503050406030204" pitchFamily="18" charset="0"/>
              </a:rPr>
              <a:t>tạ</a:t>
            </a:r>
            <a:r>
              <a:rPr lang="en-US" sz="4200" b="0" i="0" dirty="0">
                <a:solidFill>
                  <a:srgbClr val="000000"/>
                </a:solidFill>
                <a:effectLst/>
                <a:latin typeface="Cambria" panose="02040503050406030204" pitchFamily="18" charset="0"/>
                <a:ea typeface="Cambria" panose="02040503050406030204" pitchFamily="18" charset="0"/>
              </a:rPr>
              <a:t> + 36 </a:t>
            </a:r>
            <a:r>
              <a:rPr lang="en-US" sz="4200" b="0" i="0" dirty="0" err="1">
                <a:solidFill>
                  <a:srgbClr val="000000"/>
                </a:solidFill>
                <a:effectLst/>
                <a:latin typeface="Cambria" panose="02040503050406030204" pitchFamily="18" charset="0"/>
                <a:ea typeface="Cambria" panose="02040503050406030204" pitchFamily="18" charset="0"/>
              </a:rPr>
              <a:t>tạ</a:t>
            </a:r>
            <a:endParaRPr lang="en-US" sz="4200" b="0" i="0" dirty="0">
              <a:solidFill>
                <a:srgbClr val="000000"/>
              </a:solidFill>
              <a:effectLst/>
              <a:latin typeface="Cambria" panose="02040503050406030204" pitchFamily="18" charset="0"/>
              <a:ea typeface="Cambria" panose="02040503050406030204" pitchFamily="18" charset="0"/>
            </a:endParaRPr>
          </a:p>
          <a:p>
            <a:pPr algn="just"/>
            <a:r>
              <a:rPr lang="en-US" sz="4200" b="0" i="0" dirty="0">
                <a:solidFill>
                  <a:srgbClr val="000000"/>
                </a:solidFill>
                <a:effectLst/>
                <a:latin typeface="Cambria" panose="02040503050406030204" pitchFamily="18" charset="0"/>
                <a:ea typeface="Cambria" panose="02040503050406030204" pitchFamily="18" charset="0"/>
              </a:rPr>
              <a:t>c) 25 </a:t>
            </a:r>
            <a:r>
              <a:rPr lang="en-US" sz="4200" b="0" i="0" dirty="0" err="1">
                <a:solidFill>
                  <a:srgbClr val="000000"/>
                </a:solidFill>
                <a:effectLst/>
                <a:latin typeface="Cambria" panose="02040503050406030204" pitchFamily="18" charset="0"/>
                <a:ea typeface="Cambria" panose="02040503050406030204" pitchFamily="18" charset="0"/>
              </a:rPr>
              <a:t>yến</a:t>
            </a:r>
            <a:r>
              <a:rPr lang="en-US" sz="4200" b="0" i="0" dirty="0">
                <a:solidFill>
                  <a:srgbClr val="000000"/>
                </a:solidFill>
                <a:effectLst/>
                <a:latin typeface="Cambria" panose="02040503050406030204" pitchFamily="18" charset="0"/>
                <a:ea typeface="Cambria" panose="02040503050406030204" pitchFamily="18" charset="0"/>
              </a:rPr>
              <a:t> × 4                            d) 138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3</a:t>
            </a:r>
          </a:p>
        </p:txBody>
      </p:sp>
      <p:sp>
        <p:nvSpPr>
          <p:cNvPr id="9" name="TextBox 8">
            <a:extLst>
              <a:ext uri="{FF2B5EF4-FFF2-40B4-BE49-F238E27FC236}">
                <a16:creationId xmlns:a16="http://schemas.microsoft.com/office/drawing/2014/main" id="{7123D4D4-3AC2-8258-F4E3-A20F881D4416}"/>
              </a:ext>
            </a:extLst>
          </p:cNvPr>
          <p:cNvSpPr txBox="1"/>
          <p:nvPr/>
        </p:nvSpPr>
        <p:spPr>
          <a:xfrm>
            <a:off x="4438436" y="2188396"/>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27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905AE1E8-1318-CFF8-F354-E42F892D2248}"/>
              </a:ext>
            </a:extLst>
          </p:cNvPr>
          <p:cNvSpPr txBox="1"/>
          <p:nvPr/>
        </p:nvSpPr>
        <p:spPr>
          <a:xfrm>
            <a:off x="10171416" y="2157574"/>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53 </a:t>
            </a:r>
            <a:r>
              <a:rPr lang="en-US" sz="4200" dirty="0" err="1">
                <a:solidFill>
                  <a:srgbClr val="FF0000"/>
                </a:solidFill>
                <a:latin typeface="Cambria" panose="02040503050406030204" pitchFamily="18" charset="0"/>
                <a:ea typeface="Cambria" panose="02040503050406030204" pitchFamily="18" charset="0"/>
              </a:rPr>
              <a:t>tạ</a:t>
            </a:r>
            <a:endParaRPr lang="en-US" sz="4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3582B17D-5420-DE79-5F27-133B65C62464}"/>
              </a:ext>
            </a:extLst>
          </p:cNvPr>
          <p:cNvSpPr txBox="1"/>
          <p:nvPr/>
        </p:nvSpPr>
        <p:spPr>
          <a:xfrm>
            <a:off x="3472664" y="2804845"/>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100 </a:t>
            </a:r>
            <a:r>
              <a:rPr lang="en-US" sz="4200" dirty="0" err="1">
                <a:solidFill>
                  <a:srgbClr val="FF0000"/>
                </a:solidFill>
                <a:latin typeface="Cambria" panose="02040503050406030204" pitchFamily="18" charset="0"/>
                <a:ea typeface="Cambria" panose="02040503050406030204" pitchFamily="18" charset="0"/>
              </a:rPr>
              <a:t>yến</a:t>
            </a:r>
            <a:endParaRPr lang="en-US" sz="4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2C3735E-A87B-79BC-259E-E6B7A4B39225}"/>
              </a:ext>
            </a:extLst>
          </p:cNvPr>
          <p:cNvSpPr txBox="1"/>
          <p:nvPr/>
        </p:nvSpPr>
        <p:spPr>
          <a:xfrm>
            <a:off x="9750174" y="2825393"/>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46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6469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E3590693-FAAA-F8AD-DCC3-B39770934436}"/>
              </a:ext>
            </a:extLst>
          </p:cNvPr>
          <p:cNvSpPr/>
          <p:nvPr/>
        </p:nvSpPr>
        <p:spPr>
          <a:xfrm>
            <a:off x="575352" y="542652"/>
            <a:ext cx="650875" cy="5669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9BC6E"/>
                </a:solidFill>
                <a:effectLst/>
                <a:uLnTx/>
                <a:uFillTx/>
                <a:latin typeface="Arial"/>
                <a:ea typeface="+mn-ea"/>
                <a:cs typeface="+mn-cs"/>
                <a:sym typeface="Arial"/>
              </a:rPr>
              <a:t>4</a:t>
            </a:r>
            <a:endParaRPr kumimoji="0" lang="vi-VN" sz="3600" b="1" i="0" u="none" strike="noStrike" kern="0" cap="none" spc="0" normalizeH="0" baseline="0" noProof="0" dirty="0">
              <a:ln>
                <a:noFill/>
              </a:ln>
              <a:solidFill>
                <a:srgbClr val="F9BC6E"/>
              </a:solidFill>
              <a:effectLst/>
              <a:uLnTx/>
              <a:uFillTx/>
              <a:latin typeface="Arial" panose="020B0604020202020204" pitchFamily="34" charset="0"/>
              <a:ea typeface="+mn-ea"/>
              <a:cs typeface="+mn-cs"/>
              <a:sym typeface="Arial"/>
            </a:endParaRPr>
          </a:p>
        </p:txBody>
      </p:sp>
      <p:sp>
        <p:nvSpPr>
          <p:cNvPr id="7" name="TextBox 6">
            <a:extLst>
              <a:ext uri="{FF2B5EF4-FFF2-40B4-BE49-F238E27FC236}">
                <a16:creationId xmlns:a16="http://schemas.microsoft.com/office/drawing/2014/main" id="{BA6C32C4-D3BC-49B0-8BE9-639E0F0E243D}"/>
              </a:ext>
            </a:extLst>
          </p:cNvPr>
          <p:cNvSpPr txBox="1"/>
          <p:nvPr/>
        </p:nvSpPr>
        <p:spPr>
          <a:xfrm>
            <a:off x="1218563" y="478856"/>
            <a:ext cx="8612372" cy="707886"/>
          </a:xfrm>
          <a:prstGeom prst="rect">
            <a:avLst/>
          </a:prstGeom>
          <a:noFill/>
        </p:spPr>
        <p:txBody>
          <a:bodyPr wrap="square" rtlCol="0">
            <a:spAutoFit/>
          </a:bodyPr>
          <a:lstStyle/>
          <a:p>
            <a:pPr lvl="0" algn="just">
              <a:buClr>
                <a:srgbClr val="000000"/>
              </a:buClr>
            </a:pPr>
            <a:r>
              <a:rPr lang="vi-VN" sz="4000" kern="0" dirty="0">
                <a:solidFill>
                  <a:srgbClr val="000000"/>
                </a:solidFill>
                <a:latin typeface="Arial"/>
                <a:cs typeface="Arial"/>
                <a:sym typeface="Arial"/>
              </a:rPr>
              <a:t>Chọn câu trả lời đúng.</a:t>
            </a:r>
            <a:endParaRPr kumimoji="0" lang="vi-VN"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70AA1580-AC33-9EA3-93CD-4DA707A6B9E3}"/>
              </a:ext>
            </a:extLst>
          </p:cNvPr>
          <p:cNvSpPr txBox="1"/>
          <p:nvPr/>
        </p:nvSpPr>
        <p:spPr>
          <a:xfrm>
            <a:off x="873303" y="1756881"/>
            <a:ext cx="10572107" cy="4031873"/>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Có một con voi vừa chào đời ở vườn quốc gia. Bằng cách làm tr</a:t>
            </a:r>
            <a:r>
              <a:rPr lang="en-US" sz="3200" dirty="0" err="1">
                <a:solidFill>
                  <a:srgbClr val="000000"/>
                </a:solidFill>
                <a:latin typeface="Cambria" panose="02040503050406030204" pitchFamily="18" charset="0"/>
                <a:ea typeface="Cambria" panose="02040503050406030204" pitchFamily="18" charset="0"/>
              </a:rPr>
              <a:t>òn</a:t>
            </a:r>
            <a:r>
              <a:rPr lang="vi-VN" sz="3200" b="0" i="0" dirty="0">
                <a:solidFill>
                  <a:srgbClr val="000000"/>
                </a:solidFill>
                <a:effectLst/>
                <a:latin typeface="Cambria" panose="02040503050406030204" pitchFamily="18" charset="0"/>
                <a:ea typeface="Cambria" panose="02040503050406030204" pitchFamily="18" charset="0"/>
              </a:rPr>
              <a:t> đến hàng chục, người quản lí nói voi con nặng khoảng 120 kg. Vậy trên thực tế, số đo nào dưới đây có thể là số đo cân nặng của voi con?</a:t>
            </a:r>
          </a:p>
          <a:p>
            <a:pPr algn="just"/>
            <a:r>
              <a:rPr lang="vi-VN" sz="3200" b="0" i="0" dirty="0">
                <a:solidFill>
                  <a:srgbClr val="000000"/>
                </a:solidFill>
                <a:effectLst/>
                <a:latin typeface="Cambria" panose="02040503050406030204" pitchFamily="18" charset="0"/>
                <a:ea typeface="Cambria" panose="02040503050406030204" pitchFamily="18" charset="0"/>
              </a:rPr>
              <a:t>A. 1 tạ 3 yến</a:t>
            </a:r>
          </a:p>
          <a:p>
            <a:pPr algn="just"/>
            <a:r>
              <a:rPr lang="vi-VN" sz="3200" b="0" i="0" dirty="0">
                <a:solidFill>
                  <a:srgbClr val="000000"/>
                </a:solidFill>
                <a:effectLst/>
                <a:latin typeface="Cambria" panose="02040503050406030204" pitchFamily="18" charset="0"/>
                <a:ea typeface="Cambria" panose="02040503050406030204" pitchFamily="18" charset="0"/>
              </a:rPr>
              <a:t>B. 1 tạ 17 kg</a:t>
            </a:r>
          </a:p>
          <a:p>
            <a:pPr algn="just"/>
            <a:r>
              <a:rPr lang="vi-VN" sz="3200" b="0" i="0" dirty="0">
                <a:solidFill>
                  <a:srgbClr val="000000"/>
                </a:solidFill>
                <a:effectLst/>
                <a:latin typeface="Cambria" panose="02040503050406030204" pitchFamily="18" charset="0"/>
                <a:ea typeface="Cambria" panose="02040503050406030204" pitchFamily="18" charset="0"/>
              </a:rPr>
              <a:t>C. 1 tạ 2 kg</a:t>
            </a:r>
          </a:p>
          <a:p>
            <a:pPr algn="just"/>
            <a:r>
              <a:rPr lang="vi-VN" sz="3200" b="0" i="0" dirty="0">
                <a:solidFill>
                  <a:srgbClr val="000000"/>
                </a:solidFill>
                <a:effectLst/>
                <a:latin typeface="Cambria" panose="02040503050406030204" pitchFamily="18" charset="0"/>
                <a:ea typeface="Cambria" panose="02040503050406030204" pitchFamily="18" charset="0"/>
              </a:rPr>
              <a:t>D. 1 tạ 9 k</a:t>
            </a:r>
          </a:p>
        </p:txBody>
      </p:sp>
      <p:pic>
        <p:nvPicPr>
          <p:cNvPr id="13" name="图片 4">
            <a:extLst>
              <a:ext uri="{FF2B5EF4-FFF2-40B4-BE49-F238E27FC236}">
                <a16:creationId xmlns:a16="http://schemas.microsoft.com/office/drawing/2014/main" id="{117A4F02-B112-9968-C120-7C1B1777BA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45" t="9560" r="22597" b="13111"/>
          <a:stretch/>
        </p:blipFill>
        <p:spPr>
          <a:xfrm>
            <a:off x="9031813" y="3440598"/>
            <a:ext cx="3389643" cy="3294804"/>
          </a:xfrm>
          <a:prstGeom prst="rect">
            <a:avLst/>
          </a:prstGeom>
        </p:spPr>
      </p:pic>
      <p:grpSp>
        <p:nvGrpSpPr>
          <p:cNvPr id="18" name="Group 17">
            <a:extLst>
              <a:ext uri="{FF2B5EF4-FFF2-40B4-BE49-F238E27FC236}">
                <a16:creationId xmlns:a16="http://schemas.microsoft.com/office/drawing/2014/main" id="{ECCF2CD7-4A1B-A92A-DB1D-9140AFB23C19}"/>
              </a:ext>
            </a:extLst>
          </p:cNvPr>
          <p:cNvGrpSpPr/>
          <p:nvPr/>
        </p:nvGrpSpPr>
        <p:grpSpPr>
          <a:xfrm>
            <a:off x="3541799" y="4075866"/>
            <a:ext cx="5866538" cy="2468772"/>
            <a:chOff x="4415165" y="2671388"/>
            <a:chExt cx="5866538" cy="1067273"/>
          </a:xfrm>
        </p:grpSpPr>
        <p:pic>
          <p:nvPicPr>
            <p:cNvPr id="19" name="Picture 18">
              <a:extLst>
                <a:ext uri="{FF2B5EF4-FFF2-40B4-BE49-F238E27FC236}">
                  <a16:creationId xmlns:a16="http://schemas.microsoft.com/office/drawing/2014/main" id="{93B33482-E69E-4672-D0DF-ADDF6C4E5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165" y="2671388"/>
              <a:ext cx="5866538" cy="1067273"/>
            </a:xfrm>
            <a:prstGeom prst="rect">
              <a:avLst/>
            </a:prstGeom>
          </p:spPr>
        </p:pic>
        <p:sp>
          <p:nvSpPr>
            <p:cNvPr id="20" name="Text Box 66">
              <a:extLst>
                <a:ext uri="{FF2B5EF4-FFF2-40B4-BE49-F238E27FC236}">
                  <a16:creationId xmlns:a16="http://schemas.microsoft.com/office/drawing/2014/main" id="{2377E480-5B64-FBF7-EE06-B8A97403D6D2}"/>
                </a:ext>
              </a:extLst>
            </p:cNvPr>
            <p:cNvSpPr txBox="1">
              <a:spLocks noChangeArrowheads="1"/>
            </p:cNvSpPr>
            <p:nvPr/>
          </p:nvSpPr>
          <p:spPr bwMode="auto">
            <a:xfrm>
              <a:off x="4489870" y="2874760"/>
              <a:ext cx="5743254" cy="59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hlink"/>
                  </a:solidFill>
                  <a:latin typeface=".VnTime" panose="020B7200000000000000"/>
                </a:defRPr>
              </a:lvl1pPr>
              <a:lvl2pPr marL="800100" indent="-342900">
                <a:defRPr sz="2400">
                  <a:solidFill>
                    <a:schemeClr val="hlink"/>
                  </a:solidFill>
                  <a:latin typeface=".VnTime" panose="020B7200000000000000"/>
                </a:defRPr>
              </a:lvl2pPr>
              <a:lvl3pPr marL="1257300" indent="-342900">
                <a:defRPr sz="2400">
                  <a:solidFill>
                    <a:schemeClr val="hlink"/>
                  </a:solidFill>
                  <a:latin typeface=".VnTime" panose="020B7200000000000000"/>
                </a:defRPr>
              </a:lvl3pPr>
              <a:lvl4pPr marL="1714500" indent="-342900">
                <a:defRPr sz="2400">
                  <a:solidFill>
                    <a:schemeClr val="hlink"/>
                  </a:solidFill>
                  <a:latin typeface=".VnTime" panose="020B7200000000000000"/>
                </a:defRPr>
              </a:lvl4pPr>
              <a:lvl5pPr marL="2171700" indent="-342900">
                <a:defRPr sz="2400">
                  <a:solidFill>
                    <a:schemeClr val="hlink"/>
                  </a:solidFill>
                  <a:latin typeface=".VnTime" panose="020B7200000000000000"/>
                </a:defRPr>
              </a:lvl5pPr>
              <a:lvl6pPr marL="2628900" indent="-342900" eaLnBrk="0" fontAlgn="base" hangingPunct="0">
                <a:spcBef>
                  <a:spcPct val="0"/>
                </a:spcBef>
                <a:spcAft>
                  <a:spcPct val="0"/>
                </a:spcAft>
                <a:defRPr sz="2400">
                  <a:solidFill>
                    <a:schemeClr val="hlink"/>
                  </a:solidFill>
                  <a:latin typeface=".VnTime" panose="020B7200000000000000"/>
                </a:defRPr>
              </a:lvl6pPr>
              <a:lvl7pPr marL="3086100" indent="-342900" eaLnBrk="0" fontAlgn="base" hangingPunct="0">
                <a:spcBef>
                  <a:spcPct val="0"/>
                </a:spcBef>
                <a:spcAft>
                  <a:spcPct val="0"/>
                </a:spcAft>
                <a:defRPr sz="2400">
                  <a:solidFill>
                    <a:schemeClr val="hlink"/>
                  </a:solidFill>
                  <a:latin typeface=".VnTime" panose="020B7200000000000000"/>
                </a:defRPr>
              </a:lvl7pPr>
              <a:lvl8pPr marL="3543300" indent="-342900" eaLnBrk="0" fontAlgn="base" hangingPunct="0">
                <a:spcBef>
                  <a:spcPct val="0"/>
                </a:spcBef>
                <a:spcAft>
                  <a:spcPct val="0"/>
                </a:spcAft>
                <a:defRPr sz="2400">
                  <a:solidFill>
                    <a:schemeClr val="hlink"/>
                  </a:solidFill>
                  <a:latin typeface=".VnTime" panose="020B7200000000000000"/>
                </a:defRPr>
              </a:lvl8pPr>
              <a:lvl9pPr marL="4000500" indent="-342900" eaLnBrk="0" fontAlgn="base" hangingPunct="0">
                <a:spcBef>
                  <a:spcPct val="0"/>
                </a:spcBef>
                <a:spcAft>
                  <a:spcPct val="0"/>
                </a:spcAft>
                <a:defRPr sz="2400">
                  <a:solidFill>
                    <a:schemeClr val="hlink"/>
                  </a:solidFill>
                  <a:latin typeface=".VnTime" panose="020B7200000000000000"/>
                </a:defRPr>
              </a:lvl9pPr>
            </a:lstStyle>
            <a:p>
              <a:pPr algn="ctr"/>
              <a:r>
                <a:rPr lang="en-US" sz="2800" b="1" i="0" dirty="0">
                  <a:solidFill>
                    <a:srgbClr val="000000"/>
                  </a:solidFill>
                  <a:effectLst/>
                  <a:latin typeface="Cambria" panose="02040503050406030204" pitchFamily="18" charset="0"/>
                  <a:ea typeface="Cambria" panose="02040503050406030204" pitchFamily="18" charset="0"/>
                </a:rPr>
                <a:t>1 </a:t>
              </a:r>
              <a:r>
                <a:rPr lang="en-US" sz="2800" b="1" i="0" dirty="0" err="1">
                  <a:solidFill>
                    <a:srgbClr val="000000"/>
                  </a:solidFill>
                  <a:effectLst/>
                  <a:latin typeface="Cambria" panose="02040503050406030204" pitchFamily="18" charset="0"/>
                  <a:ea typeface="Cambria" panose="02040503050406030204" pitchFamily="18" charset="0"/>
                </a:rPr>
                <a:t>tạ</a:t>
              </a:r>
              <a:r>
                <a:rPr lang="en-US" sz="2800" b="1" i="0" dirty="0">
                  <a:solidFill>
                    <a:srgbClr val="000000"/>
                  </a:solidFill>
                  <a:effectLst/>
                  <a:latin typeface="Cambria" panose="02040503050406030204" pitchFamily="18" charset="0"/>
                  <a:ea typeface="Cambria" panose="02040503050406030204" pitchFamily="18" charset="0"/>
                </a:rPr>
                <a:t> 17 kg = 117 kg</a:t>
              </a:r>
            </a:p>
            <a:p>
              <a:pPr algn="ct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117 </a:t>
              </a:r>
              <a:r>
                <a:rPr lang="en-US" sz="2800" i="0" dirty="0" err="1">
                  <a:solidFill>
                    <a:srgbClr val="000000"/>
                  </a:solidFill>
                  <a:effectLst/>
                  <a:latin typeface="Cambria" panose="02040503050406030204" pitchFamily="18" charset="0"/>
                  <a:ea typeface="Cambria" panose="02040503050406030204" pitchFamily="18" charset="0"/>
                </a:rPr>
                <a:t>khi</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đến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chữ</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hàng</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chục</a:t>
              </a:r>
              <a:r>
                <a:rPr lang="en-US" sz="2800" i="0" dirty="0">
                  <a:solidFill>
                    <a:srgbClr val="000000"/>
                  </a:solidFill>
                  <a:effectLst/>
                  <a:latin typeface="Cambria" panose="02040503050406030204" pitchFamily="18" charset="0"/>
                  <a:ea typeface="Cambria" panose="02040503050406030204" pitchFamily="18" charset="0"/>
                </a:rPr>
                <a:t>, ta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lên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thành</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120</a:t>
              </a:r>
            </a:p>
          </p:txBody>
        </p:sp>
      </p:grpSp>
      <p:sp>
        <p:nvSpPr>
          <p:cNvPr id="21" name="Oval 20">
            <a:extLst>
              <a:ext uri="{FF2B5EF4-FFF2-40B4-BE49-F238E27FC236}">
                <a16:creationId xmlns:a16="http://schemas.microsoft.com/office/drawing/2014/main" id="{97C24E88-D151-B4ED-887A-EBAB5B1E9216}"/>
              </a:ext>
            </a:extLst>
          </p:cNvPr>
          <p:cNvSpPr/>
          <p:nvPr/>
        </p:nvSpPr>
        <p:spPr>
          <a:xfrm>
            <a:off x="832207" y="4263775"/>
            <a:ext cx="544530" cy="4623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4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t="66694" b="6179"/>
          <a:stretch>
            <a:fillRect/>
          </a:stretch>
        </p:blipFill>
        <p:spPr>
          <a:xfrm>
            <a:off x="3757935" y="4191993"/>
            <a:ext cx="4563799" cy="2139538"/>
          </a:xfrm>
          <a:prstGeom prst="rect">
            <a:avLst/>
          </a:prstGeom>
        </p:spPr>
      </p:pic>
      <p:grpSp>
        <p:nvGrpSpPr>
          <p:cNvPr id="37" name="组合 36"/>
          <p:cNvGrpSpPr/>
          <p:nvPr/>
        </p:nvGrpSpPr>
        <p:grpSpPr>
          <a:xfrm>
            <a:off x="0" y="4855566"/>
            <a:ext cx="12188212" cy="2163708"/>
            <a:chOff x="-69575" y="4694291"/>
            <a:chExt cx="12188212" cy="2163708"/>
          </a:xfrm>
        </p:grpSpPr>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39" name="图片 38"/>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40" name="图片 39"/>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grpSp>
        <p:nvGrpSpPr>
          <p:cNvPr id="41" name="组合 40"/>
          <p:cNvGrpSpPr/>
          <p:nvPr/>
        </p:nvGrpSpPr>
        <p:grpSpPr>
          <a:xfrm>
            <a:off x="-43771" y="-521324"/>
            <a:ext cx="12231983" cy="2202195"/>
            <a:chOff x="-16409" y="-6727"/>
            <a:chExt cx="9125471" cy="1677790"/>
          </a:xfrm>
        </p:grpSpPr>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43" name="图片 42"/>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44" name="图片 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192904" y="2657546"/>
            <a:ext cx="3997224" cy="3997224"/>
          </a:xfrm>
          <a:prstGeom prst="rect">
            <a:avLst/>
          </a:prstGeom>
        </p:spPr>
      </p:pic>
      <p:pic>
        <p:nvPicPr>
          <p:cNvPr id="45" name="图片 44"/>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a:fillRect/>
          </a:stretch>
        </p:blipFill>
        <p:spPr>
          <a:xfrm>
            <a:off x="10857867" y="2157492"/>
            <a:ext cx="1600685" cy="1164261"/>
          </a:xfrm>
          <a:prstGeom prst="rect">
            <a:avLst/>
          </a:prstGeom>
        </p:spPr>
      </p:pic>
      <p:pic>
        <p:nvPicPr>
          <p:cNvPr id="46" name="图片 45"/>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a:fillRect/>
          </a:stretch>
        </p:blipFill>
        <p:spPr>
          <a:xfrm>
            <a:off x="11606310" y="2317954"/>
            <a:ext cx="852242" cy="619880"/>
          </a:xfrm>
          <a:prstGeom prst="rect">
            <a:avLst/>
          </a:prstGeom>
        </p:spPr>
      </p:pic>
      <p:pic>
        <p:nvPicPr>
          <p:cNvPr id="47" name="图片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15687" y="3038534"/>
            <a:ext cx="3535793" cy="3535793"/>
          </a:xfrm>
          <a:prstGeom prst="rect">
            <a:avLst/>
          </a:prstGeom>
        </p:spPr>
      </p:pic>
      <p:pic>
        <p:nvPicPr>
          <p:cNvPr id="48" name="图片 47"/>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a:fillRect/>
          </a:stretch>
        </p:blipFill>
        <p:spPr>
          <a:xfrm>
            <a:off x="414512" y="2119743"/>
            <a:ext cx="852242" cy="619880"/>
          </a:xfrm>
          <a:prstGeom prst="rect">
            <a:avLst/>
          </a:prstGeom>
        </p:spPr>
      </p:pic>
      <p:pic>
        <p:nvPicPr>
          <p:cNvPr id="16" name="PA_图片 2" descr="图片包含 室内, 墙壁&#10;&#10;已生成高可信度的说明"/>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t="25088" r="4029"/>
          <a:stretch>
            <a:fillRect/>
          </a:stretch>
        </p:blipFill>
        <p:spPr>
          <a:xfrm>
            <a:off x="2417577" y="244832"/>
            <a:ext cx="7738189" cy="4989580"/>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3486" y="-271693"/>
            <a:ext cx="1170434" cy="1170434"/>
          </a:xfrm>
          <a:prstGeom prst="rect">
            <a:avLst/>
          </a:prstGeom>
        </p:spPr>
      </p:pic>
      <p:pic>
        <p:nvPicPr>
          <p:cNvPr id="19"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0882" y="898741"/>
            <a:ext cx="1170434" cy="1170434"/>
          </a:xfrm>
          <a:prstGeom prst="rect">
            <a:avLst/>
          </a:prstGeom>
        </p:spPr>
      </p:pic>
      <p:pic>
        <p:nvPicPr>
          <p:cNvPr id="2" name="Picture 1">
            <a:extLst>
              <a:ext uri="{FF2B5EF4-FFF2-40B4-BE49-F238E27FC236}">
                <a16:creationId xmlns:a16="http://schemas.microsoft.com/office/drawing/2014/main" id="{473D0088-1DDA-8EAE-CB1C-81123C73C2A7}"/>
              </a:ext>
            </a:extLst>
          </p:cNvPr>
          <p:cNvPicPr>
            <a:picLocks noChangeAspect="1"/>
          </p:cNvPicPr>
          <p:nvPr/>
        </p:nvPicPr>
        <p:blipFill>
          <a:blip r:embed="rId13"/>
          <a:stretch>
            <a:fillRect/>
          </a:stretch>
        </p:blipFill>
        <p:spPr>
          <a:xfrm>
            <a:off x="2927745" y="1792181"/>
            <a:ext cx="7425572" cy="25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48"/>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46"/>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5"/>
                                        </p:tgtEl>
                                        <p:attrNameLst>
                                          <p:attrName>r</p:attrName>
                                        </p:attrNameLst>
                                      </p:cBhvr>
                                    </p:animRo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par>
                                <p:cTn id="42" presetID="8" presetClass="emph" presetSubtype="0" repeatCount="2000" fill="hold" nodeType="withEffect">
                                  <p:stCondLst>
                                    <p:cond delay="0"/>
                                  </p:stCondLst>
                                  <p:childTnLst>
                                    <p:animRot by="21600000">
                                      <p:cBhvr>
                                        <p:cTn id="43" dur="2000" fill="hold"/>
                                        <p:tgtEl>
                                          <p:spTgt spid="18"/>
                                        </p:tgtEl>
                                        <p:attrNameLst>
                                          <p:attrName>r</p:attrName>
                                        </p:attrNameLst>
                                      </p:cBhvr>
                                    </p:animRot>
                                  </p:childTnLst>
                                </p:cTn>
                              </p:par>
                              <p:par>
                                <p:cTn id="44" presetID="2" presetClass="entr" presetSubtype="2" fill="hold" nodeType="withEffect">
                                  <p:stCondLst>
                                    <p:cond delay="15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8" presetClass="emph" presetSubtype="0" repeatCount="2000" fill="hold" nodeType="withEffect">
                                  <p:stCondLst>
                                    <p:cond delay="0"/>
                                  </p:stCondLst>
                                  <p:childTnLst>
                                    <p:animRot by="21600000">
                                      <p:cBhvr>
                                        <p:cTn id="49" dur="2000" fill="hold"/>
                                        <p:tgtEl>
                                          <p:spTgt spid="1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31400" y="1204376"/>
            <a:ext cx="3783245" cy="3783245"/>
          </a:xfrm>
          <a:prstGeom prst="rect">
            <a:avLst/>
          </a:prstGeom>
        </p:spPr>
      </p:pic>
      <p:sp>
        <p:nvSpPr>
          <p:cNvPr id="6" name="Text Box 7"/>
          <p:cNvSpPr txBox="1">
            <a:spLocks noChangeArrowheads="1"/>
          </p:cNvSpPr>
          <p:nvPr/>
        </p:nvSpPr>
        <p:spPr bwMode="auto">
          <a:xfrm>
            <a:off x="3797722" y="1567666"/>
            <a:ext cx="57706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lớn</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48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7" name="Text Box 8"/>
          <p:cNvSpPr txBox="1">
            <a:spLocks noChangeArrowheads="1"/>
          </p:cNvSpPr>
          <p:nvPr/>
        </p:nvSpPr>
        <p:spPr bwMode="auto">
          <a:xfrm>
            <a:off x="954491" y="3034443"/>
            <a:ext cx="3043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0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2:</a:t>
            </a:r>
          </a:p>
        </p:txBody>
      </p:sp>
      <p:sp>
        <p:nvSpPr>
          <p:cNvPr id="3" name="Rectangle 2"/>
          <p:cNvSpPr/>
          <p:nvPr/>
        </p:nvSpPr>
        <p:spPr>
          <a:xfrm>
            <a:off x="8051651" y="2160338"/>
            <a:ext cx="1550425"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rPr>
              <a:t>999</a:t>
            </a:r>
          </a:p>
        </p:txBody>
      </p:sp>
      <p:pic>
        <p:nvPicPr>
          <p:cNvPr id="11" name="Picture 10">
            <a:hlinkClick r:id="rId5" action="ppaction://hlinksldjump"/>
          </p:cNvPr>
          <p:cNvPicPr>
            <a:picLocks noChangeAspect="1"/>
          </p:cNvPicPr>
          <p:nvPr/>
        </p:nvPicPr>
        <p:blipFill>
          <a:blip r:embed="rId6"/>
          <a:stretch>
            <a:fillRect/>
          </a:stretch>
        </p:blipFill>
        <p:spPr>
          <a:xfrm>
            <a:off x="5655418" y="3500616"/>
            <a:ext cx="2055255" cy="2055255"/>
          </a:xfrm>
          <a:prstGeom prst="rect">
            <a:avLst/>
          </a:prstGeom>
        </p:spPr>
      </p:pic>
      <p:pic>
        <p:nvPicPr>
          <p:cNvPr id="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8195753" y="2154491"/>
            <a:ext cx="1262219" cy="116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40" presetID="32" presetClass="emph" presetSubtype="0" repeatCount="indefinite" fill="hold" nodeType="with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cTn>
                              </p:par>
                              <p:par>
                                <p:cTn id="46" presetID="2" presetClass="exit" presetSubtype="4" fill="hold" nodeType="withEffect">
                                  <p:stCondLst>
                                    <p:cond delay="0"/>
                                  </p:stCondLst>
                                  <p:childTnLst>
                                    <p:anim calcmode="lin" valueType="num">
                                      <p:cBhvr additive="base">
                                        <p:cTn id="47" dur="500"/>
                                        <p:tgtEl>
                                          <p:spTgt spid="8"/>
                                        </p:tgtEl>
                                        <p:attrNameLst>
                                          <p:attrName>ppt_x</p:attrName>
                                        </p:attrNameLst>
                                      </p:cBhvr>
                                      <p:tavLst>
                                        <p:tav tm="0">
                                          <p:val>
                                            <p:strVal val="ppt_x"/>
                                          </p:val>
                                        </p:tav>
                                        <p:tav tm="100000">
                                          <p:val>
                                            <p:strVal val="ppt_x"/>
                                          </p:val>
                                        </p:tav>
                                      </p:tavLst>
                                    </p:anim>
                                    <p:anim calcmode="lin" valueType="num">
                                      <p:cBhvr additive="base">
                                        <p:cTn id="48" dur="500"/>
                                        <p:tgtEl>
                                          <p:spTgt spid="8"/>
                                        </p:tgtEl>
                                        <p:attrNameLst>
                                          <p:attrName>ppt_y</p:attrName>
                                        </p:attrNameLst>
                                      </p:cBhvr>
                                      <p:tavLst>
                                        <p:tav tm="0">
                                          <p:val>
                                            <p:strVal val="ppt_y"/>
                                          </p:val>
                                        </p:tav>
                                        <p:tav tm="100000">
                                          <p:val>
                                            <p:strVal val="1+ppt_h/2"/>
                                          </p:val>
                                        </p:tav>
                                      </p:tavLst>
                                    </p:anim>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333997" y="1635708"/>
            <a:ext cx="719329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Điền</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trống</a:t>
            </a:r>
            <a:endPar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2" name="Rectangle 1"/>
          <p:cNvSpPr/>
          <p:nvPr/>
        </p:nvSpPr>
        <p:spPr>
          <a:xfrm>
            <a:off x="4801870" y="3004083"/>
            <a:ext cx="200567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4271</a:t>
            </a:r>
          </a:p>
        </p:txBody>
      </p:sp>
      <p:sp>
        <p:nvSpPr>
          <p:cNvPr id="6" name="Rectangle 5"/>
          <p:cNvSpPr/>
          <p:nvPr/>
        </p:nvSpPr>
        <p:spPr>
          <a:xfrm>
            <a:off x="7936912" y="2967335"/>
            <a:ext cx="200567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2417</a:t>
            </a:r>
          </a:p>
        </p:txBody>
      </p:sp>
      <p:pic>
        <p:nvPicPr>
          <p:cNvPr id="6146" name="Picture 2" descr="Giáo án Toán lớp 1 Chương 1 bài 8: Lớn hơn - Dấu lớ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84" t="29792" r="14651" b="6720"/>
          <a:stretch>
            <a:fillRect/>
          </a:stretch>
        </p:blipFill>
        <p:spPr bwMode="auto">
          <a:xfrm>
            <a:off x="6930646" y="3144763"/>
            <a:ext cx="568472" cy="56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767360" y="2894920"/>
            <a:ext cx="1137486" cy="1049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7634" y="4045503"/>
            <a:ext cx="1885790" cy="1885790"/>
          </a:xfrm>
          <a:prstGeom prst="rect">
            <a:avLst/>
          </a:prstGeom>
        </p:spPr>
      </p:pic>
      <p:pic>
        <p:nvPicPr>
          <p:cNvPr id="19" name="图片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255866" y="866267"/>
            <a:ext cx="4829630" cy="4829630"/>
          </a:xfrm>
          <a:prstGeom prst="rect">
            <a:avLst/>
          </a:prstGeom>
          <a:noFill/>
          <a:ln>
            <a:noFill/>
          </a:ln>
          <a:effectLst/>
        </p:spPr>
      </p:pic>
      <p:sp>
        <p:nvSpPr>
          <p:cNvPr id="20" name="Text Box 8"/>
          <p:cNvSpPr txBox="1">
            <a:spLocks noChangeArrowheads="1"/>
          </p:cNvSpPr>
          <p:nvPr/>
        </p:nvSpPr>
        <p:spPr bwMode="auto">
          <a:xfrm>
            <a:off x="802091" y="3281082"/>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par>
                          <p:cTn id="41" fill="hold">
                            <p:stCondLst>
                              <p:cond delay="500"/>
                            </p:stCondLst>
                            <p:childTnLst>
                              <p:par>
                                <p:cTn id="42" presetID="31" presetClass="entr" presetSubtype="0" fill="hold" nodeType="afterEffect">
                                  <p:stCondLst>
                                    <p:cond delay="0"/>
                                  </p:stCondLst>
                                  <p:childTnLst>
                                    <p:set>
                                      <p:cBhvr>
                                        <p:cTn id="43" dur="1" fill="hold">
                                          <p:stCondLst>
                                            <p:cond delay="0"/>
                                          </p:stCondLst>
                                        </p:cTn>
                                        <p:tgtEl>
                                          <p:spTgt spid="6146"/>
                                        </p:tgtEl>
                                        <p:attrNameLst>
                                          <p:attrName>style.visibility</p:attrName>
                                        </p:attrNameLst>
                                      </p:cBhvr>
                                      <p:to>
                                        <p:strVal val="visible"/>
                                      </p:to>
                                    </p:set>
                                    <p:anim calcmode="lin" valueType="num">
                                      <p:cBhvr>
                                        <p:cTn id="44" dur="2200" fill="hold"/>
                                        <p:tgtEl>
                                          <p:spTgt spid="6146"/>
                                        </p:tgtEl>
                                        <p:attrNameLst>
                                          <p:attrName>ppt_w</p:attrName>
                                        </p:attrNameLst>
                                      </p:cBhvr>
                                      <p:tavLst>
                                        <p:tav tm="0">
                                          <p:val>
                                            <p:fltVal val="0"/>
                                          </p:val>
                                        </p:tav>
                                        <p:tav tm="100000">
                                          <p:val>
                                            <p:strVal val="#ppt_w"/>
                                          </p:val>
                                        </p:tav>
                                      </p:tavLst>
                                    </p:anim>
                                    <p:anim calcmode="lin" valueType="num">
                                      <p:cBhvr>
                                        <p:cTn id="45" dur="2200" fill="hold"/>
                                        <p:tgtEl>
                                          <p:spTgt spid="6146"/>
                                        </p:tgtEl>
                                        <p:attrNameLst>
                                          <p:attrName>ppt_h</p:attrName>
                                        </p:attrNameLst>
                                      </p:cBhvr>
                                      <p:tavLst>
                                        <p:tav tm="0">
                                          <p:val>
                                            <p:fltVal val="0"/>
                                          </p:val>
                                        </p:tav>
                                        <p:tav tm="100000">
                                          <p:val>
                                            <p:strVal val="#ppt_h"/>
                                          </p:val>
                                        </p:tav>
                                      </p:tavLst>
                                    </p:anim>
                                    <p:anim calcmode="lin" valueType="num">
                                      <p:cBhvr>
                                        <p:cTn id="46" dur="2200" fill="hold"/>
                                        <p:tgtEl>
                                          <p:spTgt spid="6146"/>
                                        </p:tgtEl>
                                        <p:attrNameLst>
                                          <p:attrName>style.rotation</p:attrName>
                                        </p:attrNameLst>
                                      </p:cBhvr>
                                      <p:tavLst>
                                        <p:tav tm="0">
                                          <p:val>
                                            <p:fltVal val="90"/>
                                          </p:val>
                                        </p:tav>
                                        <p:tav tm="100000">
                                          <p:val>
                                            <p:fltVal val="0"/>
                                          </p:val>
                                        </p:tav>
                                      </p:tavLst>
                                    </p:anim>
                                    <p:animEffect transition="in" filter="fade">
                                      <p:cBhvr>
                                        <p:cTn id="47" dur="22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838450" y="2588168"/>
            <a:ext cx="709227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bé</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2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54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3" name="Rectangle 2"/>
          <p:cNvSpPr/>
          <p:nvPr/>
        </p:nvSpPr>
        <p:spPr>
          <a:xfrm>
            <a:off x="7900946" y="3255440"/>
            <a:ext cx="1277914"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rPr>
              <a:t>10</a:t>
            </a:r>
          </a:p>
        </p:txBody>
      </p:sp>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0213" y="4276908"/>
            <a:ext cx="1541913" cy="1541913"/>
          </a:xfrm>
          <a:prstGeom prst="rect">
            <a:avLst/>
          </a:prstGeom>
        </p:spPr>
      </p:pic>
      <p:pic>
        <p:nvPicPr>
          <p:cNvPr id="1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7979492" y="3255440"/>
            <a:ext cx="1130331" cy="104280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flipH="1">
            <a:off x="2254730" y="-292983"/>
            <a:ext cx="2767876" cy="2767876"/>
          </a:xfrm>
          <a:prstGeom prst="rect">
            <a:avLst/>
          </a:prstGeom>
        </p:spPr>
      </p:pic>
      <p:sp>
        <p:nvSpPr>
          <p:cNvPr id="9" name="Text Box 8"/>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5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4:</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15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3"/>
                                        </p:tgtEl>
                                        <p:attrNameLst>
                                          <p:attrName>ppt_x</p:attrName>
                                        </p:attrNameLst>
                                      </p:cBhvr>
                                      <p:tavLst>
                                        <p:tav tm="0">
                                          <p:val>
                                            <p:strVal val="ppt_x"/>
                                          </p:val>
                                        </p:tav>
                                        <p:tav tm="100000">
                                          <p:val>
                                            <p:strVal val="ppt_x"/>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d apples in a basket isolated on white Vector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d apples in a basket isolated on white Vector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76570" y="4520889"/>
            <a:ext cx="1503344" cy="1467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670 Food Scale Illustrations &amp;amp; Clip Art - iStock"/>
          <p:cNvPicPr>
            <a:picLocks noChangeAspect="1" noChangeArrowheads="1"/>
          </p:cNvPicPr>
          <p:nvPr/>
        </p:nvPicPr>
        <p:blipFill>
          <a:blip r:embed="rId9"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07797"/>
            <a:ext cx="1350203" cy="13502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84972" y="1009426"/>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err="1">
                <a:ln>
                  <a:noFill/>
                </a:ln>
                <a:solidFill>
                  <a:srgbClr val="9BBB59"/>
                </a:solidFill>
                <a:effectLst/>
                <a:uLnTx/>
                <a:uFillTx/>
                <a:latin typeface="Calibri"/>
                <a:ea typeface="+mn-ea"/>
                <a:cs typeface="+mn-cs"/>
              </a:rPr>
              <a:t>Toán</a:t>
            </a:r>
            <a:endParaRPr kumimoji="0" lang="en-US" sz="5400" b="1" i="0" u="sng" strike="noStrike" kern="1200" cap="none" spc="0" normalizeH="0" baseline="0" noProof="0" dirty="0">
              <a:ln>
                <a:noFill/>
              </a:ln>
              <a:solidFill>
                <a:srgbClr val="9BBB59"/>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482184F-DEAE-C620-09D4-3F63F0DEAAE3}"/>
              </a:ext>
            </a:extLst>
          </p:cNvPr>
          <p:cNvPicPr>
            <a:picLocks noChangeAspect="1"/>
          </p:cNvPicPr>
          <p:nvPr/>
        </p:nvPicPr>
        <p:blipFill>
          <a:blip r:embed="rId10"/>
          <a:stretch>
            <a:fillRect/>
          </a:stretch>
        </p:blipFill>
        <p:spPr>
          <a:xfrm>
            <a:off x="1895793" y="2985061"/>
            <a:ext cx="10248264" cy="1707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par>
                          <p:cTn id="37" fill="hold">
                            <p:stCondLst>
                              <p:cond delay="1000"/>
                            </p:stCondLst>
                            <p:childTnLst>
                              <p:par>
                                <p:cTn id="38" presetID="5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kids looking at a computer screen&#10;&#10;Description automatically generated">
            <a:extLst>
              <a:ext uri="{FF2B5EF4-FFF2-40B4-BE49-F238E27FC236}">
                <a16:creationId xmlns:a16="http://schemas.microsoft.com/office/drawing/2014/main" id="{9FBF8A89-1CE1-E281-3D2F-75807067D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387" y="1933575"/>
            <a:ext cx="8658225" cy="3886200"/>
          </a:xfrm>
          <a:prstGeom prst="rect">
            <a:avLst/>
          </a:prstGeom>
        </p:spPr>
      </p:pic>
      <p:sp>
        <p:nvSpPr>
          <p:cNvPr id="7" name="Speech Bubble: Rectangle with Corners Rounded 6">
            <a:extLst>
              <a:ext uri="{FF2B5EF4-FFF2-40B4-BE49-F238E27FC236}">
                <a16:creationId xmlns:a16="http://schemas.microsoft.com/office/drawing/2014/main" id="{0479DFC3-D913-CC27-D1BE-A3639245AB94}"/>
              </a:ext>
            </a:extLst>
          </p:cNvPr>
          <p:cNvSpPr/>
          <p:nvPr/>
        </p:nvSpPr>
        <p:spPr>
          <a:xfrm>
            <a:off x="752475" y="3105150"/>
            <a:ext cx="2209800" cy="1400175"/>
          </a:xfrm>
          <a:prstGeom prst="wedgeRoundRectCallout">
            <a:avLst>
              <a:gd name="adj1" fmla="val 70546"/>
              <a:gd name="adj2" fmla="val 1488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Loài</a:t>
            </a:r>
            <a:r>
              <a:rPr lang="en-US" sz="2400" dirty="0"/>
              <a:t> </a:t>
            </a:r>
            <a:r>
              <a:rPr lang="en-US" sz="2400" dirty="0" err="1"/>
              <a:t>động</a:t>
            </a:r>
            <a:r>
              <a:rPr lang="en-US" sz="2400" dirty="0"/>
              <a:t> </a:t>
            </a:r>
            <a:r>
              <a:rPr lang="en-US" sz="2400" dirty="0" err="1"/>
              <a:t>vật</a:t>
            </a:r>
            <a:r>
              <a:rPr lang="en-US" sz="2400" dirty="0"/>
              <a:t> </a:t>
            </a:r>
            <a:r>
              <a:rPr lang="en-US" sz="2400" dirty="0" err="1"/>
              <a:t>nào</a:t>
            </a:r>
            <a:r>
              <a:rPr lang="en-US" sz="2400" dirty="0"/>
              <a:t> </a:t>
            </a:r>
            <a:r>
              <a:rPr lang="en-US" sz="2400" dirty="0" err="1"/>
              <a:t>nặng</a:t>
            </a:r>
            <a:r>
              <a:rPr lang="en-US" sz="2400" dirty="0"/>
              <a:t> </a:t>
            </a:r>
            <a:r>
              <a:rPr lang="en-US" sz="2400" dirty="0" err="1"/>
              <a:t>nhất</a:t>
            </a:r>
            <a:r>
              <a:rPr lang="en-US" sz="2400" dirty="0"/>
              <a:t> </a:t>
            </a:r>
            <a:r>
              <a:rPr lang="en-US" sz="2400" dirty="0" err="1"/>
              <a:t>thế</a:t>
            </a:r>
            <a:r>
              <a:rPr lang="en-US" sz="2400" dirty="0"/>
              <a:t> </a:t>
            </a:r>
            <a:r>
              <a:rPr lang="en-US" sz="2400" dirty="0" err="1"/>
              <a:t>giới</a:t>
            </a:r>
            <a:r>
              <a:rPr lang="en-US" sz="2400" dirty="0"/>
              <a:t> </a:t>
            </a:r>
            <a:r>
              <a:rPr lang="en-US" sz="2400" dirty="0" err="1"/>
              <a:t>nhỉ</a:t>
            </a:r>
            <a:r>
              <a:rPr lang="en-US" sz="2400" dirty="0"/>
              <a:t>?</a:t>
            </a:r>
          </a:p>
        </p:txBody>
      </p:sp>
      <p:sp>
        <p:nvSpPr>
          <p:cNvPr id="8" name="Speech Bubble: Rectangle with Corners Rounded 7">
            <a:extLst>
              <a:ext uri="{FF2B5EF4-FFF2-40B4-BE49-F238E27FC236}">
                <a16:creationId xmlns:a16="http://schemas.microsoft.com/office/drawing/2014/main" id="{56CBAC1A-FD0A-FC68-FECF-1209C8CE8DB7}"/>
              </a:ext>
            </a:extLst>
          </p:cNvPr>
          <p:cNvSpPr/>
          <p:nvPr/>
        </p:nvSpPr>
        <p:spPr>
          <a:xfrm>
            <a:off x="4514850" y="1657351"/>
            <a:ext cx="2209800" cy="1504950"/>
          </a:xfrm>
          <a:prstGeom prst="wedgeRoundRectCallout">
            <a:avLst>
              <a:gd name="adj1" fmla="val 47701"/>
              <a:gd name="adj2" fmla="val 8018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Là</a:t>
            </a:r>
            <a:r>
              <a:rPr lang="en-US" sz="2400" dirty="0"/>
              <a:t> </a:t>
            </a:r>
            <a:r>
              <a:rPr lang="en-US" sz="2400" dirty="0" err="1"/>
              <a:t>cá</a:t>
            </a:r>
            <a:r>
              <a:rPr lang="en-US" sz="2400" dirty="0"/>
              <a:t> </a:t>
            </a:r>
            <a:r>
              <a:rPr lang="en-US" sz="2400" dirty="0" err="1"/>
              <a:t>voi</a:t>
            </a:r>
            <a:r>
              <a:rPr lang="en-US" sz="2400" dirty="0"/>
              <a:t> </a:t>
            </a:r>
            <a:r>
              <a:rPr lang="en-US" sz="2400" dirty="0" err="1"/>
              <a:t>xanh</a:t>
            </a:r>
            <a:r>
              <a:rPr lang="en-US" sz="2400" dirty="0"/>
              <a:t>. Con </a:t>
            </a:r>
            <a:r>
              <a:rPr lang="en-US" sz="2400" dirty="0" err="1"/>
              <a:t>nặng</a:t>
            </a:r>
            <a:r>
              <a:rPr lang="en-US" sz="2400" dirty="0"/>
              <a:t> </a:t>
            </a:r>
            <a:r>
              <a:rPr lang="en-US" sz="2400" dirty="0" err="1"/>
              <a:t>nhất</a:t>
            </a:r>
            <a:r>
              <a:rPr lang="en-US" sz="2400" dirty="0"/>
              <a:t> </a:t>
            </a:r>
            <a:r>
              <a:rPr lang="en-US" sz="2400" dirty="0" err="1"/>
              <a:t>có</a:t>
            </a:r>
            <a:r>
              <a:rPr lang="en-US" sz="2400" dirty="0"/>
              <a:t> </a:t>
            </a:r>
            <a:r>
              <a:rPr lang="en-US" sz="2400" dirty="0" err="1"/>
              <a:t>thể</a:t>
            </a:r>
            <a:r>
              <a:rPr lang="en-US" sz="2400" dirty="0"/>
              <a:t> </a:t>
            </a:r>
            <a:r>
              <a:rPr lang="en-US" sz="2400" dirty="0" err="1"/>
              <a:t>lên</a:t>
            </a:r>
            <a:r>
              <a:rPr lang="en-US" sz="2400" dirty="0"/>
              <a:t> </a:t>
            </a:r>
            <a:r>
              <a:rPr lang="en-US" sz="2400" dirty="0" err="1"/>
              <a:t>tới</a:t>
            </a:r>
            <a:r>
              <a:rPr lang="en-US" sz="2400" dirty="0"/>
              <a:t> 190 </a:t>
            </a:r>
            <a:r>
              <a:rPr lang="en-US" sz="2400" dirty="0" err="1"/>
              <a:t>tấn</a:t>
            </a:r>
            <a:r>
              <a:rPr lang="en-US" sz="2400" dirty="0"/>
              <a:t>.</a:t>
            </a:r>
          </a:p>
        </p:txBody>
      </p:sp>
      <p:sp>
        <p:nvSpPr>
          <p:cNvPr id="9" name="Speech Bubble: Rectangle with Corners Rounded 8">
            <a:extLst>
              <a:ext uri="{FF2B5EF4-FFF2-40B4-BE49-F238E27FC236}">
                <a16:creationId xmlns:a16="http://schemas.microsoft.com/office/drawing/2014/main" id="{7EF38824-BC92-F1AB-36E2-195084847596}"/>
              </a:ext>
            </a:extLst>
          </p:cNvPr>
          <p:cNvSpPr/>
          <p:nvPr/>
        </p:nvSpPr>
        <p:spPr>
          <a:xfrm>
            <a:off x="7543800" y="1047751"/>
            <a:ext cx="2209800" cy="1504950"/>
          </a:xfrm>
          <a:prstGeom prst="wedgeRoundRectCallout">
            <a:avLst>
              <a:gd name="adj1" fmla="val -30747"/>
              <a:gd name="adj2" fmla="val 6436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190 </a:t>
            </a:r>
            <a:r>
              <a:rPr lang="en-US" sz="2400" dirty="0" err="1"/>
              <a:t>tấn</a:t>
            </a:r>
            <a:r>
              <a:rPr lang="en-US" sz="2400" dirty="0"/>
              <a:t> </a:t>
            </a:r>
            <a:r>
              <a:rPr lang="en-US" sz="2400" dirty="0" err="1"/>
              <a:t>có</a:t>
            </a:r>
            <a:r>
              <a:rPr lang="en-US" sz="2400" dirty="0"/>
              <a:t> </a:t>
            </a:r>
            <a:r>
              <a:rPr lang="en-US" sz="2400" dirty="0" err="1"/>
              <a:t>lớn</a:t>
            </a:r>
            <a:r>
              <a:rPr lang="en-US" sz="2400" dirty="0"/>
              <a:t> </a:t>
            </a:r>
            <a:r>
              <a:rPr lang="en-US" sz="2400" dirty="0" err="1"/>
              <a:t>hơn</a:t>
            </a:r>
            <a:r>
              <a:rPr lang="en-US" sz="2400" dirty="0"/>
              <a:t> 190 kg </a:t>
            </a:r>
            <a:r>
              <a:rPr lang="en-US" sz="2400" dirty="0" err="1"/>
              <a:t>không</a:t>
            </a:r>
            <a:r>
              <a:rPr lang="en-US" sz="2400" dirty="0"/>
              <a:t> </a:t>
            </a:r>
            <a:r>
              <a:rPr lang="en-US" sz="2400" dirty="0" err="1"/>
              <a:t>nhỉ</a:t>
            </a:r>
            <a:r>
              <a:rPr lang="en-US" sz="2400" dirty="0"/>
              <a:t>?</a:t>
            </a:r>
          </a:p>
        </p:txBody>
      </p:sp>
    </p:spTree>
    <p:extLst>
      <p:ext uri="{BB962C8B-B14F-4D97-AF65-F5344CB8AC3E}">
        <p14:creationId xmlns:p14="http://schemas.microsoft.com/office/powerpoint/2010/main" val="1156204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5 loài vật khổng lồ nhất thế giới - KhoaHoc.tv">
            <a:extLst>
              <a:ext uri="{FF2B5EF4-FFF2-40B4-BE49-F238E27FC236}">
                <a16:creationId xmlns:a16="http://schemas.microsoft.com/office/drawing/2014/main" id="{14269838-2252-3B44-01DC-F0B7322DC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9" y="1347789"/>
            <a:ext cx="5373488" cy="3357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1126982" y="4848225"/>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Châu Phi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3-6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tấn</a:t>
            </a:r>
            <a:endPar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Top 18 Động vật nặng nhất trên thế giới - toplist.vn">
            <a:extLst>
              <a:ext uri="{FF2B5EF4-FFF2-40B4-BE49-F238E27FC236}">
                <a16:creationId xmlns:a16="http://schemas.microsoft.com/office/drawing/2014/main" id="{52B6A6BA-ADB4-4386-918C-04162DFE0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24" y="1357463"/>
            <a:ext cx="5305166" cy="3357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5864A41-55B5-81D6-A621-D38B3EB007F3}"/>
              </a:ext>
            </a:extLst>
          </p:cNvPr>
          <p:cNvSpPr/>
          <p:nvPr/>
        </p:nvSpPr>
        <p:spPr>
          <a:xfrm>
            <a:off x="7251557" y="4895850"/>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giác</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trắng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tới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3 538kg</a:t>
            </a:r>
          </a:p>
        </p:txBody>
      </p:sp>
    </p:spTree>
    <p:extLst>
      <p:ext uri="{BB962C8B-B14F-4D97-AF65-F5344CB8AC3E}">
        <p14:creationId xmlns:p14="http://schemas.microsoft.com/office/powerpoint/2010/main" val="3390308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3889232" y="4619625"/>
            <a:ext cx="46927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 mã nặng khoảng 401kg</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098" name="Picture 2" descr="Top 10 loài động vật có cân nặng “khủng” nhất hành tinh">
            <a:extLst>
              <a:ext uri="{FF2B5EF4-FFF2-40B4-BE49-F238E27FC236}">
                <a16:creationId xmlns:a16="http://schemas.microsoft.com/office/drawing/2014/main" id="{B2FBDE56-70D8-A29A-8C17-5BB9B2A75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499" y="490536"/>
            <a:ext cx="5137151" cy="38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42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4597" y="630133"/>
            <a:ext cx="6706089" cy="5998783"/>
            <a:chOff x="-1484597" y="630133"/>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84597" y="630133"/>
              <a:ext cx="6706089" cy="5998783"/>
            </a:xfrm>
            <a:prstGeom prst="rect">
              <a:avLst/>
            </a:prstGeom>
          </p:spPr>
        </p:pic>
        <p:sp>
          <p:nvSpPr>
            <p:cNvPr id="8" name="文本框 29"/>
            <p:cNvSpPr txBox="1"/>
            <p:nvPr/>
          </p:nvSpPr>
          <p:spPr>
            <a:xfrm>
              <a:off x="378497" y="2558975"/>
              <a:ext cx="3364828"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Các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đơn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vị</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khối</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lượng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đã</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học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a:t>
              </a: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Ki-lô-gam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423</Words>
  <Application>Microsoft Office PowerPoint</Application>
  <PresentationFormat>Widescreen</PresentationFormat>
  <Paragraphs>117</Paragraphs>
  <Slides>19</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Cambria</vt:lpstr>
      <vt:lpstr>等线</vt:lpstr>
      <vt:lpstr>FZHei-B01S</vt:lpstr>
      <vt:lpstr>Source Han Sans CN Medium</vt:lpstr>
      <vt:lpstr>Times New Roman</vt:lpstr>
      <vt:lpstr>UTM Aristote</vt:lpstr>
      <vt:lpstr>UTM Loko</vt:lpstr>
      <vt:lpstr>字体视界-狮子座体</vt:lpstr>
      <vt:lpstr>方正水柱简体</vt:lpstr>
      <vt:lpstr>www.99ppt.com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Vu</cp:lastModifiedBy>
  <cp:revision>31</cp:revision>
  <dcterms:created xsi:type="dcterms:W3CDTF">2023-08-10T04:53:54Z</dcterms:created>
  <dcterms:modified xsi:type="dcterms:W3CDTF">2024-10-30T13:58:56Z</dcterms:modified>
</cp:coreProperties>
</file>