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7" r:id="rId3"/>
    <p:sldMasterId id="2147483787" r:id="rId4"/>
    <p:sldMasterId id="2147483800" r:id="rId5"/>
    <p:sldMasterId id="2147483813" r:id="rId6"/>
    <p:sldMasterId id="2147483839" r:id="rId7"/>
  </p:sldMasterIdLst>
  <p:notesMasterIdLst>
    <p:notesMasterId r:id="rId32"/>
  </p:notesMasterIdLst>
  <p:sldIdLst>
    <p:sldId id="421" r:id="rId8"/>
    <p:sldId id="341" r:id="rId9"/>
    <p:sldId id="424" r:id="rId10"/>
    <p:sldId id="256" r:id="rId11"/>
    <p:sldId id="372" r:id="rId12"/>
    <p:sldId id="425" r:id="rId13"/>
    <p:sldId id="374" r:id="rId14"/>
    <p:sldId id="418" r:id="rId15"/>
    <p:sldId id="426" r:id="rId16"/>
    <p:sldId id="423" r:id="rId17"/>
    <p:sldId id="427" r:id="rId18"/>
    <p:sldId id="417" r:id="rId19"/>
    <p:sldId id="258" r:id="rId20"/>
    <p:sldId id="259" r:id="rId21"/>
    <p:sldId id="260" r:id="rId22"/>
    <p:sldId id="412" r:id="rId23"/>
    <p:sldId id="263" r:id="rId24"/>
    <p:sldId id="413" r:id="rId25"/>
    <p:sldId id="265" r:id="rId26"/>
    <p:sldId id="428" r:id="rId27"/>
    <p:sldId id="378" r:id="rId28"/>
    <p:sldId id="419" r:id="rId29"/>
    <p:sldId id="429" r:id="rId30"/>
    <p:sldId id="3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6152" autoAdjust="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C67B-EB12-4B85-8342-B8FBB1EF5981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7D13A-854C-4F5A-A9D1-4C432CFEB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4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6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1771474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8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teams(Boys and Girls).</a:t>
            </a:r>
          </a:p>
          <a:p>
            <a:r>
              <a:rPr lang="en-US" dirty="0"/>
              <a:t>- 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63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10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9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3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27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0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 review words of hobbies by showing pictures.</a:t>
            </a:r>
          </a:p>
          <a:p>
            <a:r>
              <a:rPr lang="en-US" dirty="0"/>
              <a:t>- T divides class into 2 teams (Boys and Girls).</a:t>
            </a:r>
          </a:p>
          <a:p>
            <a:r>
              <a:rPr lang="en-US" dirty="0"/>
              <a:t>- T asks 1 pupil of each team come to the board and face to the others (they can’t see the pictures and questions on ppt at the beginning).</a:t>
            </a:r>
          </a:p>
          <a:p>
            <a:r>
              <a:rPr lang="en-US" dirty="0"/>
              <a:t>- When T says GO, 2 pupils will turn back, look at the screen, and say out loud the answers (A-B-C-D-E-F) as quickly as they can.</a:t>
            </a:r>
          </a:p>
          <a:p>
            <a:r>
              <a:rPr lang="en-US" dirty="0"/>
              <a:t>- The first one to say the letter and the word is the winner. 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8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2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2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5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7121615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the title and lyrics of the song. Encourage them to point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at the pictures to reinforce their understanding.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and the melody.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all the way through for pupils to sing along.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Introduce actions for pupils to do while they sing along with the recording.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b="1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Game: Let’s sing!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 the class into 2 teams: Boys and girls.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team has to sing a verse of the song.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all they sing the last sentence.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16161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team can make it better will get points.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03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9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shows 4 pictures on the board and asks pupils to repeat. -&gt; Wrap up.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question has many possible answers. </a:t>
            </a:r>
          </a:p>
          <a:p>
            <a:r>
              <a:rPr lang="en-US" dirty="0"/>
              <a:t>- T lets the pupils in class write their answers (hobbies) on their board.</a:t>
            </a:r>
          </a:p>
          <a:p>
            <a:r>
              <a:rPr lang="en-US" dirty="0"/>
              <a:t>- When T shows answers, each answer of them will get each point.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D13A-854C-4F5A-A9D1-4C432CFEB4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0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asks pupils to open their SB/ page 37.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0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8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Draw pupils’ attention to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1a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1b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Tell them about the activity. Elicit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hobby in each picture. Play the recording of the first exchange. Play the recording again for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pupils to do the task. Play the recording a third time for pupils to 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for the second exchange.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Tell pupils to swap books with a partner, then check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Play the recording again for pupils to double-check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If time allows, play the recording sentence by sentence for the class to listen and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repeat in chorus. Correct their pronunciation where necessary.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576867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pictures. Have them identify the hobbies in the pictures.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look at the four incomplete sentences. Draw their attention to the missing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words in the sentences.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Model with Picture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1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 Have pupils look at the sentence. Ask them what is missing in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answer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swimming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). Then have them look at the picture and identify the hobby. Then have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them complete the gap (</a:t>
            </a:r>
            <a:r>
              <a:rPr lang="en-US" sz="1800" b="0" i="1" u="none" strike="noStrike" baseline="0" dirty="0">
                <a:solidFill>
                  <a:srgbClr val="161616"/>
                </a:solidFill>
                <a:latin typeface="MyriadPro-It"/>
              </a:rPr>
              <a:t>What’s your hobby? – It’s swimming.).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Follow the same procedure with Pictures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2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,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3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4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161616"/>
                </a:solidFill>
                <a:latin typeface="MyriadPro-Bold"/>
              </a:rPr>
              <a:t>Step 5: </a:t>
            </a:r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Have pupils complete the dialogues individually and ask a few pairs to read them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161616"/>
                </a:solidFill>
                <a:latin typeface="MyriadPro-Regular"/>
              </a:rPr>
              <a:t>aloud.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emf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3F9373-5B0A-4D1B-AF9C-79EC1668E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B51536-89D4-4FCF-B576-556AF1D74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D7EF6DA-D1D5-4C91-9A07-FE29A5467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1B5EE9-60DA-4C63-955F-79A452E0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CC80DE-3523-4D9E-8C29-38476104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154099-93A5-4504-8323-272D557F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7C59DD4-0023-4C11-BF66-85E0D1FA9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F60FD6-E91A-4108-89F4-A37E4FEAC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E8BDAC-555A-410F-BAAE-1DDACD85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7ED9F2-3836-4E91-BCB3-1D0BC98B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2E61252-7771-46A6-8BFB-1A30C153D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6ABA42-F883-4FD9-9883-F6D8E9CE8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F71071-5916-40B8-8F67-69A38B91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49236D6-8BFF-48BA-80A2-C2DE3283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182998-3990-4BD4-BE63-F5243502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0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812774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13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3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9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45798B-7CE8-4EB0-9626-BC35A1811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9D472D-8121-4D20-9B72-F5A8F14E4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AA480A9-E61A-4732-A38B-B2EE2E30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8E18FB-8862-4566-81B0-3B2FBEBA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98868B-E717-4295-AE6E-6C6B4955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1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93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11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0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3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2610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9157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54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804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3781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EF15C3-6C50-4D2B-AAFF-A3C00C1E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961DF2B-EF45-4856-BD39-C407DA85B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DD563E-C201-47D3-AE7F-7BCEE0A4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5D5F35-8EF0-4AE1-B8CB-47D0604C9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228628-B15E-4B82-BC66-A45CFB2C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64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82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121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232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9012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200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9304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8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4024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0474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1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33B425-B41D-46FD-82C3-2584DCDB1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C7C66B6-01E2-4850-8A6D-CAAF86AC8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5AF58DC-DBB3-462B-8626-0102AB19E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C734AE-C6D9-4506-9013-1CFF508DA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DAA258-295E-4D9F-925F-40B622D1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045F3C-3249-4798-9324-8DA537A2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5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38573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41416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136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4800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1821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80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1436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5978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6766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94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9B986F-2FF5-4441-9D4D-B9BAB85C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A94F5-C5F6-42AA-A1FC-4DB26591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A9EA19F-E20E-4094-A7EC-07E210044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232308B-6AB1-4B71-872B-FD87755D8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BC03403-6FA5-4168-BAA5-74D86B5BC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15D6BA-E13A-4E37-BB28-88F80C9E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C0E5294-0C7E-4543-8BF3-4534380F0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34A70D4-29B9-4102-92D6-B7AB0E09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9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7279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151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86034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994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36576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7708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85664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03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95651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396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B91F25-4846-424C-A71D-2CDC4CD2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6DB6F9C-AE27-4F57-88BF-D6108730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7EBEAB-2245-4355-8F4D-3819C668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42408B-AA52-4B35-8C62-CA5A3DC0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5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775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 preserve="1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3013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8358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9281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7711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2923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2908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5982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5027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02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69E534A-8F88-4CB8-AEB0-0D282D71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1655CCD-42F2-4A4C-95A7-8686C2117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0CBA802-59B0-4459-A087-43D8AD3A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4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9238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507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543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88877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1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1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1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1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1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1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1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1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1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1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1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1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1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1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1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43113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300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1166880" y="1336034"/>
            <a:ext cx="9930248" cy="5205349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3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3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3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3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8333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1241504" y="-95466"/>
            <a:ext cx="9410891" cy="6911129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5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5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5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5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5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5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15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5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5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5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5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5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371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3100714" y="-286111"/>
            <a:ext cx="5990452" cy="7430221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0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0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0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0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0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0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0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0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0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20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20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20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20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20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0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0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0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0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0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4750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2062507" y="1299167"/>
            <a:ext cx="8066988" cy="5205349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1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1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1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1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1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1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1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1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1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1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1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1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1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1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1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1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1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1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162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3DD590-3738-48F0-B30A-AC04C571E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B9A51F-0EF4-4F5A-921F-C92D91625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E1098A-66FD-4FDB-A7BB-69CA70877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8F580-23E6-4949-BE3C-CA160794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251EB4-3558-4142-A858-FF36CD02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4EDB75-0519-46D5-AE44-D4422216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490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02096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509364" y="354516"/>
            <a:ext cx="9410891" cy="6911129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2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038060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33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9" name="Google Shape;669;p33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33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33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33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33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3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3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3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3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3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3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3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3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3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3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3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3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3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3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3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56847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40379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0ECEAF-3483-4F19-A3F2-05342E30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C0100C-F29B-4470-8823-D820947CF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084F31-0D35-4439-80F2-45DCF9F36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F1B252-5200-463E-BF3B-746A7BD8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4A9923-2AC7-416D-AB28-E4750B429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2F0679A-E3F3-41BA-ACE2-B4F59482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5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image" Target="../media/image21.png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image" Target="../media/image2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44FD437-0413-4F04-94E0-15349C87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0607657-BF39-49FE-8E24-AF9A3422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CD067D-DBD3-4A8D-A71E-B47B88377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DDC7C-4202-45A9-B2A0-D11F3F63913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9017C38-F6E7-492B-8166-BC7F792C7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C9506B-93F4-46A7-BFDF-8FD822731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1245B-3939-4153-9AA3-E3538D0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01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9117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705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903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81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51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11" y="213927"/>
            <a:ext cx="10718157" cy="66440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9B6CA-6924-41E3-BB0F-798DF0C55498}"/>
              </a:ext>
            </a:extLst>
          </p:cNvPr>
          <p:cNvSpPr/>
          <p:nvPr/>
        </p:nvSpPr>
        <p:spPr>
          <a:xfrm>
            <a:off x="3077806" y="3423981"/>
            <a:ext cx="16401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i="1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swimming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63E229-9C76-4BE3-A1DE-A53D50B4B3C2}"/>
              </a:ext>
            </a:extLst>
          </p:cNvPr>
          <p:cNvSpPr/>
          <p:nvPr/>
        </p:nvSpPr>
        <p:spPr>
          <a:xfrm>
            <a:off x="8596728" y="3423981"/>
            <a:ext cx="13179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620234-93F3-4F98-8AD4-A9FB0E33A704}"/>
              </a:ext>
            </a:extLst>
          </p:cNvPr>
          <p:cNvSpPr/>
          <p:nvPr/>
        </p:nvSpPr>
        <p:spPr>
          <a:xfrm>
            <a:off x="3419525" y="6008784"/>
            <a:ext cx="13965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  <a:r>
              <a:rPr lang="en-US" sz="24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A74CBC-348C-4134-8A90-D25F353B9FCB}"/>
              </a:ext>
            </a:extLst>
          </p:cNvPr>
          <p:cNvSpPr/>
          <p:nvPr/>
        </p:nvSpPr>
        <p:spPr>
          <a:xfrm>
            <a:off x="8852527" y="6008784"/>
            <a:ext cx="13805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i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painting</a:t>
            </a:r>
            <a:endParaRPr lang="en-US" sz="2800" b="0" i="1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6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C38E55-F3E1-5943-8575-A81DC4DCF040}"/>
              </a:ext>
            </a:extLst>
          </p:cNvPr>
          <p:cNvSpPr txBox="1">
            <a:spLocks/>
          </p:cNvSpPr>
          <p:nvPr/>
        </p:nvSpPr>
        <p:spPr>
          <a:xfrm>
            <a:off x="3235569" y="303922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Game time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018094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74D028E-BA30-439B-B3F4-BDF969B80319}"/>
              </a:ext>
            </a:extLst>
          </p:cNvPr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Juice ITC" panose="04040403040A02020202" pitchFamily="82" charset="0"/>
              </a:rPr>
              <a:t>HOBBIES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B338C7-B249-478E-A0A1-0A8FEFB17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2229182"/>
            <a:ext cx="2100334" cy="197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48987-4A08-4C4E-B962-D41D915E4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1025" y="2315236"/>
            <a:ext cx="2781917" cy="188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AB4D1-638A-442B-BE67-B2AC00E3D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11" y="4732008"/>
            <a:ext cx="2524890" cy="145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6442BE-57A5-4795-8752-E5DCF24C0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1855" y="2315236"/>
            <a:ext cx="3025690" cy="188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2729D8-CF51-48DC-8D0D-7E41E753A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8547" y="4526913"/>
            <a:ext cx="2729863" cy="177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66FDC4-46AD-4B26-B552-3516D55ED9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4210" y="2229182"/>
            <a:ext cx="2563565" cy="197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2E395E-B902-4109-86FB-39C85E8D76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618" y="4409954"/>
            <a:ext cx="3160816" cy="205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7032104" y="712774"/>
            <a:ext cx="384048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A-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52176" y="1628800"/>
            <a:ext cx="382041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lang="es-ES" sz="40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paint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7" y="2544474"/>
            <a:ext cx="382041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7042363" y="3394855"/>
            <a:ext cx="3830227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7042364" y="4295026"/>
            <a:ext cx="3830226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10" name="Prostokąt zaokrąglony 9"/>
          <p:cNvSpPr/>
          <p:nvPr/>
        </p:nvSpPr>
        <p:spPr>
          <a:xfrm>
            <a:off x="7042364" y="5229200"/>
            <a:ext cx="3830226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5019981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59" y="4923937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ângulo arredondado 106"/>
          <p:cNvSpPr/>
          <p:nvPr/>
        </p:nvSpPr>
        <p:spPr>
          <a:xfrm>
            <a:off x="186721" y="137418"/>
            <a:ext cx="714178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000" b="0" i="0" u="none" strike="noStrike" kern="1200" cap="none" spc="0" normalizeH="0" baseline="0" noProof="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C7ADDB-CF73-41E5-B034-8370D5615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73" y="1916618"/>
            <a:ext cx="3745634" cy="223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2.59259E-6 L 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zaokrąglony 26"/>
          <p:cNvSpPr/>
          <p:nvPr/>
        </p:nvSpPr>
        <p:spPr>
          <a:xfrm>
            <a:off x="7032103" y="712774"/>
            <a:ext cx="3702701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28" name="Prostokąt zaokrąglony 27"/>
          <p:cNvSpPr/>
          <p:nvPr/>
        </p:nvSpPr>
        <p:spPr>
          <a:xfrm>
            <a:off x="7052176" y="1628800"/>
            <a:ext cx="3682627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B-running</a:t>
            </a:r>
          </a:p>
        </p:txBody>
      </p:sp>
      <p:sp>
        <p:nvSpPr>
          <p:cNvPr id="29" name="Prostokąt zaokrąglony 28"/>
          <p:cNvSpPr/>
          <p:nvPr/>
        </p:nvSpPr>
        <p:spPr>
          <a:xfrm>
            <a:off x="7052177" y="2544474"/>
            <a:ext cx="3682626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0" name="Prostokąt zaokrąglony 29"/>
          <p:cNvSpPr/>
          <p:nvPr/>
        </p:nvSpPr>
        <p:spPr>
          <a:xfrm>
            <a:off x="7042363" y="3394855"/>
            <a:ext cx="3682625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1" name="Prostokąt zaokrąglony 30"/>
          <p:cNvSpPr/>
          <p:nvPr/>
        </p:nvSpPr>
        <p:spPr>
          <a:xfrm>
            <a:off x="7042363" y="4295026"/>
            <a:ext cx="369244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2" name="Prostokąt zaokrąglony 31"/>
          <p:cNvSpPr/>
          <p:nvPr/>
        </p:nvSpPr>
        <p:spPr>
          <a:xfrm>
            <a:off x="7042364" y="5229200"/>
            <a:ext cx="3682624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3" y="5444657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5" y="5341144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ângulo arredondado 106"/>
          <p:cNvSpPr/>
          <p:nvPr/>
        </p:nvSpPr>
        <p:spPr>
          <a:xfrm>
            <a:off x="26304" y="57599"/>
            <a:ext cx="715236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7FB6C-1B0B-4310-9BD3-2E83C7C49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96" y="1851108"/>
            <a:ext cx="4866185" cy="281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48148E-6 L 3.5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3665122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645048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4504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654863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654861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365486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81" y="534114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6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70125"/>
            <a:ext cx="7102257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27E62-67BE-4D4F-B8B4-70CC58B86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77" y="1814759"/>
            <a:ext cx="4985553" cy="274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1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0 L -3.95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8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8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707679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7" y="1628800"/>
            <a:ext cx="3707680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687605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3707678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371749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52176" y="5229200"/>
            <a:ext cx="3707681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F-running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16" y="536430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43" y="524510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25842" y="0"/>
            <a:ext cx="7016522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B36E9C-354A-4748-839D-284F80448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96" y="1542373"/>
            <a:ext cx="3687605" cy="346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6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7032104" y="712774"/>
            <a:ext cx="3652596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drawing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1628800"/>
            <a:ext cx="363252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52177" y="2544474"/>
            <a:ext cx="3632522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3394855"/>
            <a:ext cx="3632521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3" y="4295026"/>
            <a:ext cx="3642337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7042364" y="5229200"/>
            <a:ext cx="3632520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25" y="5541319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0" y="5301826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ângulo arredondado 106"/>
          <p:cNvSpPr/>
          <p:nvPr/>
        </p:nvSpPr>
        <p:spPr>
          <a:xfrm>
            <a:off x="-9470" y="-19546"/>
            <a:ext cx="7041574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7C8D8-DB1D-4FD4-8B75-54177E564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872" y="1840375"/>
            <a:ext cx="4539732" cy="294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5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1.48148E-6 L -3.125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4" y="712774"/>
            <a:ext cx="4028378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4008305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B-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7" y="2544474"/>
            <a:ext cx="4008304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7042364" y="3394855"/>
            <a:ext cx="4008304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D-running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42363" y="4295026"/>
            <a:ext cx="4008303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42364" y="5229200"/>
            <a:ext cx="4008302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painting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67" y="5312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" y="5216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82518" y="23855"/>
            <a:ext cx="7066626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D86ECB-3B85-40DD-950C-16C2E9DD7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900" y="1628801"/>
            <a:ext cx="4470466" cy="252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4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22222E-6 L 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0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1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2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7032103" y="712774"/>
            <a:ext cx="3983253" cy="756000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A-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walking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3" name="Prostokąt zaokrąglony 2"/>
          <p:cNvSpPr/>
          <p:nvPr/>
        </p:nvSpPr>
        <p:spPr>
          <a:xfrm>
            <a:off x="7052176" y="1628800"/>
            <a:ext cx="3983253" cy="756000"/>
          </a:xfrm>
          <a:prstGeom prst="roundRect">
            <a:avLst/>
          </a:prstGeom>
          <a:solidFill>
            <a:srgbClr val="FF33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B-</a:t>
            </a:r>
            <a:r>
              <a:rPr lang="es-ES" sz="4400" b="1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swimming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4" name="Prostokąt zaokrąglony 3"/>
          <p:cNvSpPr/>
          <p:nvPr/>
        </p:nvSpPr>
        <p:spPr>
          <a:xfrm>
            <a:off x="7052176" y="2544474"/>
            <a:ext cx="3963179" cy="7560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C-running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7042363" y="3394855"/>
            <a:ext cx="3963179" cy="756000"/>
          </a:xfrm>
          <a:prstGeom prst="roundRect">
            <a:avLst/>
          </a:prstGeom>
          <a:solidFill>
            <a:srgbClr val="006699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cooking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7042364" y="4295026"/>
            <a:ext cx="3963178" cy="756000"/>
          </a:xfrm>
          <a:prstGeom prst="roundRect">
            <a:avLst/>
          </a:prstGeom>
          <a:solidFill>
            <a:srgbClr val="00990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E-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singing</a:t>
            </a:r>
            <a:endParaRPr kumimoji="0" lang="es-ES" sz="44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7032102" y="5229200"/>
            <a:ext cx="3963178" cy="756000"/>
          </a:xfrm>
          <a:prstGeom prst="roundRect">
            <a:avLst/>
          </a:prstGeom>
          <a:solidFill>
            <a:srgbClr val="7030A0"/>
          </a:solidFill>
          <a:ln w="571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F-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srgbClr val="E5FF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Berlin Sans FB" pitchFamily="34" charset="0"/>
                <a:ea typeface="+mn-ea"/>
                <a:cs typeface="+mn-cs"/>
              </a:rPr>
              <a:t>dancing</a:t>
            </a:r>
            <a:endParaRPr kumimoji="0" lang="es-ES" sz="4000" b="1" i="0" u="none" strike="noStrike" kern="1200" cap="none" spc="0" normalizeH="0" baseline="0" noProof="0" dirty="0">
              <a:ln w="12700" cmpd="sng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srgbClr val="E5FF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Berlin Sans FB" pitchFamily="34" charset="0"/>
              <a:ea typeface="+mn-ea"/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93" y="4934894"/>
            <a:ext cx="12334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3" y="4838850"/>
            <a:ext cx="1295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ângulo arredondado 106"/>
          <p:cNvSpPr/>
          <p:nvPr/>
        </p:nvSpPr>
        <p:spPr>
          <a:xfrm>
            <a:off x="0" y="32997"/>
            <a:ext cx="7154308" cy="864096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pt-PT" sz="5000" dirty="0">
                <a:ln w="63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Cooper" panose="020B7200000000000000" pitchFamily="34" charset="0"/>
                <a:cs typeface="MoolBoran" pitchFamily="34" charset="0"/>
              </a:rPr>
              <a:t>What’s your hobby?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C708C8-205C-4099-93A1-B9A0AA0ED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467" y="1346844"/>
            <a:ext cx="4544488" cy="316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1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2.59259E-6 L -2.91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8" presetClass="exit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47" dur="375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48" dur="375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49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7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366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3">
                                          <p:stCondLst>
                                            <p:cond delay="13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5" accel="50000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4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 tmFilter="0,0; .5, 0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sp>
        <p:nvSpPr>
          <p:cNvPr id="9" name="3 Dikdörtgen">
            <a:extLst>
              <a:ext uri="{FF2B5EF4-FFF2-40B4-BE49-F238E27FC236}">
                <a16:creationId xmlns:a16="http://schemas.microsoft.com/office/drawing/2014/main" id="{94A563CC-9AB8-D943-8990-1059D296CFB4}"/>
              </a:ext>
            </a:extLst>
          </p:cNvPr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My hobbies</a:t>
            </a:r>
            <a:endParaRPr kumimoji="0" lang="tr-TR" sz="60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AC66B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AECBA50C-76F2-A64F-8B76-77B802DF1D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A2A2225-BE92-B74D-8BB6-2723D4C21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A4DA683A-604B-A743-A882-DF60109B41E3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1AE33C28-FDFD-2C46-BA24-6818D112E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47" y="4595795"/>
            <a:ext cx="4274061" cy="1059567"/>
          </a:xfrm>
          <a:prstGeom prst="rect">
            <a:avLst/>
          </a:prstGeom>
        </p:spPr>
      </p:pic>
      <p:sp>
        <p:nvSpPr>
          <p:cNvPr id="16" name="TextBox 21">
            <a:extLst>
              <a:ext uri="{FF2B5EF4-FFF2-40B4-BE49-F238E27FC236}">
                <a16:creationId xmlns:a16="http://schemas.microsoft.com/office/drawing/2014/main" id="{9EFB5E38-827A-274B-B96F-B966FEFD786F}"/>
              </a:ext>
            </a:extLst>
          </p:cNvPr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US" sz="3733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168F97A3-4AAD-F547-A72E-76F8DAE06516}"/>
              </a:ext>
            </a:extLst>
          </p:cNvPr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A37F31-27A1-154B-ABC1-A3BBE8798E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400" y="1450762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F0A0B2-5BC2-0245-BB52-0E3397665A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143" y="1454963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94B7C71-64ED-8E4E-9AC9-72019C2595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3607" y="4178781"/>
            <a:ext cx="1781424" cy="147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1A74D3-219F-4BBA-8E86-EAF369C42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653" y="3818563"/>
            <a:ext cx="1752724" cy="217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B7ABBF-2807-A545-A1BC-4BE8EF66F4B8}"/>
              </a:ext>
            </a:extLst>
          </p:cNvPr>
          <p:cNvSpPr txBox="1">
            <a:spLocks/>
          </p:cNvSpPr>
          <p:nvPr/>
        </p:nvSpPr>
        <p:spPr>
          <a:xfrm>
            <a:off x="2524539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>
                <a:solidFill>
                  <a:srgbClr val="FF0000"/>
                </a:solidFill>
              </a:rPr>
            </a:br>
            <a:br>
              <a:rPr lang="en-US" sz="6600" kern="0">
                <a:solidFill>
                  <a:srgbClr val="FF0000"/>
                </a:solidFill>
              </a:rPr>
            </a:br>
            <a: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  <a:t>4</a:t>
            </a:r>
            <a:br>
              <a:rPr lang="en-US" sz="6600" kern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b="1" kern="0">
                <a:solidFill>
                  <a:srgbClr val="FF0000"/>
                </a:solidFill>
                <a:latin typeface="Tempus Sans ITC" panose="04020404030D07020202" pitchFamily="82" charset="0"/>
              </a:rPr>
              <a:t>Let’s sing.</a:t>
            </a:r>
            <a:endParaRPr lang="en-US" sz="5000" b="1" kern="0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19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721" y="365760"/>
            <a:ext cx="10239656" cy="5714040"/>
          </a:xfrm>
          <a:prstGeom prst="rect">
            <a:avLst/>
          </a:prstGeom>
        </p:spPr>
      </p:pic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9328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BB1F778-A9EE-402F-8753-C298BE709BC7}"/>
              </a:ext>
            </a:extLst>
          </p:cNvPr>
          <p:cNvSpPr txBox="1">
            <a:spLocks/>
          </p:cNvSpPr>
          <p:nvPr/>
        </p:nvSpPr>
        <p:spPr>
          <a:xfrm>
            <a:off x="-243606" y="0"/>
            <a:ext cx="7531497" cy="103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FF0000"/>
                </a:solidFill>
              </a:rPr>
              <a:t>Game: let’s sing!</a:t>
            </a:r>
            <a:endParaRPr lang="en-US" sz="4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930" y="792732"/>
            <a:ext cx="10239656" cy="5714040"/>
          </a:xfrm>
          <a:prstGeom prst="rect">
            <a:avLst/>
          </a:prstGeom>
        </p:spPr>
      </p:pic>
      <p:sp>
        <p:nvSpPr>
          <p:cNvPr id="21" name="Arrow: Striped Right 3">
            <a:extLst>
              <a:ext uri="{FF2B5EF4-FFF2-40B4-BE49-F238E27FC236}">
                <a16:creationId xmlns:a16="http://schemas.microsoft.com/office/drawing/2014/main" id="{57B1464A-2646-4662-B8DE-D92036C58D6A}"/>
              </a:ext>
            </a:extLst>
          </p:cNvPr>
          <p:cNvSpPr/>
          <p:nvPr/>
        </p:nvSpPr>
        <p:spPr>
          <a:xfrm>
            <a:off x="3174102" y="1793906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2" name="Arrow: Striped Right 6">
            <a:extLst>
              <a:ext uri="{FF2B5EF4-FFF2-40B4-BE49-F238E27FC236}">
                <a16:creationId xmlns:a16="http://schemas.microsoft.com/office/drawing/2014/main" id="{EE173EB5-96B8-4AD5-B0E1-55D7C49942C3}"/>
              </a:ext>
            </a:extLst>
          </p:cNvPr>
          <p:cNvSpPr/>
          <p:nvPr/>
        </p:nvSpPr>
        <p:spPr>
          <a:xfrm>
            <a:off x="3174099" y="2266802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3" name="Arrow: Striped Right 7">
            <a:extLst>
              <a:ext uri="{FF2B5EF4-FFF2-40B4-BE49-F238E27FC236}">
                <a16:creationId xmlns:a16="http://schemas.microsoft.com/office/drawing/2014/main" id="{CE1985B4-1C2E-4480-9E00-5D0843B1AD72}"/>
              </a:ext>
            </a:extLst>
          </p:cNvPr>
          <p:cNvSpPr/>
          <p:nvPr/>
        </p:nvSpPr>
        <p:spPr>
          <a:xfrm>
            <a:off x="3174099" y="267960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4" name="Arrow: Striped Right 8">
            <a:extLst>
              <a:ext uri="{FF2B5EF4-FFF2-40B4-BE49-F238E27FC236}">
                <a16:creationId xmlns:a16="http://schemas.microsoft.com/office/drawing/2014/main" id="{50F219F5-BF13-4E13-A496-73BDD144F01B}"/>
              </a:ext>
            </a:extLst>
          </p:cNvPr>
          <p:cNvSpPr/>
          <p:nvPr/>
        </p:nvSpPr>
        <p:spPr>
          <a:xfrm>
            <a:off x="3174099" y="3088650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5" name="Arrow: Striped Right 9">
            <a:extLst>
              <a:ext uri="{FF2B5EF4-FFF2-40B4-BE49-F238E27FC236}">
                <a16:creationId xmlns:a16="http://schemas.microsoft.com/office/drawing/2014/main" id="{36DD4A30-AF80-4B6C-93F2-735A6DE72C13}"/>
              </a:ext>
            </a:extLst>
          </p:cNvPr>
          <p:cNvSpPr/>
          <p:nvPr/>
        </p:nvSpPr>
        <p:spPr>
          <a:xfrm>
            <a:off x="3950051" y="3572463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6" name="Arrow: Striped Right 10">
            <a:extLst>
              <a:ext uri="{FF2B5EF4-FFF2-40B4-BE49-F238E27FC236}">
                <a16:creationId xmlns:a16="http://schemas.microsoft.com/office/drawing/2014/main" id="{9D8C250A-2401-424F-BD3B-147F037ED3AA}"/>
              </a:ext>
            </a:extLst>
          </p:cNvPr>
          <p:cNvSpPr/>
          <p:nvPr/>
        </p:nvSpPr>
        <p:spPr>
          <a:xfrm>
            <a:off x="3959680" y="4045359"/>
            <a:ext cx="937619" cy="708006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7" name="Arrow: Striped Right 12">
            <a:extLst>
              <a:ext uri="{FF2B5EF4-FFF2-40B4-BE49-F238E27FC236}">
                <a16:creationId xmlns:a16="http://schemas.microsoft.com/office/drawing/2014/main" id="{6D7C2F0C-B9C9-4DA3-822F-33A0BDE57FCC}"/>
              </a:ext>
            </a:extLst>
          </p:cNvPr>
          <p:cNvSpPr/>
          <p:nvPr/>
        </p:nvSpPr>
        <p:spPr>
          <a:xfrm>
            <a:off x="3950050" y="4529172"/>
            <a:ext cx="937619" cy="708006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Boys</a:t>
            </a:r>
          </a:p>
        </p:txBody>
      </p:sp>
      <p:sp>
        <p:nvSpPr>
          <p:cNvPr id="28" name="Arrow: Striped Right 13">
            <a:extLst>
              <a:ext uri="{FF2B5EF4-FFF2-40B4-BE49-F238E27FC236}">
                <a16:creationId xmlns:a16="http://schemas.microsoft.com/office/drawing/2014/main" id="{0682918D-7F2B-40D4-B87C-F3447B506CA8}"/>
              </a:ext>
            </a:extLst>
          </p:cNvPr>
          <p:cNvSpPr/>
          <p:nvPr/>
        </p:nvSpPr>
        <p:spPr>
          <a:xfrm>
            <a:off x="3950049" y="4935185"/>
            <a:ext cx="947249" cy="813768"/>
          </a:xfrm>
          <a:prstGeom prst="stripedRightArrow">
            <a:avLst/>
          </a:prstGeom>
          <a:solidFill>
            <a:srgbClr val="47C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Girls</a:t>
            </a:r>
          </a:p>
        </p:txBody>
      </p:sp>
      <p:sp>
        <p:nvSpPr>
          <p:cNvPr id="29" name="Arrow: Striped Right 14">
            <a:extLst>
              <a:ext uri="{FF2B5EF4-FFF2-40B4-BE49-F238E27FC236}">
                <a16:creationId xmlns:a16="http://schemas.microsoft.com/office/drawing/2014/main" id="{06D66E20-88F2-4022-A647-5053E63A035D}"/>
              </a:ext>
            </a:extLst>
          </p:cNvPr>
          <p:cNvSpPr/>
          <p:nvPr/>
        </p:nvSpPr>
        <p:spPr>
          <a:xfrm>
            <a:off x="4664199" y="5695663"/>
            <a:ext cx="937619" cy="708006"/>
          </a:xfrm>
          <a:prstGeom prst="strip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</a:t>
            </a:r>
          </a:p>
        </p:txBody>
      </p:sp>
      <p:pic>
        <p:nvPicPr>
          <p:cNvPr id="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6758" y="2857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899D29-2D10-6747-8F41-354E5E790693}"/>
              </a:ext>
            </a:extLst>
          </p:cNvPr>
          <p:cNvSpPr txBox="1">
            <a:spLocks/>
          </p:cNvSpPr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5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Fun corner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and </a:t>
            </a:r>
            <a:b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mpus Sans ITC" panose="04020404030D07020202" pitchFamily="82" charset="0"/>
                <a:sym typeface="Fredoka One"/>
              </a:rPr>
              <a:t>Wrap-up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Tempus Sans ITC" panose="04020404030D07020202" pitchFamily="82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07633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Teacher is Teaching in Classroom clipart - Clipart World">
            <a:extLst>
              <a:ext uri="{FF2B5EF4-FFF2-40B4-BE49-F238E27FC236}">
                <a16:creationId xmlns:a16="http://schemas.microsoft.com/office/drawing/2014/main" id="{CBE8A40A-032D-4444-B537-38B26CBA5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5FDF7F7-300D-4F6C-919E-A6E22E048D76}"/>
              </a:ext>
            </a:extLst>
          </p:cNvPr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9798B2D-8E73-4B25-A4D9-F1154F171D9E}"/>
              </a:ext>
            </a:extLst>
          </p:cNvPr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0CF0831C-6C8A-4B3D-9935-8CFD06A130B3}"/>
              </a:ext>
            </a:extLst>
          </p:cNvPr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B26FE6CC-BDCF-444E-9F70-3BD8BF5ADB11}"/>
              </a:ext>
            </a:extLst>
          </p:cNvPr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ong bóng Lời nói: Hình bầu dục 1">
            <a:extLst>
              <a:ext uri="{FF2B5EF4-FFF2-40B4-BE49-F238E27FC236}">
                <a16:creationId xmlns:a16="http://schemas.microsoft.com/office/drawing/2014/main" id="{922DFFAD-71F5-4453-ADA2-EB405E96F18A}"/>
              </a:ext>
            </a:extLst>
          </p:cNvPr>
          <p:cNvSpPr/>
          <p:nvPr/>
        </p:nvSpPr>
        <p:spPr>
          <a:xfrm>
            <a:off x="9234421" y="36199"/>
            <a:ext cx="1962665" cy="1120047"/>
          </a:xfrm>
          <a:prstGeom prst="wedgeEllipseCallout">
            <a:avLst>
              <a:gd name="adj1" fmla="val -48833"/>
              <a:gd name="adj2" fmla="val 245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your hobby?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719B9B-0D75-4AF0-92B2-3AAF083957CA}"/>
              </a:ext>
            </a:extLst>
          </p:cNvPr>
          <p:cNvSpPr txBox="1"/>
          <p:nvPr/>
        </p:nvSpPr>
        <p:spPr>
          <a:xfrm>
            <a:off x="4311427" y="1156246"/>
            <a:ext cx="4120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like _____________.</a:t>
            </a:r>
          </a:p>
          <a:p>
            <a:pPr lvl="0">
              <a:defRPr/>
            </a:pPr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It’s </a:t>
            </a:r>
            <a:r>
              <a:rPr lang="en-US" sz="3000" dirty="0">
                <a:solidFill>
                  <a:prstClr val="white"/>
                </a:solidFill>
              </a:rPr>
              <a:t>______________.</a:t>
            </a:r>
          </a:p>
        </p:txBody>
      </p:sp>
      <p:pic>
        <p:nvPicPr>
          <p:cNvPr id="14" name="Hình ảnh 13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2D05FFF1-3B8D-40C9-8660-12A6005E743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25" y="113937"/>
            <a:ext cx="945892" cy="945238"/>
          </a:xfrm>
          <a:prstGeom prst="rect">
            <a:avLst/>
          </a:prstGeom>
        </p:spPr>
      </p:pic>
      <p:pic>
        <p:nvPicPr>
          <p:cNvPr id="15" name="Hình ảnh 14" descr="Ảnh có chứa đồ chơi, búp bê, nữ&#10;&#10;Mô tả được tạo tự động">
            <a:extLst>
              <a:ext uri="{FF2B5EF4-FFF2-40B4-BE49-F238E27FC236}">
                <a16:creationId xmlns:a16="http://schemas.microsoft.com/office/drawing/2014/main" id="{4B778B6F-BC2E-4E7B-A867-0103C9049D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748" y="144169"/>
            <a:ext cx="641349" cy="899422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76EFCAB8-C7E6-44DC-8CE9-D5A28AA96D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90" y="125700"/>
            <a:ext cx="756564" cy="887659"/>
          </a:xfrm>
          <a:prstGeom prst="rect">
            <a:avLst/>
          </a:prstGeom>
        </p:spPr>
      </p:pic>
      <p:pic>
        <p:nvPicPr>
          <p:cNvPr id="17" name="Hình ảnh 1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A853866F-1F4D-4663-B40A-4AA10697DB5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85" y="67778"/>
            <a:ext cx="835071" cy="96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4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F76EF4-B4A1-3641-993F-E9FBA35390BA}"/>
              </a:ext>
            </a:extLst>
          </p:cNvPr>
          <p:cNvSpPr txBox="1">
            <a:spLocks/>
          </p:cNvSpPr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6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Warm-up</a:t>
            </a:r>
            <a:endParaRPr lang="en-US" sz="6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7883B-2E73-814F-8645-02D14C0916CE}"/>
              </a:ext>
            </a:extLst>
          </p:cNvPr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dirty="0">
                <a:ln w="1143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nap ITC" panose="04040A07060A02020202" pitchFamily="82" charset="0"/>
              </a:rPr>
              <a:t>Game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4.81481E-6 L -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0056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Hobbies people may have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9979" y="5664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walking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71152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running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0" y="3759558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swimming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2771556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painting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2321" y="18067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Calibri"/>
              </a:rPr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993525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71" b="3730"/>
          <a:stretch/>
        </p:blipFill>
        <p:spPr>
          <a:xfrm>
            <a:off x="3644841" y="96797"/>
            <a:ext cx="4774142" cy="676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C01910-3ADA-1E48-834E-BC44C9B1DCAB}"/>
              </a:ext>
            </a:extLst>
          </p:cNvPr>
          <p:cNvSpPr txBox="1">
            <a:spLocks/>
          </p:cNvSpPr>
          <p:nvPr/>
        </p:nvSpPr>
        <p:spPr>
          <a:xfrm>
            <a:off x="2725615" y="-158261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  <a:tabLst/>
              <a:defRPr/>
            </a:pP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sym typeface="Fredoka One"/>
              </a:rPr>
            </a:b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2</a:t>
            </a:r>
            <a:b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</a:b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Listen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 and tick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Fredoka One"/>
              </a:rPr>
              <a:t>.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D18D"/>
              </a:solidFill>
              <a:effectLst/>
              <a:uLnTx/>
              <a:uFillTx/>
              <a:latin typeface="Kristen ITC" panose="03050502040202030202" pitchFamily="66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7700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32114" y="1485181"/>
            <a:ext cx="11927772" cy="3746576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485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39476" y="1091175"/>
            <a:ext cx="11776598" cy="37007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5713B1-0EF3-4713-B2B8-4E06472F9DCA}"/>
              </a:ext>
            </a:extLst>
          </p:cNvPr>
          <p:cNvSpPr txBox="1">
            <a:spLocks/>
          </p:cNvSpPr>
          <p:nvPr/>
        </p:nvSpPr>
        <p:spPr>
          <a:xfrm>
            <a:off x="139476" y="5000264"/>
            <a:ext cx="4204278" cy="58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Jokerman" panose="04090605060006020702" pitchFamily="8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Let’s check!</a:t>
            </a:r>
            <a:endParaRPr lang="en-US" sz="4400" b="1" dirty="0">
              <a:solidFill>
                <a:srgbClr val="FF0000"/>
              </a:solidFill>
              <a:latin typeface="Jokerman" panose="04090605060006020702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5762446" y="4295955"/>
            <a:ext cx="603848" cy="46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E3A269-AE99-4595-8037-C64160C1A61A}"/>
              </a:ext>
            </a:extLst>
          </p:cNvPr>
          <p:cNvSpPr txBox="1">
            <a:spLocks/>
          </p:cNvSpPr>
          <p:nvPr/>
        </p:nvSpPr>
        <p:spPr>
          <a:xfrm>
            <a:off x="11270452" y="4273523"/>
            <a:ext cx="718812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4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ABB66D5-D076-8548-A11B-9B5620D0F722}"/>
              </a:ext>
            </a:extLst>
          </p:cNvPr>
          <p:cNvSpPr txBox="1">
            <a:spLocks/>
          </p:cNvSpPr>
          <p:nvPr/>
        </p:nvSpPr>
        <p:spPr>
          <a:xfrm>
            <a:off x="1729409" y="0"/>
            <a:ext cx="9269260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br>
              <a:rPr lang="en-US" sz="6600" kern="0" dirty="0">
                <a:solidFill>
                  <a:srgbClr val="FF0000"/>
                </a:solidFill>
              </a:rPr>
            </a:br>
            <a:br>
              <a:rPr lang="en-US" sz="6600" kern="0" dirty="0">
                <a:solidFill>
                  <a:srgbClr val="FF0000"/>
                </a:solidFill>
              </a:rPr>
            </a:br>
            <a: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br>
              <a:rPr lang="en-US" sz="6600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Look, complete </a:t>
            </a:r>
            <a:b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5600" b="1" kern="0" dirty="0">
                <a:solidFill>
                  <a:srgbClr val="FF0000"/>
                </a:solidFill>
                <a:latin typeface="Kristen ITC" panose="03050502040202030202" pitchFamily="66" charset="0"/>
              </a:rPr>
              <a:t>and read.</a:t>
            </a:r>
            <a:endParaRPr lang="en-US" sz="5600" b="1" kern="0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2786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5.xml><?xml version="1.0" encoding="utf-8"?>
<a:theme xmlns:a="http://schemas.openxmlformats.org/drawingml/2006/main" name="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67A2581-0BE7-6647-AFCB-7FE85069D6DA}" vid="{B2BE7F0D-480D-9842-B184-F71AD14B50B6}"/>
    </a:ext>
  </a:extLst>
</a:theme>
</file>

<file path=ppt/theme/theme6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6A5A0BF6-C9D1-754C-8421-F4C6C8892770}" vid="{8841B0CD-D109-8F4E-8598-AC505A4D9092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1738</Words>
  <Application>Microsoft Office PowerPoint</Application>
  <PresentationFormat>Widescreen</PresentationFormat>
  <Paragraphs>199</Paragraphs>
  <Slides>24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57" baseType="lpstr">
      <vt:lpstr>.VnCooper</vt:lpstr>
      <vt:lpstr>.VnTime</vt:lpstr>
      <vt:lpstr>Arial</vt:lpstr>
      <vt:lpstr>Barlow</vt:lpstr>
      <vt:lpstr>Berlin Sans FB</vt:lpstr>
      <vt:lpstr>Calibri</vt:lpstr>
      <vt:lpstr>Calibri Light</vt:lpstr>
      <vt:lpstr>Comic Sans MS</vt:lpstr>
      <vt:lpstr>Fira Sans Extra Condensed Medium</vt:lpstr>
      <vt:lpstr>Fredoka One</vt:lpstr>
      <vt:lpstr>Hind</vt:lpstr>
      <vt:lpstr>Jokerman</vt:lpstr>
      <vt:lpstr>Juice ITC</vt:lpstr>
      <vt:lpstr>Kristen ITC</vt:lpstr>
      <vt:lpstr>Montserrat</vt:lpstr>
      <vt:lpstr>MyriadPro-Bold</vt:lpstr>
      <vt:lpstr>MyriadPro-It</vt:lpstr>
      <vt:lpstr>MyriadPro-Regular</vt:lpstr>
      <vt:lpstr>PT Sans</vt:lpstr>
      <vt:lpstr>Quire Sans</vt:lpstr>
      <vt:lpstr>Snap ITC</vt:lpstr>
      <vt:lpstr>Sport Day</vt:lpstr>
      <vt:lpstr>Tahoma</vt:lpstr>
      <vt:lpstr>Tempus Sans ITC</vt:lpstr>
      <vt:lpstr>Times New Roman</vt:lpstr>
      <vt:lpstr>Verdana</vt:lpstr>
      <vt:lpstr>Chủ đề Office</vt:lpstr>
      <vt:lpstr>Secondary</vt:lpstr>
      <vt:lpstr>1_Office Theme</vt:lpstr>
      <vt:lpstr>1_Theme1</vt:lpstr>
      <vt:lpstr>Theme1</vt:lpstr>
      <vt:lpstr>Over The Rainbow by Slidesgo</vt:lpstr>
      <vt:lpstr>Theme4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Administrator</cp:lastModifiedBy>
  <cp:revision>28</cp:revision>
  <dcterms:created xsi:type="dcterms:W3CDTF">2022-01-16T13:46:53Z</dcterms:created>
  <dcterms:modified xsi:type="dcterms:W3CDTF">2024-10-31T15:01:32Z</dcterms:modified>
</cp:coreProperties>
</file>