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27" r:id="rId2"/>
    <p:sldId id="380" r:id="rId3"/>
    <p:sldId id="378" r:id="rId4"/>
    <p:sldId id="316" r:id="rId5"/>
    <p:sldId id="318" r:id="rId6"/>
    <p:sldId id="319" r:id="rId7"/>
    <p:sldId id="361" r:id="rId8"/>
    <p:sldId id="364" r:id="rId9"/>
    <p:sldId id="368" r:id="rId10"/>
    <p:sldId id="369" r:id="rId11"/>
    <p:sldId id="372" r:id="rId12"/>
    <p:sldId id="323" r:id="rId13"/>
    <p:sldId id="367" r:id="rId14"/>
    <p:sldId id="374" r:id="rId15"/>
    <p:sldId id="350" r:id="rId16"/>
    <p:sldId id="351" r:id="rId17"/>
    <p:sldId id="340" r:id="rId18"/>
  </p:sldIdLst>
  <p:sldSz cx="9144000" cy="5143500" type="screen16x9"/>
  <p:notesSz cx="6858000" cy="9144000"/>
  <p:embeddedFontLst>
    <p:embeddedFont>
      <p:font typeface="Kalam" panose="020B0604020202020204" charset="0"/>
      <p:regular r:id="rId20"/>
      <p:bold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38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6" y="2875048"/>
            <a:ext cx="2435203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7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4" cy="102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24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13665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Cuốn sách của em</a:t>
            </a:r>
            <a:endParaRPr lang="en-US" sz="30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2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665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2"/>
            <a:ext cx="3356429" cy="4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66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9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349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9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349" b="1" i="1" dirty="0">
                <a:solidFill>
                  <a:srgbClr val="FF0066"/>
                </a:solidFill>
                <a:latin typeface="Times New Roman" pitchFamily="18" charset="0"/>
              </a:rPr>
              <a:t>: Đ</a:t>
            </a:r>
            <a:r>
              <a:rPr lang="vi-VN" altLang="en-US" sz="1349" b="1" i="1" dirty="0">
                <a:solidFill>
                  <a:srgbClr val="FF0066"/>
                </a:solidFill>
                <a:latin typeface="Times New Roman" pitchFamily="18" charset="0"/>
              </a:rPr>
              <a:t>oàn Thị Nhung</a:t>
            </a:r>
            <a:endParaRPr lang="en-US" altLang="en-US" sz="1349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51366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9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349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349" b="1" i="1" dirty="0">
                <a:solidFill>
                  <a:srgbClr val="FF0066"/>
                </a:solidFill>
                <a:latin typeface="Times New Roman" pitchFamily="18" charset="0"/>
              </a:rPr>
              <a:t>2B</a:t>
            </a:r>
            <a:endParaRPr lang="en-US" altLang="en-US" sz="1349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1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7" y="556201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1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233" y="1452253"/>
            <a:ext cx="7661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Người viết cuốn sách được gọi là tác giả. Tên tác giả thường được ghi vào phía trên của bìa sách.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  Nơi các cuốn sách ra đời được gọi là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Tên nhà xuất bản thường được ghi ở phía dưới bìa sách.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23" y="1574404"/>
            <a:ext cx="288000" cy="3129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96747" y="3664664"/>
            <a:ext cx="5996762" cy="455317"/>
            <a:chOff x="253747" y="3536841"/>
            <a:chExt cx="5996762" cy="4553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253747" y="3536841"/>
              <a:ext cx="5996762" cy="45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>
                  <a:latin typeface="UTM Avo" panose="02040603050506020204" pitchFamily="18" charset="0"/>
                </a:rPr>
                <a:t>     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- tác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endParaRPr lang="vi-VN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476863" y="3703767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485202" y="3664665"/>
            <a:ext cx="4515680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3B055-88C0-4489-85E5-255792E07D74}"/>
              </a:ext>
            </a:extLst>
          </p:cNvPr>
          <p:cNvSpPr/>
          <p:nvPr/>
        </p:nvSpPr>
        <p:spPr>
          <a:xfrm>
            <a:off x="1498233" y="4031819"/>
            <a:ext cx="5996762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070219" y="4026670"/>
            <a:ext cx="4712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1595283" y="4190468"/>
            <a:ext cx="233916" cy="2339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37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3" y="565718"/>
            <a:ext cx="7897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/>
              <a:t>    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Phần lớn các cuốn sách đều có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lục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thể hiện các mục chính và vị trí của chúng trong cuốn sách. Mục lục thường được đặt ở ngay sau trang bìa, cũng có khi được đặt ở cuối sách.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Mỗi lần đọc một cuốn sách mới, đừng quên những điều này em nhé.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8" y="706531"/>
            <a:ext cx="28800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136333" y="2452744"/>
            <a:ext cx="5999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UTM Avo" panose="02040603050506020204" pitchFamily="18" charset="0"/>
              </a:rPr>
              <a:t>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- Phần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50054" y="247209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79382" y="2908733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153959" y="2900723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55895" y="2905638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B3B055-88C0-4489-85E5-255792E07D74}"/>
              </a:ext>
            </a:extLst>
          </p:cNvPr>
          <p:cNvSpPr/>
          <p:nvPr/>
        </p:nvSpPr>
        <p:spPr>
          <a:xfrm>
            <a:off x="989704" y="3550024"/>
            <a:ext cx="6011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19256" y="3582296"/>
            <a:ext cx="59920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8302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38299" y="954057"/>
            <a:ext cx="598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      A                                                     B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6193" y="1845670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96193" y="2376338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6193" y="2907006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96193" y="3437674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87110" y="1845670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87110" y="2376338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87110" y="2907006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87110" y="3437671"/>
            <a:ext cx="3756693" cy="623052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3" idx="3"/>
            <a:endCxn id="20" idx="1"/>
          </p:cNvCxnSpPr>
          <p:nvPr/>
        </p:nvCxnSpPr>
        <p:spPr>
          <a:xfrm>
            <a:off x="3070123" y="2042313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21" idx="1"/>
          </p:cNvCxnSpPr>
          <p:nvPr/>
        </p:nvCxnSpPr>
        <p:spPr>
          <a:xfrm>
            <a:off x="3070123" y="2572981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19" idx="1"/>
          </p:cNvCxnSpPr>
          <p:nvPr/>
        </p:nvCxnSpPr>
        <p:spPr>
          <a:xfrm flipV="1">
            <a:off x="3070123" y="2042313"/>
            <a:ext cx="71698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22" idx="1"/>
          </p:cNvCxnSpPr>
          <p:nvPr/>
        </p:nvCxnSpPr>
        <p:spPr>
          <a:xfrm>
            <a:off x="3070123" y="3634317"/>
            <a:ext cx="716984" cy="1148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506" y="1782751"/>
            <a:ext cx="652578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2.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Qua tên sách, em có thể biết được sách viết về điều gì.</a:t>
            </a:r>
          </a:p>
        </p:txBody>
      </p:sp>
    </p:spTree>
    <p:extLst>
      <p:ext uri="{BB962C8B-B14F-4D97-AF65-F5344CB8AC3E}">
        <p14:creationId xmlns:p14="http://schemas.microsoft.com/office/powerpoint/2010/main" val="270106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8302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38299" y="954057"/>
            <a:ext cx="5988180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</a:t>
            </a:r>
            <a:r>
              <a:rPr lang="en-US" sz="1600" b="1">
                <a:latin typeface="UTM Avo" panose="02040603050506020204" pitchFamily="18" charset="0"/>
              </a:rPr>
              <a:t>.</a:t>
            </a:r>
            <a:r>
              <a:rPr lang="en-US" sz="1600">
                <a:latin typeface="UTM Avo" panose="02040603050506020204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Sắp xếp các thông tin theo đúng trình tự bài đọc.</a:t>
            </a:r>
          </a:p>
          <a:p>
            <a:pPr algn="just">
              <a:lnSpc>
                <a:spcPct val="150000"/>
              </a:lnSpc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6187" y="1369555"/>
            <a:ext cx="6375835" cy="305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>
                <a:latin typeface="UTM Avo" panose="02040603050506020204" pitchFamily="18" charset="0"/>
              </a:rPr>
              <a:t>     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algn="just">
              <a:lnSpc>
                <a:spcPct val="150000"/>
              </a:lnSpc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300" dirty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2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8302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38299" y="954057"/>
            <a:ext cx="5988180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</a:t>
            </a:r>
            <a:r>
              <a:rPr lang="en-US" sz="1600" b="1">
                <a:latin typeface="UTM Avo" panose="02040603050506020204" pitchFamily="18" charset="0"/>
              </a:rPr>
              <a:t>.</a:t>
            </a:r>
            <a:r>
              <a:rPr lang="en-US" sz="1600">
                <a:latin typeface="UTM Avo" panose="02040603050506020204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Sắp xếp các thông tin theo đúng trình tự bài đọc.</a:t>
            </a:r>
          </a:p>
          <a:p>
            <a:pPr algn="just">
              <a:lnSpc>
                <a:spcPct val="150000"/>
              </a:lnSpc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6187" y="1369555"/>
            <a:ext cx="6375835" cy="305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>
                <a:latin typeface="UTM Avo" panose="02040603050506020204" pitchFamily="18" charset="0"/>
              </a:rPr>
              <a:t>     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algn="just">
              <a:lnSpc>
                <a:spcPct val="150000"/>
              </a:lnSpc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300" dirty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9980" y="1571189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11653" y="2238961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47780" y="2945860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bản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78761" y="3647102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lục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91010" y="1999698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623902" y="2711652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604167" y="3400276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8302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TRẢ LỜI CÂU HỎI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44474" y="1732729"/>
            <a:ext cx="3363965" cy="2896966"/>
            <a:chOff x="2715721" y="1732729"/>
            <a:chExt cx="3363965" cy="28969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66383" y="3381375"/>
            <a:ext cx="1031495" cy="66675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38302" y="954054"/>
            <a:ext cx="3328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 rot="1039825">
            <a:off x="6680155" y="3681424"/>
            <a:ext cx="300945" cy="2332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" y="225022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7929" y="2058053"/>
            <a:ext cx="8773886" cy="889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36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CHÂN THÀNH CẢM ƠN </a:t>
            </a:r>
          </a:p>
          <a:p>
            <a:pPr algn="ctr" defTabSz="5136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QUÝ THẦY CÔ GIÁO VÀ CÁC EM</a:t>
            </a:r>
            <a:endParaRPr lang="en-US" sz="3202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7" name="文本框 18"/>
          <p:cNvSpPr txBox="1"/>
          <p:nvPr/>
        </p:nvSpPr>
        <p:spPr>
          <a:xfrm>
            <a:off x="1981201" y="1910539"/>
            <a:ext cx="515874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6750" b="1" kern="1200" err="1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</a:rPr>
              <a:t>Khởi</a:t>
            </a:r>
            <a:r>
              <a:rPr lang="en-US" altLang="zh-CN" sz="6750" b="1" kern="120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</a:rPr>
              <a:t> </a:t>
            </a:r>
            <a:r>
              <a:rPr lang="en-US" altLang="zh-CN" sz="6750" b="1" kern="1200" err="1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</a:rPr>
              <a:t>động</a:t>
            </a:r>
            <a:endParaRPr lang="zh-CN" altLang="en-US" sz="6750" b="1" kern="120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1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4" y="37214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96550" y="429290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0009" y="1784605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Times New Roman" pitchFamily="18" charset="0"/>
                <a:cs typeface="Times New Roman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74679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4097" y="620409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  <p:sp>
        <p:nvSpPr>
          <p:cNvPr id="7" name="Google Shape;887;p39"/>
          <p:cNvSpPr/>
          <p:nvPr/>
        </p:nvSpPr>
        <p:spPr>
          <a:xfrm>
            <a:off x="2213531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" name="Google Shape;912;p39"/>
          <p:cNvGrpSpPr/>
          <p:nvPr/>
        </p:nvGrpSpPr>
        <p:grpSpPr>
          <a:xfrm>
            <a:off x="1832492" y="467980"/>
            <a:ext cx="246826" cy="210678"/>
            <a:chOff x="6530133" y="2132672"/>
            <a:chExt cx="567275" cy="427077"/>
          </a:xfrm>
        </p:grpSpPr>
        <p:sp>
          <p:nvSpPr>
            <p:cNvPr id="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" name="Google Shape;915;p39"/>
          <p:cNvGrpSpPr/>
          <p:nvPr/>
        </p:nvGrpSpPr>
        <p:grpSpPr>
          <a:xfrm>
            <a:off x="2279001" y="1217893"/>
            <a:ext cx="257318" cy="247202"/>
            <a:chOff x="7047366" y="2801445"/>
            <a:chExt cx="753219" cy="723609"/>
          </a:xfrm>
        </p:grpSpPr>
        <p:sp>
          <p:nvSpPr>
            <p:cNvPr id="12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9" name="Google Shape;969;p39"/>
          <p:cNvGrpSpPr/>
          <p:nvPr/>
        </p:nvGrpSpPr>
        <p:grpSpPr>
          <a:xfrm rot="17930940">
            <a:off x="1899891" y="1393684"/>
            <a:ext cx="218825" cy="225782"/>
            <a:chOff x="6109266" y="2958701"/>
            <a:chExt cx="158099" cy="163114"/>
          </a:xfrm>
        </p:grpSpPr>
        <p:sp>
          <p:nvSpPr>
            <p:cNvPr id="4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" name="Google Shape;887;p39"/>
          <p:cNvSpPr/>
          <p:nvPr/>
        </p:nvSpPr>
        <p:spPr>
          <a:xfrm>
            <a:off x="2079320" y="1245830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7" name="Google Shape;969;p39"/>
          <p:cNvGrpSpPr/>
          <p:nvPr/>
        </p:nvGrpSpPr>
        <p:grpSpPr>
          <a:xfrm>
            <a:off x="1539311" y="617004"/>
            <a:ext cx="218825" cy="225782"/>
            <a:chOff x="6109266" y="2958701"/>
            <a:chExt cx="158099" cy="163114"/>
          </a:xfrm>
        </p:grpSpPr>
        <p:sp>
          <p:nvSpPr>
            <p:cNvPr id="48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45934" y="640339"/>
            <a:ext cx="1633486" cy="585360"/>
            <a:chOff x="349504" y="617308"/>
            <a:chExt cx="1633486" cy="5853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sp>
        <p:nvSpPr>
          <p:cNvPr id="51" name="Google Shape;887;p39"/>
          <p:cNvSpPr/>
          <p:nvPr/>
        </p:nvSpPr>
        <p:spPr>
          <a:xfrm>
            <a:off x="2556026" y="526859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887;p39"/>
          <p:cNvSpPr/>
          <p:nvPr/>
        </p:nvSpPr>
        <p:spPr>
          <a:xfrm>
            <a:off x="1719026" y="1219057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9320" y="2255431"/>
            <a:ext cx="203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4908758" y="1420524"/>
            <a:ext cx="2421403" cy="33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6622236" y="1390558"/>
            <a:ext cx="707922" cy="441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45" idx="2"/>
          </p:cNvCxnSpPr>
          <p:nvPr/>
        </p:nvCxnSpPr>
        <p:spPr>
          <a:xfrm flipH="1">
            <a:off x="3237274" y="1611077"/>
            <a:ext cx="3384965" cy="101413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352892" y="2272838"/>
            <a:ext cx="1691067" cy="13130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flipH="1">
            <a:off x="3237271" y="2929357"/>
            <a:ext cx="2115618" cy="24646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275442" y="4247642"/>
            <a:ext cx="768517" cy="5353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flipH="1" flipV="1">
            <a:off x="3787877" y="3775587"/>
            <a:ext cx="2487562" cy="73974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287270" y="1390822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97" y="3268603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574097" y="620409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61" name="Google Shape;887;p39"/>
          <p:cNvSpPr/>
          <p:nvPr/>
        </p:nvSpPr>
        <p:spPr>
          <a:xfrm>
            <a:off x="2213531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2" name="Google Shape;912;p39"/>
          <p:cNvGrpSpPr/>
          <p:nvPr/>
        </p:nvGrpSpPr>
        <p:grpSpPr>
          <a:xfrm>
            <a:off x="1832492" y="467980"/>
            <a:ext cx="246826" cy="210678"/>
            <a:chOff x="6530133" y="2132672"/>
            <a:chExt cx="567275" cy="427077"/>
          </a:xfrm>
        </p:grpSpPr>
        <p:sp>
          <p:nvSpPr>
            <p:cNvPr id="6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Google Shape;915;p39"/>
          <p:cNvGrpSpPr/>
          <p:nvPr/>
        </p:nvGrpSpPr>
        <p:grpSpPr>
          <a:xfrm>
            <a:off x="2279001" y="1217893"/>
            <a:ext cx="257318" cy="247202"/>
            <a:chOff x="7047366" y="2801445"/>
            <a:chExt cx="753219" cy="723609"/>
          </a:xfrm>
        </p:grpSpPr>
        <p:sp>
          <p:nvSpPr>
            <p:cNvPr id="66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3" name="Google Shape;969;p39"/>
          <p:cNvGrpSpPr/>
          <p:nvPr/>
        </p:nvGrpSpPr>
        <p:grpSpPr>
          <a:xfrm rot="17930940">
            <a:off x="1899891" y="1393684"/>
            <a:ext cx="218825" cy="225782"/>
            <a:chOff x="6109266" y="2958701"/>
            <a:chExt cx="158099" cy="163114"/>
          </a:xfrm>
        </p:grpSpPr>
        <p:sp>
          <p:nvSpPr>
            <p:cNvPr id="94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7" name="Google Shape;887;p39"/>
          <p:cNvSpPr/>
          <p:nvPr/>
        </p:nvSpPr>
        <p:spPr>
          <a:xfrm>
            <a:off x="2079320" y="1245830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8" name="Google Shape;969;p39"/>
          <p:cNvGrpSpPr/>
          <p:nvPr/>
        </p:nvGrpSpPr>
        <p:grpSpPr>
          <a:xfrm>
            <a:off x="1539311" y="617004"/>
            <a:ext cx="218825" cy="225782"/>
            <a:chOff x="6109266" y="2958701"/>
            <a:chExt cx="158099" cy="163114"/>
          </a:xfrm>
        </p:grpSpPr>
        <p:sp>
          <p:nvSpPr>
            <p:cNvPr id="99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45934" y="640339"/>
            <a:ext cx="1633486" cy="585360"/>
            <a:chOff x="349504" y="617308"/>
            <a:chExt cx="1633486" cy="58536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r>
                <a:rPr lang="en-US" sz="320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05" name="Google Shape;887;p39"/>
          <p:cNvSpPr/>
          <p:nvPr/>
        </p:nvSpPr>
        <p:spPr>
          <a:xfrm>
            <a:off x="2556026" y="526859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Google Shape;887;p39"/>
          <p:cNvSpPr/>
          <p:nvPr/>
        </p:nvSpPr>
        <p:spPr>
          <a:xfrm>
            <a:off x="1719026" y="1219057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3336" y="957431"/>
            <a:ext cx="8240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latin typeface="UTM Avo" panose="02040603050506020204" pitchFamily="18" charset="0"/>
              </a:rPr>
              <a:t>    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Huy</a:t>
            </a:r>
            <a:r>
              <a:rPr lang="en-US" sz="1600" dirty="0">
                <a:latin typeface="UTM Avo" panose="02040603050506020204" pitchFamily="18" charset="0"/>
              </a:rPr>
              <a:t>)  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361105" y="460496"/>
            <a:ext cx="81358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69951" y="521600"/>
            <a:ext cx="536582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8791" y="1099354"/>
            <a:ext cx="8261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>
                <a:latin typeface="+mn-lt"/>
              </a:rPr>
              <a:t>    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600" b="1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 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361105" y="460496"/>
            <a:ext cx="81358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69951" y="521600"/>
            <a:ext cx="536582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415922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6523" y="1099354"/>
            <a:ext cx="63758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+mn-lt"/>
              </a:rPr>
              <a:t>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b="1" dirty="0">
                <a:latin typeface="+mn-lt"/>
              </a:rPr>
              <a:t>)  </a:t>
            </a:r>
            <a:endParaRPr lang="vi-VN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361105" y="460496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69951" y="521600"/>
            <a:ext cx="5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21" y="1200057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78" y="2114525"/>
            <a:ext cx="28800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33" y="342882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0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557" y="1831560"/>
            <a:ext cx="7644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 sách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có một tên gọi. Tên sách là hàng chữ lớn ở khoảng giữa bìa sách, thường chứa đựng rất nhiều ý nghĩa. Qua tên sách, em có thể biết được sách viết về điều gì.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44961" y="857099"/>
            <a:ext cx="536582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8" y="1930262"/>
            <a:ext cx="304770" cy="28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64462" y="3562926"/>
            <a:ext cx="5742170" cy="873572"/>
            <a:chOff x="550605" y="1415532"/>
            <a:chExt cx="5742170" cy="8735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686364" y="1415532"/>
              <a:ext cx="5606411" cy="873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4603960" y="4034416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17973" y="3661395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37829" y="364190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44309" y="3664516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27494" y="4030238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42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1310</Words>
  <Application>Microsoft Office PowerPoint</Application>
  <PresentationFormat>On-screen Show (16:9)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Kalam</vt:lpstr>
      <vt:lpstr>UTM Avo</vt:lpstr>
      <vt:lpstr>UTM Cookies</vt:lpstr>
      <vt:lpstr>Montserrat</vt:lpstr>
      <vt:lpstr>Coiny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103</cp:revision>
  <dcterms:modified xsi:type="dcterms:W3CDTF">2024-10-30T12:44:53Z</dcterms:modified>
</cp:coreProperties>
</file>