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833EC-1839-47BC-9846-5D5D7CA856CB}" type="datetimeFigureOut">
              <a:rPr lang="en-AU" smtClean="0"/>
              <a:t>26/11/2024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CCA80-5B08-42AD-9E0C-ECDE71891C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68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417795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DF68E2-58F2-4D09-BE8B-E3BD0653305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55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1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676621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4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10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2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0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9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7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1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5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7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0420" y="2014078"/>
            <a:ext cx="11687699" cy="4770349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64C"/>
              </a:solidFill>
              <a:latin typeface="Cambria" panose="02040503050406030204" pitchFamily="18" charset="0"/>
              <a:sym typeface="Arial"/>
            </a:endParaRPr>
          </a:p>
        </p:txBody>
      </p:sp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5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123446" y="2035277"/>
              <a:ext cx="2614142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211 587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252150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64C"/>
                  </a:solidFill>
                  <a:latin typeface="Cambria" panose="02040503050406030204" pitchFamily="18" charset="0"/>
                  <a:sym typeface="Arial"/>
                </a:endParaRPr>
              </a:p>
            </p:txBody>
          </p:sp>
          <p:pic>
            <p:nvPicPr>
              <p:cNvPr id="90" name="Picture 89">
                <a:hlinkClick r:id="" action="ppaction://noaction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070134" y="457876"/>
              <a:ext cx="6245056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240 350 – 28 763 = ?</a:t>
              </a: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542618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221 587</a:t>
                </a: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495158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211 785</a:t>
                </a: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506463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211 875</a:t>
                </a: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522592" y="248723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64C"/>
              </a:solidFill>
              <a:latin typeface="Cambria" panose="02040503050406030204" pitchFamily="18" charset="0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469419" y="4637168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64C"/>
              </a:solidFill>
              <a:latin typeface="Cambria" panose="02040503050406030204" pitchFamily="18" charset="0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501361" y="4503672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64C"/>
              </a:solidFill>
              <a:latin typeface="Cambria" panose="02040503050406030204" pitchFamily="18" charset="0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64C"/>
              </a:solidFill>
              <a:latin typeface="Cambria" panose="02040503050406030204" pitchFamily="18" charset="0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695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8494CC9-D85E-BF9F-F15B-E06038396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90" t="44653" r="31884" b="17524"/>
          <a:stretch/>
        </p:blipFill>
        <p:spPr>
          <a:xfrm rot="19821016">
            <a:off x="6587216" y="4788183"/>
            <a:ext cx="2560320" cy="19701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F71E4C-5191-8B44-B616-15E4FA5A9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01" t="19472" r="3855" b="58557"/>
          <a:stretch/>
        </p:blipFill>
        <p:spPr>
          <a:xfrm rot="910354">
            <a:off x="2874884" y="5272859"/>
            <a:ext cx="2497198" cy="11443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5C174D-773C-F663-F559-C1B7E4E8D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6" t="-565" r="71797" b="84605"/>
          <a:stretch/>
        </p:blipFill>
        <p:spPr>
          <a:xfrm rot="324327">
            <a:off x="224066" y="5417511"/>
            <a:ext cx="2560320" cy="8312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9D4D99-B54E-2275-00CE-1E0014738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6" t="-565" r="71797" b="84605"/>
          <a:stretch/>
        </p:blipFill>
        <p:spPr>
          <a:xfrm>
            <a:off x="615142" y="419793"/>
            <a:ext cx="2560320" cy="8312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362650-1A81-5C6B-51F6-DC799C9AC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9" t="29440" r="53079" b="58111"/>
          <a:stretch/>
        </p:blipFill>
        <p:spPr>
          <a:xfrm>
            <a:off x="931024" y="1637605"/>
            <a:ext cx="3657600" cy="648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076449-B0FD-EEAD-4ECF-748DB8AAB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90" t="44653" r="31884" b="17524"/>
          <a:stretch/>
        </p:blipFill>
        <p:spPr>
          <a:xfrm>
            <a:off x="4560919" y="773997"/>
            <a:ext cx="2560320" cy="1970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5E5B0-7ED1-3A31-170F-E447C1D43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1" t="87726" r="958" b="-1"/>
          <a:stretch/>
        </p:blipFill>
        <p:spPr>
          <a:xfrm>
            <a:off x="8260084" y="2753102"/>
            <a:ext cx="2732112" cy="610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04A5F9-5D80-1204-0FC2-0E7847E4B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01" t="19472" r="3273" b="54833"/>
          <a:stretch/>
        </p:blipFill>
        <p:spPr>
          <a:xfrm>
            <a:off x="7614460" y="1243989"/>
            <a:ext cx="2560320" cy="1338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25057D-439D-A33E-2E12-8FD79D130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9" t="84318" r="48605" b="2656"/>
          <a:stretch/>
        </p:blipFill>
        <p:spPr>
          <a:xfrm>
            <a:off x="615142" y="2679268"/>
            <a:ext cx="3798913" cy="648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EBDE44-026D-E346-AC81-875B61C59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34" t="319" r="7514" b="87232"/>
          <a:stretch/>
        </p:blipFill>
        <p:spPr>
          <a:xfrm>
            <a:off x="6780419" y="409796"/>
            <a:ext cx="3657600" cy="648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A584B0-0F50-C65D-77E8-A3A7930E2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9" t="29440" r="53079" b="58111"/>
          <a:stretch/>
        </p:blipFill>
        <p:spPr>
          <a:xfrm>
            <a:off x="3923607" y="4071273"/>
            <a:ext cx="3657600" cy="6483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9062E6-050E-7287-36A5-753F61D15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9" t="84318" r="48605" b="2656"/>
          <a:stretch/>
        </p:blipFill>
        <p:spPr>
          <a:xfrm>
            <a:off x="318650" y="4034608"/>
            <a:ext cx="3798913" cy="648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7B80B8-093E-891A-68A7-4E2699A37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34" t="319" r="7514" b="87232"/>
          <a:stretch/>
        </p:blipFill>
        <p:spPr>
          <a:xfrm>
            <a:off x="7614460" y="4040001"/>
            <a:ext cx="3657600" cy="6483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902429-34D3-4959-B822-784307C8B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1" t="87726" r="958" b="-1"/>
          <a:stretch/>
        </p:blipFill>
        <p:spPr>
          <a:xfrm>
            <a:off x="9164326" y="5527654"/>
            <a:ext cx="2732112" cy="61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351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E9B9F51-4668-190D-5412-138107746EA8}"/>
              </a:ext>
            </a:extLst>
          </p:cNvPr>
          <p:cNvGrpSpPr/>
          <p:nvPr/>
        </p:nvGrpSpPr>
        <p:grpSpPr>
          <a:xfrm>
            <a:off x="1898996" y="1717693"/>
            <a:ext cx="8481742" cy="1281627"/>
            <a:chOff x="1695796" y="1436833"/>
            <a:chExt cx="8481742" cy="12816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CE042D8-F682-0481-529E-8388035831E7}"/>
                </a:ext>
              </a:extLst>
            </p:cNvPr>
            <p:cNvSpPr/>
            <p:nvPr/>
          </p:nvSpPr>
          <p:spPr>
            <a:xfrm>
              <a:off x="1695796" y="1436833"/>
              <a:ext cx="8481742" cy="1281627"/>
            </a:xfrm>
            <a:prstGeom prst="roundRect">
              <a:avLst/>
            </a:prstGeom>
            <a:solidFill>
              <a:srgbClr val="C5F2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4A31FA-09DE-177B-4927-AF0A5E9D645E}"/>
                </a:ext>
              </a:extLst>
            </p:cNvPr>
            <p:cNvSpPr txBox="1"/>
            <p:nvPr/>
          </p:nvSpPr>
          <p:spPr>
            <a:xfrm>
              <a:off x="2014440" y="1456576"/>
              <a:ext cx="816309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B75317"/>
                  </a:solidFill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</a:rPr>
                <a:t>Mẫu</a:t>
              </a:r>
              <a:r>
                <a:rPr lang="en-US" sz="3800" b="1" dirty="0">
                  <a:solidFill>
                    <a:srgbClr val="B75317"/>
                  </a:solidFill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</a:rPr>
                <a:t>: 30 + 89 + 70 = 30 + 70 + 89</a:t>
              </a:r>
            </a:p>
            <a:p>
              <a:r>
                <a:rPr lang="en-US" sz="3800" b="1" dirty="0">
                  <a:solidFill>
                    <a:srgbClr val="B75317"/>
                  </a:solidFill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</a:rPr>
                <a:t>                                      = 100 + 89 = 189 </a:t>
              </a:r>
            </a:p>
          </p:txBody>
        </p:sp>
      </p:grpSp>
      <p:sp>
        <p:nvSpPr>
          <p:cNvPr id="11" name="文本框 27">
            <a:extLst>
              <a:ext uri="{FF2B5EF4-FFF2-40B4-BE49-F238E27FC236}">
                <a16:creationId xmlns:a16="http://schemas.microsoft.com/office/drawing/2014/main" id="{BAFAD3A8-0E08-105E-9FF8-EA13B7067429}"/>
              </a:ext>
            </a:extLst>
          </p:cNvPr>
          <p:cNvSpPr txBox="1"/>
          <p:nvPr/>
        </p:nvSpPr>
        <p:spPr>
          <a:xfrm>
            <a:off x="1226061" y="3334997"/>
            <a:ext cx="4029431" cy="969867"/>
          </a:xfrm>
          <a:prstGeom prst="roundRect">
            <a:avLst>
              <a:gd name="adj" fmla="val 41445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a) 30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+ 192 + 70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文本框 27">
            <a:extLst>
              <a:ext uri="{FF2B5EF4-FFF2-40B4-BE49-F238E27FC236}">
                <a16:creationId xmlns:a16="http://schemas.microsoft.com/office/drawing/2014/main" id="{4E5E2A88-1200-EDA8-9BAB-F2AFD7B34D5C}"/>
              </a:ext>
            </a:extLst>
          </p:cNvPr>
          <p:cNvSpPr txBox="1"/>
          <p:nvPr/>
        </p:nvSpPr>
        <p:spPr>
          <a:xfrm>
            <a:off x="7038934" y="3436816"/>
            <a:ext cx="4029431" cy="969867"/>
          </a:xfrm>
          <a:prstGeom prst="roundRect">
            <a:avLst>
              <a:gd name="adj" fmla="val 4144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b) 50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+ 794 + 50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文本框 27">
            <a:extLst>
              <a:ext uri="{FF2B5EF4-FFF2-40B4-BE49-F238E27FC236}">
                <a16:creationId xmlns:a16="http://schemas.microsoft.com/office/drawing/2014/main" id="{C8A43FF6-8429-8BA3-716D-60B0982342B2}"/>
              </a:ext>
            </a:extLst>
          </p:cNvPr>
          <p:cNvSpPr txBox="1"/>
          <p:nvPr/>
        </p:nvSpPr>
        <p:spPr>
          <a:xfrm>
            <a:off x="1070594" y="5021420"/>
            <a:ext cx="4029431" cy="969867"/>
          </a:xfrm>
          <a:prstGeom prst="roundRect">
            <a:avLst>
              <a:gd name="adj" fmla="val 4144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c) 75 + 219 + 25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文本框 27">
            <a:extLst>
              <a:ext uri="{FF2B5EF4-FFF2-40B4-BE49-F238E27FC236}">
                <a16:creationId xmlns:a16="http://schemas.microsoft.com/office/drawing/2014/main" id="{1F74AC65-CBE4-BEE9-8C6B-CBB27681D7B1}"/>
              </a:ext>
            </a:extLst>
          </p:cNvPr>
          <p:cNvSpPr txBox="1"/>
          <p:nvPr/>
        </p:nvSpPr>
        <p:spPr>
          <a:xfrm>
            <a:off x="6860056" y="5021420"/>
            <a:ext cx="4371168" cy="969867"/>
          </a:xfrm>
          <a:prstGeom prst="roundRect">
            <a:avLst>
              <a:gd name="adj" fmla="val 41445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d) 425 + 199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+ 175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4022" y="463194"/>
            <a:ext cx="7262160" cy="7296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A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19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6B0271-72B2-DC80-BB7F-01049824CF27}"/>
              </a:ext>
            </a:extLst>
          </p:cNvPr>
          <p:cNvSpPr txBox="1"/>
          <p:nvPr/>
        </p:nvSpPr>
        <p:spPr>
          <a:xfrm>
            <a:off x="4929753" y="825352"/>
            <a:ext cx="69466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30 + 192 + 70 = 30 + 70 + 192</a:t>
            </a:r>
          </a:p>
          <a:p>
            <a:r>
              <a:rPr lang="en-US" sz="38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                            = 100 + 192 </a:t>
            </a:r>
          </a:p>
          <a:p>
            <a:r>
              <a:rPr lang="en-US" sz="38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                            = 292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62F4E-21E4-3C8F-5AB2-1E0257424DB4}"/>
              </a:ext>
            </a:extLst>
          </p:cNvPr>
          <p:cNvSpPr txBox="1"/>
          <p:nvPr/>
        </p:nvSpPr>
        <p:spPr>
          <a:xfrm>
            <a:off x="4742201" y="4282099"/>
            <a:ext cx="69466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50 + 794 + 50 = 50 + 50 + 794</a:t>
            </a:r>
          </a:p>
          <a:p>
            <a:r>
              <a:rPr lang="en-US" sz="38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                            = 100 + 794 </a:t>
            </a:r>
          </a:p>
          <a:p>
            <a:r>
              <a:rPr lang="en-US" sz="38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                            = 894</a:t>
            </a:r>
          </a:p>
        </p:txBody>
      </p:sp>
      <p:sp>
        <p:nvSpPr>
          <p:cNvPr id="13" name="文本框 27">
            <a:extLst>
              <a:ext uri="{FF2B5EF4-FFF2-40B4-BE49-F238E27FC236}">
                <a16:creationId xmlns:a16="http://schemas.microsoft.com/office/drawing/2014/main" id="{BAFAD3A8-0E08-105E-9FF8-EA13B7067429}"/>
              </a:ext>
            </a:extLst>
          </p:cNvPr>
          <p:cNvSpPr txBox="1"/>
          <p:nvPr/>
        </p:nvSpPr>
        <p:spPr>
          <a:xfrm>
            <a:off x="639103" y="637979"/>
            <a:ext cx="4029431" cy="969867"/>
          </a:xfrm>
          <a:prstGeom prst="roundRect">
            <a:avLst>
              <a:gd name="adj" fmla="val 41445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a) 30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+ 192 + 70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文本框 27">
            <a:extLst>
              <a:ext uri="{FF2B5EF4-FFF2-40B4-BE49-F238E27FC236}">
                <a16:creationId xmlns:a16="http://schemas.microsoft.com/office/drawing/2014/main" id="{4E5E2A88-1200-EDA8-9BAB-F2AFD7B34D5C}"/>
              </a:ext>
            </a:extLst>
          </p:cNvPr>
          <p:cNvSpPr txBox="1"/>
          <p:nvPr/>
        </p:nvSpPr>
        <p:spPr>
          <a:xfrm>
            <a:off x="639103" y="4064889"/>
            <a:ext cx="4029431" cy="969867"/>
          </a:xfrm>
          <a:prstGeom prst="roundRect">
            <a:avLst>
              <a:gd name="adj" fmla="val 4144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b) 50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+ 794 + 50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483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6B0271-72B2-DC80-BB7F-01049824CF27}"/>
              </a:ext>
            </a:extLst>
          </p:cNvPr>
          <p:cNvSpPr txBox="1"/>
          <p:nvPr/>
        </p:nvSpPr>
        <p:spPr>
          <a:xfrm>
            <a:off x="4835476" y="960379"/>
            <a:ext cx="69466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75 + 219 + 25 = 75 + 25 + 219</a:t>
            </a:r>
          </a:p>
          <a:p>
            <a:r>
              <a:rPr lang="en-US" sz="38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                            = 100 + 219</a:t>
            </a:r>
          </a:p>
          <a:p>
            <a:r>
              <a:rPr lang="en-US" sz="38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                            = 319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62F4E-21E4-3C8F-5AB2-1E0257424DB4}"/>
              </a:ext>
            </a:extLst>
          </p:cNvPr>
          <p:cNvSpPr txBox="1"/>
          <p:nvPr/>
        </p:nvSpPr>
        <p:spPr>
          <a:xfrm>
            <a:off x="4730933" y="3781803"/>
            <a:ext cx="73431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425 + 199 + 175 = 425 + 175 + 199</a:t>
            </a:r>
          </a:p>
          <a:p>
            <a:r>
              <a:rPr lang="en-US" sz="38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                                 = 600 + 199</a:t>
            </a:r>
          </a:p>
          <a:p>
            <a:r>
              <a:rPr lang="en-US" sz="38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                                 = 799</a:t>
            </a:r>
          </a:p>
        </p:txBody>
      </p:sp>
      <p:sp>
        <p:nvSpPr>
          <p:cNvPr id="19" name="文本框 27">
            <a:extLst>
              <a:ext uri="{FF2B5EF4-FFF2-40B4-BE49-F238E27FC236}">
                <a16:creationId xmlns:a16="http://schemas.microsoft.com/office/drawing/2014/main" id="{C8A43FF6-8429-8BA3-716D-60B0982342B2}"/>
              </a:ext>
            </a:extLst>
          </p:cNvPr>
          <p:cNvSpPr txBox="1"/>
          <p:nvPr/>
        </p:nvSpPr>
        <p:spPr>
          <a:xfrm>
            <a:off x="481115" y="913841"/>
            <a:ext cx="4029431" cy="969867"/>
          </a:xfrm>
          <a:prstGeom prst="roundRect">
            <a:avLst>
              <a:gd name="adj" fmla="val 4144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c) 75 + 219 + 25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文本框 27">
            <a:extLst>
              <a:ext uri="{FF2B5EF4-FFF2-40B4-BE49-F238E27FC236}">
                <a16:creationId xmlns:a16="http://schemas.microsoft.com/office/drawing/2014/main" id="{1F74AC65-CBE4-BEE9-8C6B-CBB27681D7B1}"/>
              </a:ext>
            </a:extLst>
          </p:cNvPr>
          <p:cNvSpPr txBox="1"/>
          <p:nvPr/>
        </p:nvSpPr>
        <p:spPr>
          <a:xfrm>
            <a:off x="481115" y="3717148"/>
            <a:ext cx="4058554" cy="1063990"/>
          </a:xfrm>
          <a:prstGeom prst="roundRect">
            <a:avLst>
              <a:gd name="adj" fmla="val 41445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d) 425 + 199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+ 175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862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310420" y="2014078"/>
            <a:ext cx="11687699" cy="4770349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64C"/>
              </a:solidFill>
              <a:latin typeface="Cambria" panose="02040503050406030204" pitchFamily="18" charset="0"/>
              <a:sym typeface="Arial"/>
            </a:endParaRPr>
          </a:p>
        </p:txBody>
      </p:sp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494022-3221-5D16-8C2C-703C5BF7F076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197 697</a:t>
              </a: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692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197 769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692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187 689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692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4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178 769</a:t>
                </a: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64C"/>
              </a:solidFill>
              <a:latin typeface="Arial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64C"/>
              </a:solidFill>
              <a:latin typeface="Arial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64C"/>
              </a:solidFill>
              <a:latin typeface="Arial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64C"/>
              </a:solidFill>
              <a:latin typeface="Arial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  <a:grpFill/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  <a:grpFill/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B64C"/>
                    </a:solidFill>
                    <a:latin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788768" y="212814"/>
                <a:ext cx="6622473" cy="131574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Nhà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cô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Nga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215 623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tạ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thóc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nhà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cô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Minh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ít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hơn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17 854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tạ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thóc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Hỏi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nhà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cô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Minh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bao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nhiêu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tạ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b="1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thóc</a:t>
                </a:r>
                <a:endParaRPr lang="en-US" sz="36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pic>
          <p:nvPicPr>
            <p:cNvPr id="35" name="Picture 34">
              <a:hlinkClick r:id="" action="ppaction://noaction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97215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10420" y="2014078"/>
            <a:ext cx="11687699" cy="4770349"/>
          </a:xfrm>
          <a:prstGeom prst="round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64C"/>
              </a:solidFill>
              <a:latin typeface="Cambria" panose="02040503050406030204" pitchFamily="18" charset="0"/>
              <a:sym typeface="Arial"/>
            </a:endParaRPr>
          </a:p>
        </p:txBody>
      </p:sp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32 938</a:t>
              </a: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23 897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79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30 938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39 076</a:t>
                </a:r>
                <a:endParaRPr lang="en-US" sz="58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64C"/>
              </a:solidFill>
              <a:latin typeface="Cambria" panose="02040503050406030204" pitchFamily="18" charset="0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64C"/>
              </a:solidFill>
              <a:latin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64C"/>
              </a:solidFill>
              <a:latin typeface="Cambria" panose="02040503050406030204" pitchFamily="18" charset="0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64C"/>
              </a:solidFill>
              <a:latin typeface="Cambria" panose="02040503050406030204" pitchFamily="18" charset="0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  <a:grpFill/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  <a:grpFill/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B64C"/>
                    </a:solidFill>
                    <a:latin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1772195" y="441383"/>
                <a:ext cx="6721161" cy="76174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000" b="1" i="0" dirty="0">
                    <a:solidFill>
                      <a:srgbClr val="22222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83 379 – 52 441 = ?  </a:t>
                </a:r>
                <a:endParaRPr lang="en-US" sz="5867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pic>
          <p:nvPicPr>
            <p:cNvPr id="37" name="Picture 36">
              <a:hlinkClick r:id="" action="ppaction://noaction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69334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2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120"/>
                            </p:stCondLst>
                            <p:childTnLst>
                              <p:par>
                                <p:cTn id="8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4946443" y="603128"/>
            <a:ext cx="2392217" cy="72043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7216" y="1926691"/>
            <a:ext cx="8179471" cy="2123658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GIAO HOÁN VÀ KẾT HỢP CỦA PHÉP CỘNG (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A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04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95D2C-51A3-9439-C5FE-AC5A9BF85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46" y="174910"/>
            <a:ext cx="9998523" cy="659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170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4875D20-7ED9-B836-4312-FB72E885F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63294"/>
              </p:ext>
            </p:extLst>
          </p:nvPr>
        </p:nvGraphicFramePr>
        <p:xfrm>
          <a:off x="694574" y="1552710"/>
          <a:ext cx="10802852" cy="375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117">
                  <a:extLst>
                    <a:ext uri="{9D8B030D-6E8A-4147-A177-3AD203B41FA5}">
                      <a16:colId xmlns:a16="http://schemas.microsoft.com/office/drawing/2014/main" val="2189651085"/>
                    </a:ext>
                  </a:extLst>
                </a:gridCol>
                <a:gridCol w="1429789">
                  <a:extLst>
                    <a:ext uri="{9D8B030D-6E8A-4147-A177-3AD203B41FA5}">
                      <a16:colId xmlns:a16="http://schemas.microsoft.com/office/drawing/2014/main" val="3749106037"/>
                    </a:ext>
                  </a:extLst>
                </a:gridCol>
                <a:gridCol w="4305993">
                  <a:extLst>
                    <a:ext uri="{9D8B030D-6E8A-4147-A177-3AD203B41FA5}">
                      <a16:colId xmlns:a16="http://schemas.microsoft.com/office/drawing/2014/main" val="2763641793"/>
                    </a:ext>
                  </a:extLst>
                </a:gridCol>
                <a:gridCol w="3350953">
                  <a:extLst>
                    <a:ext uri="{9D8B030D-6E8A-4147-A177-3AD203B41FA5}">
                      <a16:colId xmlns:a16="http://schemas.microsoft.com/office/drawing/2014/main" val="3135703338"/>
                    </a:ext>
                  </a:extLst>
                </a:gridCol>
              </a:tblGrid>
              <a:tr h="93814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2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2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2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+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2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550419"/>
                  </a:ext>
                </a:extLst>
              </a:tr>
              <a:tr h="93814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184680"/>
                  </a:ext>
                </a:extLst>
              </a:tr>
              <a:tr h="93814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326715"/>
                  </a:ext>
                </a:extLst>
              </a:tr>
              <a:tr h="93814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0885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31F69DC-491C-40D6-1D34-5E260D52F867}"/>
              </a:ext>
            </a:extLst>
          </p:cNvPr>
          <p:cNvSpPr txBox="1"/>
          <p:nvPr/>
        </p:nvSpPr>
        <p:spPr>
          <a:xfrm>
            <a:off x="4243648" y="2633348"/>
            <a:ext cx="3404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+ 3 =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E84B2E-BF88-80A0-0FB6-9748184F7581}"/>
              </a:ext>
            </a:extLst>
          </p:cNvPr>
          <p:cNvSpPr txBox="1"/>
          <p:nvPr/>
        </p:nvSpPr>
        <p:spPr>
          <a:xfrm>
            <a:off x="7870537" y="2633348"/>
            <a:ext cx="3404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+ 4 =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ED8114-865C-3FD6-D1AE-1DD7F6C1BB04}"/>
              </a:ext>
            </a:extLst>
          </p:cNvPr>
          <p:cNvSpPr txBox="1"/>
          <p:nvPr/>
        </p:nvSpPr>
        <p:spPr>
          <a:xfrm>
            <a:off x="4243648" y="3578322"/>
            <a:ext cx="3404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+ 9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CACDD-940B-21DC-E7FF-2B388C02D79A}"/>
              </a:ext>
            </a:extLst>
          </p:cNvPr>
          <p:cNvSpPr txBox="1"/>
          <p:nvPr/>
        </p:nvSpPr>
        <p:spPr>
          <a:xfrm>
            <a:off x="7870537" y="3578322"/>
            <a:ext cx="3404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+ 6 = 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7E282-0F7B-E75A-73F2-A08CF5BB263A}"/>
              </a:ext>
            </a:extLst>
          </p:cNvPr>
          <p:cNvSpPr txBox="1"/>
          <p:nvPr/>
        </p:nvSpPr>
        <p:spPr>
          <a:xfrm>
            <a:off x="4243648" y="4485115"/>
            <a:ext cx="3404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+ 5 = 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96A3F9-8A39-249E-0FC3-56F6FB1D94E7}"/>
              </a:ext>
            </a:extLst>
          </p:cNvPr>
          <p:cNvSpPr txBox="1"/>
          <p:nvPr/>
        </p:nvSpPr>
        <p:spPr>
          <a:xfrm>
            <a:off x="7870537" y="4485115"/>
            <a:ext cx="3404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+ 8 = 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084BA8-79DF-896B-593A-AA302937DF1B}"/>
              </a:ext>
            </a:extLst>
          </p:cNvPr>
          <p:cNvSpPr txBox="1"/>
          <p:nvPr/>
        </p:nvSpPr>
        <p:spPr>
          <a:xfrm>
            <a:off x="2138482" y="5413391"/>
            <a:ext cx="79150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+ b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+ 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6EB68-9FB2-13C5-6D3D-AE75F6F52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28" y="409518"/>
            <a:ext cx="1001050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731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91B380-4AA9-7179-222E-3AF0F2CDD175}"/>
              </a:ext>
            </a:extLst>
          </p:cNvPr>
          <p:cNvSpPr txBox="1"/>
          <p:nvPr/>
        </p:nvSpPr>
        <p:spPr>
          <a:xfrm>
            <a:off x="274186" y="842249"/>
            <a:ext cx="120072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+ 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A37170-C574-A209-AE4C-2346F026054E}"/>
              </a:ext>
            </a:extLst>
          </p:cNvPr>
          <p:cNvGrpSpPr/>
          <p:nvPr/>
        </p:nvGrpSpPr>
        <p:grpSpPr>
          <a:xfrm>
            <a:off x="3864366" y="2517929"/>
            <a:ext cx="4574104" cy="989987"/>
            <a:chOff x="6803856" y="1022680"/>
            <a:chExt cx="983169" cy="1018189"/>
          </a:xfrm>
        </p:grpSpPr>
        <p:sp>
          <p:nvSpPr>
            <p:cNvPr id="4" name="文本框 27">
              <a:extLst>
                <a:ext uri="{FF2B5EF4-FFF2-40B4-BE49-F238E27FC236}">
                  <a16:creationId xmlns:a16="http://schemas.microsoft.com/office/drawing/2014/main" id="{D007852B-56F3-A0D5-DCF4-B4E3CEF114AF}"/>
                </a:ext>
              </a:extLst>
            </p:cNvPr>
            <p:cNvSpPr txBox="1"/>
            <p:nvPr/>
          </p:nvSpPr>
          <p:spPr>
            <a:xfrm>
              <a:off x="6803856" y="1022680"/>
              <a:ext cx="905006" cy="1018189"/>
            </a:xfrm>
            <a:prstGeom prst="roundRect">
              <a:avLst>
                <a:gd name="adj" fmla="val 41445"/>
              </a:avLst>
            </a:prstGeom>
            <a:gradFill>
              <a:gsLst>
                <a:gs pos="0">
                  <a:schemeClr val="accent5"/>
                </a:gs>
                <a:gs pos="18000">
                  <a:srgbClr val="017AA7"/>
                </a:gs>
                <a:gs pos="83000">
                  <a:srgbClr val="017AA7"/>
                </a:gs>
                <a:gs pos="100000">
                  <a:schemeClr val="accent1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8BA8C3-6D9A-DD16-C2AD-A8AB8E399373}"/>
                </a:ext>
              </a:extLst>
            </p:cNvPr>
            <p:cNvSpPr txBox="1"/>
            <p:nvPr/>
          </p:nvSpPr>
          <p:spPr>
            <a:xfrm>
              <a:off x="6882019" y="1136093"/>
              <a:ext cx="905006" cy="791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Vogue-ExtraBold" panose="020B0500000000000000" pitchFamily="34" charset="0"/>
                  <a:cs typeface="Times New Roman" panose="02020603050405020304" pitchFamily="18" charset="0"/>
                </a:rPr>
                <a:t>a + b = b + a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078A878-AEB9-E807-94FB-F1AFFCE7E2E2}"/>
              </a:ext>
            </a:extLst>
          </p:cNvPr>
          <p:cNvSpPr txBox="1"/>
          <p:nvPr/>
        </p:nvSpPr>
        <p:spPr>
          <a:xfrm>
            <a:off x="478577" y="4428603"/>
            <a:ext cx="107234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0362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81341A4-824A-8B5B-E088-C3DD7FDFD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06" y="1350723"/>
            <a:ext cx="4401693" cy="2194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A24D54-71C3-D046-219A-5F100D25BB1D}"/>
              </a:ext>
            </a:extLst>
          </p:cNvPr>
          <p:cNvSpPr txBox="1"/>
          <p:nvPr/>
        </p:nvSpPr>
        <p:spPr>
          <a:xfrm>
            <a:off x="800806" y="1756680"/>
            <a:ext cx="3969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450 + 279 = 729</a:t>
            </a:r>
          </a:p>
          <a:p>
            <a:r>
              <a:rPr lang="en-US" sz="40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729 + 450 =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ED0B65-AC53-ED21-6E72-88D697D7A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294" y="2217277"/>
            <a:ext cx="1188823" cy="14570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8E3D9C-1BCB-A8E5-1472-7F9259D10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425" y="1338159"/>
            <a:ext cx="5324369" cy="22599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218A91-45E0-2BF3-D4BB-76FE1B550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9712" y="2235877"/>
            <a:ext cx="1188823" cy="14570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C92AAD-75E5-45E3-B515-A21DA97D965C}"/>
              </a:ext>
            </a:extLst>
          </p:cNvPr>
          <p:cNvSpPr txBox="1"/>
          <p:nvPr/>
        </p:nvSpPr>
        <p:spPr>
          <a:xfrm>
            <a:off x="6758784" y="1710513"/>
            <a:ext cx="5029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7 142 + 462 = 7 604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FE302F-49D5-0008-4447-1D4DB253E7F1}"/>
              </a:ext>
            </a:extLst>
          </p:cNvPr>
          <p:cNvSpPr txBox="1"/>
          <p:nvPr/>
        </p:nvSpPr>
        <p:spPr>
          <a:xfrm>
            <a:off x="6758784" y="2431961"/>
            <a:ext cx="3643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462 + 7 142 =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E52235-DDAB-9414-2212-66BFABFE2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222" y="3909129"/>
            <a:ext cx="5324369" cy="22599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1F9D55-84C4-E138-9BF8-29790B50C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138" y="4791306"/>
            <a:ext cx="1188823" cy="14570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8F81A96-D78E-E0E1-279E-E7FEF5045DF2}"/>
              </a:ext>
            </a:extLst>
          </p:cNvPr>
          <p:cNvSpPr txBox="1"/>
          <p:nvPr/>
        </p:nvSpPr>
        <p:spPr>
          <a:xfrm>
            <a:off x="3992841" y="4282498"/>
            <a:ext cx="5029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56 + 4 763 = 4 819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ED0036-571B-FA1A-2EF4-33AC20AD5D36}"/>
              </a:ext>
            </a:extLst>
          </p:cNvPr>
          <p:cNvSpPr txBox="1"/>
          <p:nvPr/>
        </p:nvSpPr>
        <p:spPr>
          <a:xfrm>
            <a:off x="3851404" y="4990384"/>
            <a:ext cx="3643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4 763 + 56 =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8F66C3-8561-3B4A-44F0-8F7D46D5866E}"/>
              </a:ext>
            </a:extLst>
          </p:cNvPr>
          <p:cNvSpPr txBox="1"/>
          <p:nvPr/>
        </p:nvSpPr>
        <p:spPr>
          <a:xfrm>
            <a:off x="3499693" y="2366730"/>
            <a:ext cx="1425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729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299F79-B986-D3F5-DC9C-F0E4CD551BED}"/>
              </a:ext>
            </a:extLst>
          </p:cNvPr>
          <p:cNvSpPr txBox="1"/>
          <p:nvPr/>
        </p:nvSpPr>
        <p:spPr>
          <a:xfrm>
            <a:off x="9797184" y="2418399"/>
            <a:ext cx="19908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7 604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CF33C9-F06C-A8F0-2A75-096E7C688C10}"/>
              </a:ext>
            </a:extLst>
          </p:cNvPr>
          <p:cNvSpPr txBox="1"/>
          <p:nvPr/>
        </p:nvSpPr>
        <p:spPr>
          <a:xfrm>
            <a:off x="6726982" y="4947413"/>
            <a:ext cx="19908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4 819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9428" y="467602"/>
            <a:ext cx="1951249" cy="6028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A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487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3" grpId="0"/>
      <p:bldP spid="24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B2B8F6-BDA0-ADAC-C0F0-3B0B97304096}"/>
              </a:ext>
            </a:extLst>
          </p:cNvPr>
          <p:cNvSpPr txBox="1"/>
          <p:nvPr/>
        </p:nvSpPr>
        <p:spPr>
          <a:xfrm>
            <a:off x="2429375" y="355996"/>
            <a:ext cx="94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Rô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bốt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a, b, c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04898-ED5C-E7FE-80C6-EF433C884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556" y="1891469"/>
            <a:ext cx="9592888" cy="4610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3931" y="520857"/>
            <a:ext cx="1951249" cy="60287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A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665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46</TotalTime>
  <Words>425</Words>
  <Application>Microsoft Office PowerPoint</Application>
  <PresentationFormat>Widescreen</PresentationFormat>
  <Paragraphs>73</Paragraphs>
  <Slides>13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Corbel</vt:lpstr>
      <vt:lpstr>Times New Roman</vt:lpstr>
      <vt:lpstr>Vogue-ExtraBold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created xsi:type="dcterms:W3CDTF">2024-11-26T01:35:29Z</dcterms:created>
  <dcterms:modified xsi:type="dcterms:W3CDTF">2024-11-26T02:26:35Z</dcterms:modified>
</cp:coreProperties>
</file>