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1"/>
  </p:notesMasterIdLst>
  <p:sldIdLst>
    <p:sldId id="256" r:id="rId2"/>
    <p:sldId id="259" r:id="rId3"/>
    <p:sldId id="376" r:id="rId4"/>
    <p:sldId id="721" r:id="rId5"/>
    <p:sldId id="261" r:id="rId6"/>
    <p:sldId id="370" r:id="rId7"/>
    <p:sldId id="271" r:id="rId8"/>
    <p:sldId id="375" r:id="rId9"/>
    <p:sldId id="274" r:id="rId10"/>
    <p:sldId id="378" r:id="rId11"/>
    <p:sldId id="379" r:id="rId12"/>
    <p:sldId id="380" r:id="rId13"/>
    <p:sldId id="465" r:id="rId14"/>
    <p:sldId id="462" r:id="rId15"/>
    <p:sldId id="722" r:id="rId16"/>
    <p:sldId id="468" r:id="rId17"/>
    <p:sldId id="466" r:id="rId18"/>
    <p:sldId id="467" r:id="rId19"/>
    <p:sldId id="382" r:id="rId20"/>
  </p:sldIdLst>
  <p:sldSz cx="9144000" cy="5143500" type="screen16x9"/>
  <p:notesSz cx="6858000" cy="9144000"/>
  <p:embeddedFontLst>
    <p:embeddedFont>
      <p:font typeface="Patrick Hand SC" charset="-93"/>
      <p:regular r:id="rId22"/>
    </p:embeddedFont>
    <p:embeddedFont>
      <p:font typeface="宋体" pitchFamily="2" charset="-122"/>
      <p:regular r:id="rId23"/>
    </p:embeddedFont>
    <p:embeddedFont>
      <p:font typeface=".VnHelvetInsH" pitchFamily="34" charset="0"/>
      <p:regular r:id="rId24"/>
    </p:embeddedFont>
    <p:embeddedFont>
      <p:font typeface="Patrick Hand" charset="-93"/>
      <p:regular r:id="rId25"/>
    </p:embeddedFont>
    <p:embeddedFont>
      <p:font typeface="Comic Sans MS" pitchFamily="66" charset="0"/>
      <p:regular r:id="rId26"/>
      <p:bold r:id="rId27"/>
      <p:italic r:id="rId28"/>
      <p:boldItalic r:id="rId29"/>
    </p:embeddedFont>
    <p:embeddedFont>
      <p:font typeface=".VnStamp" pitchFamily="34" charset="0"/>
      <p:regular r:id="rId30"/>
    </p:embeddedFont>
    <p:embeddedFont>
      <p:font typeface=".VnHelvetIns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-354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276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21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92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4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20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4d75da4c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4d75da4c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41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09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63" r:id="rId4"/>
    <p:sldLayoutId id="2147483676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8.xml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7: Our timetable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376597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</a:t>
            </a:r>
            <a:r>
              <a:rPr lang="en-GB" sz="3600" b="1" dirty="0" smtClean="0">
                <a:solidFill>
                  <a:srgbClr val="FF0000"/>
                </a:solidFill>
              </a:rPr>
              <a:t>2 - </a:t>
            </a:r>
            <a:r>
              <a:rPr lang="en-GB" sz="3600" b="1" dirty="0">
                <a:solidFill>
                  <a:srgbClr val="FF0000"/>
                </a:solidFill>
              </a:rPr>
              <a:t>period 3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53281" y="2966988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 dirty="0"/>
              <a:t>Let’s </a:t>
            </a:r>
            <a:r>
              <a:rPr lang="en-GB" sz="11500" dirty="0" smtClean="0"/>
              <a:t>talk.</a:t>
            </a:r>
            <a:endParaRPr sz="115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0" b="-1"/>
          <a:stretch/>
        </p:blipFill>
        <p:spPr>
          <a:xfrm>
            <a:off x="131676" y="894945"/>
            <a:ext cx="8778944" cy="33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32;p36">
            <a:extLst>
              <a:ext uri="{FF2B5EF4-FFF2-40B4-BE49-F238E27FC236}">
                <a16:creationId xmlns:a16="http://schemas.microsoft.com/office/drawing/2014/main" xmlns="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1975927" y="2435966"/>
            <a:ext cx="519212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8800" dirty="0" smtClean="0"/>
              <a:t>fun corner &amp; wrap-up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8" descr="http://www.clipartpal.com/_thumbs/pd/holiday/birthday/baloon1_05.png">
            <a:extLst>
              <a:ext uri="{FF2B5EF4-FFF2-40B4-BE49-F238E27FC236}">
                <a16:creationId xmlns:a16="http://schemas.microsoft.com/office/drawing/2014/main" xmlns="" id="{4E3956CD-CA20-380C-7AFF-32B4239F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494905">
            <a:off x="990600" y="1014298"/>
            <a:ext cx="1199197" cy="18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7" descr="http://www.easyvectors.com/assets/images/vectors/afbig/helium-blue-balloon-clip-art.jpg">
            <a:extLst>
              <a:ext uri="{FF2B5EF4-FFF2-40B4-BE49-F238E27FC236}">
                <a16:creationId xmlns:a16="http://schemas.microsoft.com/office/drawing/2014/main" xmlns="" id="{1EDA9E48-8E53-FE42-F16E-0B3DAC7D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607">
            <a:off x="1747629" y="3207826"/>
            <a:ext cx="1106867" cy="18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" descr="http://www.clipartpal.com/_thumbs/pd/holiday/birthday/baloon1_02.png">
            <a:extLst>
              <a:ext uri="{FF2B5EF4-FFF2-40B4-BE49-F238E27FC236}">
                <a16:creationId xmlns:a16="http://schemas.microsoft.com/office/drawing/2014/main" xmlns="" id="{C6A034FE-1240-5255-938E-CC015654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6828061" y="1037925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" descr="http://www.clipartpal.com/_thumbs/pd/holiday/birthday/baloon1_01.png">
            <a:extLst>
              <a:ext uri="{FF2B5EF4-FFF2-40B4-BE49-F238E27FC236}">
                <a16:creationId xmlns:a16="http://schemas.microsoft.com/office/drawing/2014/main" xmlns="" id="{32C329CC-BD1B-2A9C-C548-51BC2B41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812656" y="285750"/>
            <a:ext cx="1188334" cy="18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" descr="http://www.clipartpal.com/_thumbs/pd/holiday/birthday/baloon1_02.png">
            <a:extLst>
              <a:ext uri="{FF2B5EF4-FFF2-40B4-BE49-F238E27FC236}">
                <a16:creationId xmlns:a16="http://schemas.microsoft.com/office/drawing/2014/main" xmlns="" id="{BE7E229F-8580-ECDD-951A-63537917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049884" y="349694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3" descr="Purple Balloon 2 clip art - vector clip art online, royalty free ... -  ClipArt Best - ClipArt Best">
            <a:extLst>
              <a:ext uri="{FF2B5EF4-FFF2-40B4-BE49-F238E27FC236}">
                <a16:creationId xmlns:a16="http://schemas.microsoft.com/office/drawing/2014/main" xmlns="" id="{60DEF957-4420-FBB9-18A3-FB67341A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37978"/>
          <a:stretch/>
        </p:blipFill>
        <p:spPr bwMode="auto">
          <a:xfrm>
            <a:off x="3930418" y="3477521"/>
            <a:ext cx="1261601" cy="17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Orange Balloon SVG Vector, Orange Balloon Clip art - SVG Clipart">
            <a:extLst>
              <a:ext uri="{FF2B5EF4-FFF2-40B4-BE49-F238E27FC236}">
                <a16:creationId xmlns:a16="http://schemas.microsoft.com/office/drawing/2014/main" xmlns="" id="{BCCF2D56-6EEB-4D1D-071A-9AFCD4F31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9312" r="38000" b="9312"/>
          <a:stretch/>
        </p:blipFill>
        <p:spPr bwMode="auto">
          <a:xfrm rot="643159">
            <a:off x="6391648" y="3031327"/>
            <a:ext cx="1344446" cy="21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xmlns="" id="{E78C6097-5571-BBDF-64A8-7DB388BBD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748" y="1537025"/>
            <a:ext cx="3384683" cy="2115427"/>
          </a:xfrm>
          <a:prstGeom prst="rect">
            <a:avLst/>
          </a:prstGeom>
        </p:spPr>
      </p:pic>
      <p:sp>
        <p:nvSpPr>
          <p:cNvPr id="18" name="Rectangle: Rounded Corner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EE2F1D9-3523-25BD-3FFF-6C02F1CE8BE0}"/>
              </a:ext>
            </a:extLst>
          </p:cNvPr>
          <p:cNvSpPr/>
          <p:nvPr/>
        </p:nvSpPr>
        <p:spPr>
          <a:xfrm>
            <a:off x="7684852" y="4156954"/>
            <a:ext cx="1368358" cy="654948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.VnHelvetInsH" panose="020B7200000000000000" pitchFamily="34" charset="0"/>
              </a:rPr>
              <a:t>PLAY</a:t>
            </a:r>
            <a:endParaRPr lang="en-US" sz="2800" b="1" dirty="0">
              <a:solidFill>
                <a:schemeClr val="bg1"/>
              </a:solidFill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">
            <a:extLst>
              <a:ext uri="{FF2B5EF4-FFF2-40B4-BE49-F238E27FC236}">
                <a16:creationId xmlns:a16="http://schemas.microsoft.com/office/drawing/2014/main" xmlns="" id="{7DAE0D61-01B8-4D8F-8022-08DD0DB896CB}"/>
              </a:ext>
            </a:extLst>
          </p:cNvPr>
          <p:cNvSpPr txBox="1"/>
          <p:nvPr/>
        </p:nvSpPr>
        <p:spPr>
          <a:xfrm>
            <a:off x="7752022" y="2633530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20</a:t>
            </a: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xmlns="" id="{2CF529C4-D1F9-4AD6-8333-F1A948DD9B29}"/>
              </a:ext>
            </a:extLst>
          </p:cNvPr>
          <p:cNvSpPr txBox="1"/>
          <p:nvPr/>
        </p:nvSpPr>
        <p:spPr>
          <a:xfrm>
            <a:off x="5427418" y="2235027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10</a:t>
            </a:r>
          </a:p>
        </p:txBody>
      </p:sp>
      <p:sp>
        <p:nvSpPr>
          <p:cNvPr id="3" name="7">
            <a:extLst>
              <a:ext uri="{FF2B5EF4-FFF2-40B4-BE49-F238E27FC236}">
                <a16:creationId xmlns:a16="http://schemas.microsoft.com/office/drawing/2014/main" xmlns="" id="{6B323049-8999-46B4-B1BB-E2B0B34D72BF}"/>
              </a:ext>
            </a:extLst>
          </p:cNvPr>
          <p:cNvSpPr txBox="1"/>
          <p:nvPr/>
        </p:nvSpPr>
        <p:spPr>
          <a:xfrm>
            <a:off x="1092466" y="2576842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5</a:t>
            </a:r>
          </a:p>
        </p:txBody>
      </p:sp>
      <p:pic>
        <p:nvPicPr>
          <p:cNvPr id="11" name="6" descr="http://www.clipartpal.com/_thumbs/pd/holiday/birthday/baloon1_02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53750155-8D53-470C-A286-8DF9B55C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7499149" y="2017468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" descr="http://www.clipartpal.com/_thumbs/pd/holiday/birthday/baloon1_02.p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63BB7755-9583-4D9C-B5C8-8FC22C27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323829" y="1578245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">
            <a:extLst>
              <a:ext uri="{FF2B5EF4-FFF2-40B4-BE49-F238E27FC236}">
                <a16:creationId xmlns:a16="http://schemas.microsoft.com/office/drawing/2014/main" xmlns="" id="{4F8375B3-10D1-4D82-A824-0C259A22471E}"/>
              </a:ext>
            </a:extLst>
          </p:cNvPr>
          <p:cNvSpPr txBox="1"/>
          <p:nvPr/>
        </p:nvSpPr>
        <p:spPr>
          <a:xfrm>
            <a:off x="2885603" y="2187029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15</a:t>
            </a:r>
          </a:p>
        </p:txBody>
      </p:sp>
      <p:pic>
        <p:nvPicPr>
          <p:cNvPr id="13" name="3" descr="http://www.clipartpal.com/_thumbs/pd/holiday/birthday/baloon1_01.png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D71916-7C16-4D88-8185-F5D7901C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767934" y="1535401"/>
            <a:ext cx="1307688" cy="20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" descr="http://www.clipartpal.com/_thumbs/pd/holiday/birthday/baloon1_05.png">
            <a:hlinkClick r:id="rId8" action="ppaction://hlinksldjump"/>
            <a:extLst>
              <a:ext uri="{FF2B5EF4-FFF2-40B4-BE49-F238E27FC236}">
                <a16:creationId xmlns:a16="http://schemas.microsoft.com/office/drawing/2014/main" xmlns="" id="{C59CFED3-5868-4618-B423-DC7FD6B0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779366">
            <a:off x="784125" y="2037735"/>
            <a:ext cx="1319642" cy="201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">
            <a:hlinkClick r:id="" action="ppaction://noaction"/>
            <a:extLst>
              <a:ext uri="{FF2B5EF4-FFF2-40B4-BE49-F238E27FC236}">
                <a16:creationId xmlns:a16="http://schemas.microsoft.com/office/drawing/2014/main" xmlns="" id="{BD59F650-D531-77BF-021A-EDB5B87C214B}"/>
              </a:ext>
            </a:extLst>
          </p:cNvPr>
          <p:cNvSpPr/>
          <p:nvPr/>
        </p:nvSpPr>
        <p:spPr>
          <a:xfrm>
            <a:off x="7600546" y="4357991"/>
            <a:ext cx="1334552" cy="499760"/>
          </a:xfrm>
          <a:prstGeom prst="roundRect">
            <a:avLst>
              <a:gd name="adj" fmla="val 50000"/>
            </a:avLst>
          </a:prstGeom>
          <a:solidFill>
            <a:srgbClr val="FF4B5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.VnHelvetIns" panose="020B7200000000000000" pitchFamily="34" charset="0"/>
              </a:rPr>
              <a:t>End </a:t>
            </a:r>
            <a:endParaRPr lang="en-US" sz="3200" b="1" dirty="0">
              <a:solidFill>
                <a:schemeClr val="bg1"/>
              </a:solidFill>
              <a:latin typeface=".VnHelvetIn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516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3" grpId="0"/>
      <p:bldP spid="15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">
            <a:extLst>
              <a:ext uri="{FF2B5EF4-FFF2-40B4-BE49-F238E27FC236}">
                <a16:creationId xmlns:a16="http://schemas.microsoft.com/office/drawing/2014/main" xmlns="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xmlns="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xmlns="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xmlns="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xmlns="" id="{C7A1B7B9-314A-4EAC-8469-89AAF1E414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974" y="3385642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you have….?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xmlns="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music</a:t>
            </a: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xmlns="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art</a:t>
            </a:r>
          </a:p>
        </p:txBody>
      </p:sp>
      <p:pic>
        <p:nvPicPr>
          <p:cNvPr id="2" name="Picture 2" descr="Âm Nhạc Lớp 4 | Tải Sách Miễn Phí, Đọc Sách Online">
            <a:extLst>
              <a:ext uri="{FF2B5EF4-FFF2-40B4-BE49-F238E27FC236}">
                <a16:creationId xmlns:a16="http://schemas.microsoft.com/office/drawing/2014/main" xmlns="" id="{6A6686E7-BA20-FDF2-F20D-A155FD67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8" y="1511704"/>
            <a:ext cx="1661897" cy="23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24" grpId="0" animBg="1"/>
      <p:bldP spid="24" grpId="1" animBg="1"/>
      <p:bldP spid="2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8">
            <a:extLst>
              <a:ext uri="{FF2B5EF4-FFF2-40B4-BE49-F238E27FC236}">
                <a16:creationId xmlns:a16="http://schemas.microsoft.com/office/drawing/2014/main" xmlns="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music</a:t>
            </a:r>
          </a:p>
        </p:txBody>
      </p:sp>
      <p:grpSp>
        <p:nvGrpSpPr>
          <p:cNvPr id="8" name="5">
            <a:extLst>
              <a:ext uri="{FF2B5EF4-FFF2-40B4-BE49-F238E27FC236}">
                <a16:creationId xmlns:a16="http://schemas.microsoft.com/office/drawing/2014/main" xmlns="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7">
              <a:extLst>
                <a:ext uri="{FF2B5EF4-FFF2-40B4-BE49-F238E27FC236}">
                  <a16:creationId xmlns:a16="http://schemas.microsoft.com/office/drawing/2014/main" xmlns="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6">
              <a:extLst>
                <a:ext uri="{FF2B5EF4-FFF2-40B4-BE49-F238E27FC236}">
                  <a16:creationId xmlns:a16="http://schemas.microsoft.com/office/drawing/2014/main" xmlns="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4">
            <a:extLst>
              <a:ext uri="{FF2B5EF4-FFF2-40B4-BE49-F238E27FC236}">
                <a16:creationId xmlns:a16="http://schemas.microsoft.com/office/drawing/2014/main" xmlns="" id="{2BDC9FA3-1963-4A38-BF12-D9949ED9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3">
            <a:extLst>
              <a:ext uri="{FF2B5EF4-FFF2-40B4-BE49-F238E27FC236}">
                <a16:creationId xmlns:a16="http://schemas.microsoft.com/office/drawing/2014/main" xmlns="" id="{C7A1B7B9-314A-4EAC-8469-89AAF1E414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974" y="3385642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you have_____.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art</a:t>
            </a: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2" descr="Sách Giáo Khoa Mĩ Thuật Lớp 4 | Tải Sách Miễn Phí">
            <a:extLst>
              <a:ext uri="{FF2B5EF4-FFF2-40B4-BE49-F238E27FC236}">
                <a16:creationId xmlns:a16="http://schemas.microsoft.com/office/drawing/2014/main" xmlns="" id="{42863CA1-B849-C6C1-5FD0-3045CE2A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36" y="1539483"/>
            <a:ext cx="2180428" cy="21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7">
            <a:extLst>
              <a:ext uri="{FF2B5EF4-FFF2-40B4-BE49-F238E27FC236}">
                <a16:creationId xmlns:a16="http://schemas.microsoft.com/office/drawing/2014/main" xmlns="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Monday</a:t>
            </a:r>
          </a:p>
        </p:txBody>
      </p:sp>
      <p:grpSp>
        <p:nvGrpSpPr>
          <p:cNvPr id="8" name="4">
            <a:extLst>
              <a:ext uri="{FF2B5EF4-FFF2-40B4-BE49-F238E27FC236}">
                <a16:creationId xmlns:a16="http://schemas.microsoft.com/office/drawing/2014/main" xmlns="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6">
              <a:extLst>
                <a:ext uri="{FF2B5EF4-FFF2-40B4-BE49-F238E27FC236}">
                  <a16:creationId xmlns:a16="http://schemas.microsoft.com/office/drawing/2014/main" xmlns="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xmlns="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3">
            <a:extLst>
              <a:ext uri="{FF2B5EF4-FFF2-40B4-BE49-F238E27FC236}">
                <a16:creationId xmlns:a16="http://schemas.microsoft.com/office/drawing/2014/main" xmlns="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xmlns="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516338" y="2058594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When 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do you have music?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have it 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on___.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Mondays</a:t>
            </a: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5">
            <a:extLst>
              <a:ext uri="{FF2B5EF4-FFF2-40B4-BE49-F238E27FC236}">
                <a16:creationId xmlns:a16="http://schemas.microsoft.com/office/drawing/2014/main" xmlns="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7">
              <a:extLst>
                <a:ext uri="{FF2B5EF4-FFF2-40B4-BE49-F238E27FC236}">
                  <a16:creationId xmlns:a16="http://schemas.microsoft.com/office/drawing/2014/main" xmlns="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6">
              <a:extLst>
                <a:ext uri="{FF2B5EF4-FFF2-40B4-BE49-F238E27FC236}">
                  <a16:creationId xmlns:a16="http://schemas.microsoft.com/office/drawing/2014/main" xmlns="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4">
            <a:extLst>
              <a:ext uri="{FF2B5EF4-FFF2-40B4-BE49-F238E27FC236}">
                <a16:creationId xmlns:a16="http://schemas.microsoft.com/office/drawing/2014/main" xmlns="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xmlns="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686148" y="2167876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When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do you have Maths?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have it on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__.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xmlns="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Tuesdays.</a:t>
            </a: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xmlns="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Tuesday.</a:t>
            </a:r>
          </a:p>
        </p:txBody>
      </p:sp>
    </p:spTree>
    <p:extLst>
      <p:ext uri="{BB962C8B-B14F-4D97-AF65-F5344CB8AC3E}">
        <p14:creationId xmlns:p14="http://schemas.microsoft.com/office/powerpoint/2010/main" val="10638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24" grpId="0" animBg="1"/>
      <p:bldP spid="24" grpId="1" animBg="1"/>
      <p:bldP spid="2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/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494650" y="1408017"/>
            <a:ext cx="2328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 smtClean="0"/>
              <a:t>Warm-up</a:t>
            </a:r>
            <a:endParaRPr sz="44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46698" y="1181966"/>
            <a:ext cx="21980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200" dirty="0"/>
              <a:t>Look, listen and </a:t>
            </a:r>
            <a:r>
              <a:rPr lang="en-GB" sz="3200" dirty="0" smtClean="0"/>
              <a:t>repeat.</a:t>
            </a:r>
            <a:endParaRPr sz="32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513625" y="2834732"/>
            <a:ext cx="21147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200" dirty="0"/>
              <a:t>Listen, point and </a:t>
            </a:r>
            <a:r>
              <a:rPr lang="en-GB" sz="3200" dirty="0" smtClean="0"/>
              <a:t>say.</a:t>
            </a:r>
            <a:endParaRPr sz="32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204925" y="3001617"/>
            <a:ext cx="2328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Let’s </a:t>
            </a:r>
            <a:r>
              <a:rPr lang="en-GB" sz="4400" dirty="0" smtClean="0"/>
              <a:t>talk.</a:t>
            </a:r>
            <a:endParaRPr sz="44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xmlns="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xmlns="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168923" y="3935842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3200" dirty="0" smtClean="0"/>
              <a:t>fun corner &amp; wrap-up</a:t>
            </a:r>
            <a:endParaRPr lang="en-GB" sz="3200" dirty="0"/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xmlns="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xmlns="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xmlns="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xmlns="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xmlns="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353932" y="1484797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smtClean="0"/>
              <a:t/>
            </a:r>
            <a:br>
              <a:rPr lang="en-GB" sz="13800" smtClean="0"/>
            </a:br>
            <a:r>
              <a:rPr lang="en-GB" sz="13800" smtClean="0"/>
              <a:t>Warm-up</a:t>
            </a:r>
            <a:br>
              <a:rPr lang="en-GB" sz="13800" smtClean="0"/>
            </a:br>
            <a:r>
              <a:rPr lang="en-GB" sz="8000" smtClean="0"/>
              <a:t>Slap the board</a:t>
            </a:r>
            <a:endParaRPr sz="80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573013" y="651387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14" y="435578"/>
            <a:ext cx="6743145" cy="42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817472" y="3046764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Look, listen and </a:t>
            </a:r>
            <a:r>
              <a:rPr lang="en-GB" sz="9600" dirty="0" smtClean="0"/>
              <a:t>repeat.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2" y="876094"/>
            <a:ext cx="8668162" cy="3238706"/>
          </a:xfrm>
          <a:prstGeom prst="rect">
            <a:avLst/>
          </a:prstGeom>
        </p:spPr>
      </p:pic>
      <p:pic>
        <p:nvPicPr>
          <p:cNvPr id="3" name="Track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5459" y="876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492284" y="3080513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/>
              <a:t>Listen, point and </a:t>
            </a:r>
            <a:r>
              <a:rPr lang="en-GB" sz="8800" dirty="0" smtClean="0"/>
              <a:t>say.</a:t>
            </a:r>
            <a:endParaRPr sz="88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91" y="581263"/>
            <a:ext cx="8548455" cy="4003707"/>
          </a:xfrm>
          <a:prstGeom prst="rect">
            <a:avLst/>
          </a:prstGeom>
        </p:spPr>
      </p:pic>
      <p:pic>
        <p:nvPicPr>
          <p:cNvPr id="4" name="Track 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7796" y="581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1C5061E8-7C73-AED2-1859-7EB880BCBD67}"/>
              </a:ext>
            </a:extLst>
          </p:cNvPr>
          <p:cNvSpPr/>
          <p:nvPr/>
        </p:nvSpPr>
        <p:spPr>
          <a:xfrm>
            <a:off x="-77820" y="131379"/>
            <a:ext cx="3748964" cy="1981087"/>
          </a:xfrm>
          <a:prstGeom prst="wedgeRoundRectCallout">
            <a:avLst>
              <a:gd name="adj1" fmla="val 76786"/>
              <a:gd name="adj2" fmla="val 61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When do you have </a:t>
            </a:r>
            <a:r>
              <a:rPr lang="en-US" sz="4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art?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A1B82172-753A-AFFE-905A-B8738EDA51E4}"/>
              </a:ext>
            </a:extLst>
          </p:cNvPr>
          <p:cNvSpPr/>
          <p:nvPr/>
        </p:nvSpPr>
        <p:spPr>
          <a:xfrm>
            <a:off x="177596" y="2829185"/>
            <a:ext cx="4007075" cy="1981087"/>
          </a:xfrm>
          <a:prstGeom prst="wedgeRoundRectCallout">
            <a:avLst>
              <a:gd name="adj1" fmla="val 62858"/>
              <a:gd name="adj2" fmla="val -382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I have it on </a:t>
            </a:r>
            <a:r>
              <a:rPr lang="en-US" sz="4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Mondays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83" y="1595336"/>
            <a:ext cx="4173325" cy="23151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587</Words>
  <Application>Microsoft Office PowerPoint</Application>
  <PresentationFormat>On-screen Show (16:9)</PresentationFormat>
  <Paragraphs>58</Paragraphs>
  <Slides>19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Patrick Hand SC</vt:lpstr>
      <vt:lpstr>宋体</vt:lpstr>
      <vt:lpstr>.VnHelvetInsH</vt:lpstr>
      <vt:lpstr>Patrick Hand</vt:lpstr>
      <vt:lpstr>Comic Sans MS</vt:lpstr>
      <vt:lpstr>.VnStamp</vt:lpstr>
      <vt:lpstr>.VnHelvetIns</vt:lpstr>
      <vt:lpstr>English Language Grammar Rules by Slidesgo</vt:lpstr>
      <vt:lpstr>Unit 7: Our timetable</vt:lpstr>
      <vt:lpstr>Table of Contents</vt:lpstr>
      <vt:lpstr> Warm-up Slap the board</vt:lpstr>
      <vt:lpstr>PowerPoint Presentation</vt:lpstr>
      <vt:lpstr>Look, listen and repeat.</vt:lpstr>
      <vt:lpstr>PowerPoint Presentation</vt:lpstr>
      <vt:lpstr>Listen, point and say.</vt:lpstr>
      <vt:lpstr>PowerPoint Presentation</vt:lpstr>
      <vt:lpstr>PowerPoint Presentation</vt:lpstr>
      <vt:lpstr>Let’s talk.</vt:lpstr>
      <vt:lpstr>PowerPoint Presentation</vt:lpstr>
      <vt:lpstr>05</vt:lpstr>
      <vt:lpstr>PowerPoint Presentation</vt:lpstr>
      <vt:lpstr>PowerPoint Presentation</vt:lpstr>
      <vt:lpstr>Read and choose.</vt:lpstr>
      <vt:lpstr>Read and choose.</vt:lpstr>
      <vt:lpstr>Read and choose.</vt:lpstr>
      <vt:lpstr>Read and choose.</vt:lpstr>
      <vt:lpstr>What have you learnt today? 2. What the core value of the lesson?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21AK22</cp:lastModifiedBy>
  <cp:revision>16</cp:revision>
  <dcterms:modified xsi:type="dcterms:W3CDTF">2024-11-26T14:29:41Z</dcterms:modified>
</cp:coreProperties>
</file>