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15"/>
  </p:notesMasterIdLst>
  <p:sldIdLst>
    <p:sldId id="289" r:id="rId5"/>
    <p:sldId id="286" r:id="rId6"/>
    <p:sldId id="3350" r:id="rId7"/>
    <p:sldId id="3351" r:id="rId8"/>
    <p:sldId id="3360" r:id="rId9"/>
    <p:sldId id="562" r:id="rId10"/>
    <p:sldId id="564" r:id="rId11"/>
    <p:sldId id="563" r:id="rId12"/>
    <p:sldId id="690" r:id="rId13"/>
    <p:sldId id="3352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699A7-E663-466C-BB41-86ACAB6E52A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69760-55CE-4538-BA36-4D7D46EF52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781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829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文本占位符 829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15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386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0040891"/>
      </p:ext>
    </p:extLst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7252803"/>
      </p:ext>
    </p:extLst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163477"/>
      </p:ext>
    </p:extLst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4772446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C411A-873F-407C-B2E0-0BA369F67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7F433-F6BF-4344-9281-2DDAFE67B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D90E6-2209-423C-AA63-CC71208B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2845A-194A-40D1-8E26-43DA5D61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B8297-2984-4BC4-BE30-49116D3C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B5FB-7A14-46A7-86AC-5B4E451A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257B6-BCF3-49D9-B29E-E7B0F226C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A5DE-0A76-496A-9E2C-E423DFA5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52485-F83E-4480-8279-6D0002E0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245EF-E43B-4502-947A-B9B82669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4396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4922-37F6-4FDA-812B-65BB0379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8E37D-EA28-46F3-86D1-69B4CB1F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0A193-D49D-4D0E-97DB-12A2A29E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F496-FF66-4379-85BF-8E8B0F7B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078F-94EA-45BF-8A61-A6175798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130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917E-4C42-4DE7-8948-F92A9BBE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D0AA-F160-4F35-91C7-4FBB5D029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DBE1C-09B4-48E8-A01B-615A6FD1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2AAFB-2ADA-415D-9BB1-51365665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269C2-C1A8-4CFA-BDCF-BBE96E6B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5E666-E578-45D7-A1DC-D1F2E08C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307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74C4-6B88-4884-B6E6-284330D4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E390D-CFB0-4542-83FC-0659E2CA9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0BB5E-C018-4D91-9AC2-F5FA67C1E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32C10-96AE-4EEB-BB29-FF76F23FF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2233B-2488-44E5-B6DB-D4444C570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F0F15-C8C5-44BF-BE1A-61415924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3E4ED-051D-457E-8490-EAF523D6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25CCC-6A85-4CCE-A68D-9918DDED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988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4FF7E-8789-42AB-AE1A-CBC6D1B4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8BBB8-CA8B-40AF-931E-0CEE01ED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C7289-D01A-4BE4-81E3-FE77BC5A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28A96-8F59-4AA9-B8E0-BFABD01C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219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7EA49-20FF-4C85-A81F-5E563CE9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31744-07CE-4B28-82C3-EDAC0910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78892-99CC-4828-A30F-DB907ED5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53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13370491"/>
      </p:ext>
    </p:extLst>
  </p:cSld>
  <p:clrMapOvr>
    <a:masterClrMapping/>
  </p:clrMapOvr>
  <p:transition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2E91-BDF7-427E-BDA0-9029507B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55C6-69DF-41CA-813A-24950B34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DE1EC-41C7-4BB1-8B81-3E5348D0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3EE6C-9157-4A63-BEBD-FF6E9884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866BC-CD5D-46F1-9F08-E849C911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2CC3-5A5B-4013-81DF-C9D66A1F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567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ADA7-5F8A-461B-A6C2-E6C4A509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03F7CE-AAFB-4EC0-8181-6F1C1F3BF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CE604-BA3A-494E-9511-837E405B2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404F1-75A4-4413-B0C0-0930AD91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6E51F-8A6C-4F20-8FA9-DDFE0308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BE13F-DCB7-42C2-BE1E-FACCF908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729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8D29-EE1D-4B37-801E-914D6879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62DFE-2FA8-4B2F-A1DF-F393815BF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59DD6-5191-44AA-AE1A-DC90486B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D837-9AC4-4607-9429-B9308518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00987-E52F-4BA4-A6F4-E2074CFB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3972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BF9E9-9FDC-48E2-97F8-B2113A48A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6435E-70A6-4BE2-A190-2935DFF42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9856-A4D3-48B3-9139-589BCC16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2ECA7-81B1-44F8-8EC0-BB79D240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000A0-929D-4F8E-B32E-5B0DC43D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7665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16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3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6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9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3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15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98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81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64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52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69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6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9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62162393"/>
      </p:ext>
    </p:extLst>
  </p:cSld>
  <p:clrMapOvr>
    <a:masterClrMapping/>
  </p:clrMapOvr>
  <p:transition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58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95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31" indent="0">
              <a:buNone/>
              <a:defRPr sz="1867"/>
            </a:lvl2pPr>
            <a:lvl3pPr marL="609660" indent="0">
              <a:buNone/>
              <a:defRPr sz="1600"/>
            </a:lvl3pPr>
            <a:lvl4pPr marL="914492" indent="0">
              <a:buNone/>
              <a:defRPr sz="1333"/>
            </a:lvl4pPr>
            <a:lvl5pPr marL="1219322" indent="0">
              <a:buNone/>
              <a:defRPr sz="1333"/>
            </a:lvl5pPr>
            <a:lvl6pPr marL="1524152" indent="0">
              <a:buNone/>
              <a:defRPr sz="1333"/>
            </a:lvl6pPr>
            <a:lvl7pPr marL="1828983" indent="0">
              <a:buNone/>
              <a:defRPr sz="1333"/>
            </a:lvl7pPr>
            <a:lvl8pPr marL="2133814" indent="0">
              <a:buNone/>
              <a:defRPr sz="1333"/>
            </a:lvl8pPr>
            <a:lvl9pPr marL="2438644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06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4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14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26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97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2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22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2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2723049"/>
      </p:ext>
    </p:extLst>
  </p:cSld>
  <p:clrMapOvr>
    <a:masterClrMapping/>
  </p:clrMapOvr>
  <p:transition advClick="0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22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52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67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54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00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7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906981"/>
      </p:ext>
    </p:extLst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9203460"/>
      </p:ext>
    </p:extLst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754854"/>
      </p:ext>
    </p:extLst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6424482"/>
      </p:ext>
    </p:extLst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11662890"/>
      </p:ext>
    </p:extLst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290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222284-7F03-4D92-A210-BDFBFCB0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427D1-F672-4972-A472-B5105DC71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692DD-5DF4-4DB5-8B4E-164E7F0C2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2B33-0F2C-414E-B096-B068C2E03BF3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D6E68-D778-4002-B7DA-7D98CAF9B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6644B-C9BD-4AD2-961B-1F87AE665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7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2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6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60966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50" indent="-190520" algn="l" defTabSz="60966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76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07" indent="-152416" algn="l" defTabSz="60966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8" indent="-152416" algn="l" defTabSz="60966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56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39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2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060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1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6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9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2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5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983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1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64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7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74755" descr="PPT素材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-542298"/>
            <a:ext cx="12143107" cy="7410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D15DAA-1444-4511-AB83-29BCE851951E}"/>
              </a:ext>
            </a:extLst>
          </p:cNvPr>
          <p:cNvSpPr/>
          <p:nvPr/>
        </p:nvSpPr>
        <p:spPr>
          <a:xfrm>
            <a:off x="2276684" y="2967335"/>
            <a:ext cx="76386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 ĐỘNG ĐẦU GIỜ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5EECC-7B7B-463D-BAE8-E9212653C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3" y="898325"/>
            <a:ext cx="11503742" cy="51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62061"/>
            <a:ext cx="12192000" cy="62959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2" name="文本框 71691"/>
          <p:cNvSpPr txBox="1"/>
          <p:nvPr/>
        </p:nvSpPr>
        <p:spPr>
          <a:xfrm>
            <a:off x="6380362" y="2907958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16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71693" name="文本框 71692"/>
          <p:cNvSpPr txBox="1"/>
          <p:nvPr/>
        </p:nvSpPr>
        <p:spPr>
          <a:xfrm>
            <a:off x="6432064" y="4210852"/>
            <a:ext cx="3051574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16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16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52A7C2-86E3-4D55-9585-F1CE37A633F7}"/>
              </a:ext>
            </a:extLst>
          </p:cNvPr>
          <p:cNvSpPr/>
          <p:nvPr/>
        </p:nvSpPr>
        <p:spPr>
          <a:xfrm>
            <a:off x="3506500" y="1403650"/>
            <a:ext cx="71080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46"/>
            <a:r>
              <a:rPr lang="vi-VN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Tiết 12</a:t>
            </a:r>
          </a:p>
          <a:p>
            <a:pPr algn="ctr" defTabSz="914446"/>
            <a:r>
              <a:rPr lang="vi-VN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Tổ chức hoạt động vận dụng – Sáng tạo</a:t>
            </a:r>
            <a:endParaRPr lang="vi-VN" sz="3200" b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  <p:bldP spid="71693" grpId="0"/>
      <p:bldP spid="716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47D4391-B279-4BFE-82AF-065F8FC37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51" y="3118136"/>
            <a:ext cx="3514286" cy="1504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6534DF-BACD-4335-BE30-923C4E55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0" y="648813"/>
            <a:ext cx="4161905" cy="1704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672A75-C26D-488E-A784-2AB5DA282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263" y="2582511"/>
            <a:ext cx="4985269" cy="275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718D96-A1CA-4900-A2CE-56813C510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197" y="1932428"/>
            <a:ext cx="9226699" cy="2006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3C72BC-2609-46D5-8737-12778E2C93AC}"/>
              </a:ext>
            </a:extLst>
          </p:cNvPr>
          <p:cNvSpPr/>
          <p:nvPr/>
        </p:nvSpPr>
        <p:spPr>
          <a:xfrm>
            <a:off x="1433710" y="2113251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46"/>
            <a:r>
              <a:rPr lang="vi-VN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Nhóm 1:</a:t>
            </a:r>
            <a:endParaRPr lang="vi-VN" sz="2400" b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8B70E-B0EA-40EB-9FF2-634F3470CF22}"/>
              </a:ext>
            </a:extLst>
          </p:cNvPr>
          <p:cNvSpPr/>
          <p:nvPr/>
        </p:nvSpPr>
        <p:spPr>
          <a:xfrm>
            <a:off x="1433710" y="308955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46"/>
            <a:r>
              <a:rPr lang="vi-VN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Nhóm 2:</a:t>
            </a:r>
            <a:endParaRPr lang="vi-VN" sz="2400" b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14E0D6-F7F4-4351-BA8C-961FDBBCC273}"/>
              </a:ext>
            </a:extLst>
          </p:cNvPr>
          <p:cNvSpPr/>
          <p:nvPr/>
        </p:nvSpPr>
        <p:spPr>
          <a:xfrm>
            <a:off x="2893616" y="1649829"/>
            <a:ext cx="86175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/>
            <a:r>
              <a:rPr lang="vi-VN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           </a:t>
            </a:r>
            <a:r>
              <a:rPr lang="vi-VN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1         2               1              2                     1   2              1   2</a:t>
            </a:r>
            <a:endParaRPr lang="vi-VN" sz="2400" b="1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3F5883-97E7-4283-A27C-CFE124D8871B}"/>
              </a:ext>
            </a:extLst>
          </p:cNvPr>
          <p:cNvSpPr/>
          <p:nvPr/>
        </p:nvSpPr>
        <p:spPr>
          <a:xfrm>
            <a:off x="2756508" y="3675426"/>
            <a:ext cx="86175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/>
            <a:r>
              <a:rPr lang="vi-VN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            </a:t>
            </a:r>
            <a:r>
              <a:rPr lang="vi-VN" sz="24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1         2              1              2                      1    2             1   2</a:t>
            </a:r>
            <a:endParaRPr lang="vi-VN" sz="2400" b="1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6" name="mmm">
            <a:hlinkClick r:id="" action="ppaction://media"/>
            <a:extLst>
              <a:ext uri="{FF2B5EF4-FFF2-40B4-BE49-F238E27FC236}">
                <a16:creationId xmlns:a16="http://schemas.microsoft.com/office/drawing/2014/main" id="{AC88A939-5366-45E5-988C-F2D3017EF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6908" y="618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37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7838" y="384178"/>
            <a:ext cx="12619838" cy="62959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2" name="文本框 71691"/>
          <p:cNvSpPr txBox="1"/>
          <p:nvPr/>
        </p:nvSpPr>
        <p:spPr>
          <a:xfrm>
            <a:off x="6380362" y="2907958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在此输入文字</a:t>
            </a:r>
          </a:p>
        </p:txBody>
      </p:sp>
      <p:sp>
        <p:nvSpPr>
          <p:cNvPr id="71693" name="文本框 71692"/>
          <p:cNvSpPr txBox="1"/>
          <p:nvPr/>
        </p:nvSpPr>
        <p:spPr>
          <a:xfrm>
            <a:off x="6432064" y="4210852"/>
            <a:ext cx="3051574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在此输入文字</a:t>
            </a:r>
          </a:p>
        </p:txBody>
      </p:sp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在此输入文字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52A7C2-86E3-4D55-9585-F1CE37A633F7}"/>
              </a:ext>
            </a:extLst>
          </p:cNvPr>
          <p:cNvSpPr/>
          <p:nvPr/>
        </p:nvSpPr>
        <p:spPr>
          <a:xfrm>
            <a:off x="3215664" y="2750594"/>
            <a:ext cx="83936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+mn-cs"/>
              </a:rPr>
              <a:t>Biểu diễn bài hát “Bay vào tương lai”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+mn-cs"/>
              </a:rPr>
              <a:t>bằng các hình thức đã học (Đơn ca, song ca, tốp ca…)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</a:rPr>
              <a:t>Hoặc theo ý tưởng sáng tạo</a:t>
            </a:r>
            <a:endParaRPr kumimoji="0" lang="vi-VN" sz="2800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66948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  <p:bldP spid="71693" grpId="0"/>
      <p:bldP spid="716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3D5FA4-7508-4F07-8758-385C7F0589AF}"/>
              </a:ext>
            </a:extLst>
          </p:cNvPr>
          <p:cNvSpPr/>
          <p:nvPr/>
        </p:nvSpPr>
        <p:spPr>
          <a:xfrm>
            <a:off x="1254998" y="1102947"/>
            <a:ext cx="4452822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36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 panose="020B0604020202020204" pitchFamily="34" charset="0"/>
              </a:rPr>
              <a:t>Hát kết hợp gõ đệm</a:t>
            </a:r>
            <a:endParaRPr lang="en-US" sz="3600" b="1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246B86-7E8D-4A5E-B772-1F46A7A8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816334"/>
            <a:ext cx="9976465" cy="22203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AB1817-C18C-4A1C-ABE6-80352BAEF9B0}"/>
              </a:ext>
            </a:extLst>
          </p:cNvPr>
          <p:cNvSpPr txBox="1"/>
          <p:nvPr/>
        </p:nvSpPr>
        <p:spPr>
          <a:xfrm>
            <a:off x="2641600" y="2621105"/>
            <a:ext cx="91948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Tuổi       thơ     của       chúng             em.        Tựa      như     những   cánh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3B8FDE-0181-4539-AA3A-B21954B104AC}"/>
              </a:ext>
            </a:extLst>
          </p:cNvPr>
          <p:cNvSpPr txBox="1"/>
          <p:nvPr/>
        </p:nvSpPr>
        <p:spPr>
          <a:xfrm>
            <a:off x="1746865" y="3817470"/>
            <a:ext cx="91948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chim.     Bay  đi           bay    đi    xây     mùa     xuân. </a:t>
            </a:r>
          </a:p>
        </p:txBody>
      </p:sp>
      <p:pic>
        <p:nvPicPr>
          <p:cNvPr id="16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B02766ED-3D98-F2A8-0F68-BC6A453FA076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00" y="2900880"/>
            <a:ext cx="508000" cy="389850"/>
          </a:xfrm>
          <a:prstGeom prst="rect">
            <a:avLst/>
          </a:prstGeom>
        </p:spPr>
      </p:pic>
      <p:pic>
        <p:nvPicPr>
          <p:cNvPr id="17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BC163EF7-6B9A-40EB-AC80-67B2C0126B57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1000" y="2915908"/>
            <a:ext cx="508000" cy="389850"/>
          </a:xfrm>
          <a:prstGeom prst="rect">
            <a:avLst/>
          </a:prstGeom>
        </p:spPr>
      </p:pic>
      <p:pic>
        <p:nvPicPr>
          <p:cNvPr id="18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5A72000-1A7E-467A-BE73-00E069F8573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1600" y="2926502"/>
            <a:ext cx="508000" cy="389850"/>
          </a:xfrm>
          <a:prstGeom prst="rect">
            <a:avLst/>
          </a:prstGeom>
        </p:spPr>
      </p:pic>
      <p:pic>
        <p:nvPicPr>
          <p:cNvPr id="19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D8C45BF-9879-4C8C-BEA5-B5659967368B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400" y="4173561"/>
            <a:ext cx="508000" cy="389850"/>
          </a:xfrm>
          <a:prstGeom prst="rect">
            <a:avLst/>
          </a:prstGeom>
        </p:spPr>
      </p:pic>
      <p:pic>
        <p:nvPicPr>
          <p:cNvPr id="20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D300D14-EBC4-426C-981E-9FD286DB074F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00" y="4173560"/>
            <a:ext cx="508000" cy="389850"/>
          </a:xfrm>
          <a:prstGeom prst="rect">
            <a:avLst/>
          </a:prstGeom>
        </p:spPr>
      </p:pic>
      <p:pic>
        <p:nvPicPr>
          <p:cNvPr id="21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B681BD14-E17B-4273-9BAF-2DBB432D6D4A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7535" y="4147939"/>
            <a:ext cx="508000" cy="389850"/>
          </a:xfrm>
          <a:prstGeom prst="rect">
            <a:avLst/>
          </a:prstGeom>
        </p:spPr>
      </p:pic>
      <p:pic>
        <p:nvPicPr>
          <p:cNvPr id="22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5FCC15B6-C82B-4B8B-868E-BFB391C2C3A5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5554" y="4173560"/>
            <a:ext cx="508000" cy="389850"/>
          </a:xfrm>
          <a:prstGeom prst="rect">
            <a:avLst/>
          </a:prstGeom>
        </p:spPr>
      </p:pic>
      <p:pic>
        <p:nvPicPr>
          <p:cNvPr id="23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5CC69D7B-5A90-4B3D-B2A3-0DB9D80D3FE4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1238" y="4200544"/>
            <a:ext cx="508000" cy="3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9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82D59-1DFB-4FE6-8DDB-90B7DE2B0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25" y="787401"/>
            <a:ext cx="11582400" cy="5693689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F8E12D09-92E6-41F2-826B-18529BD28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6000" y="-76200"/>
            <a:ext cx="6100418" cy="20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2775D3-E3E2-4A8C-85FA-DFE12EEA9C97}"/>
              </a:ext>
            </a:extLst>
          </p:cNvPr>
          <p:cNvSpPr txBox="1"/>
          <p:nvPr/>
        </p:nvSpPr>
        <p:spPr>
          <a:xfrm>
            <a:off x="2045855" y="1243187"/>
            <a:ext cx="9194800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Tuổi         thơ       của         chúng                em.           Tựa        như      những   cánh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C6C99-FE19-41FB-B727-8C93E24DCE7F}"/>
              </a:ext>
            </a:extLst>
          </p:cNvPr>
          <p:cNvSpPr txBox="1"/>
          <p:nvPr/>
        </p:nvSpPr>
        <p:spPr>
          <a:xfrm>
            <a:off x="1244600" y="1924970"/>
            <a:ext cx="10668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chim.                    Bay            đi                       bay               đi               xây                mùa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32A3DE-F1CA-4F40-B094-35685B7F10E8}"/>
              </a:ext>
            </a:extLst>
          </p:cNvPr>
          <p:cNvSpPr txBox="1"/>
          <p:nvPr/>
        </p:nvSpPr>
        <p:spPr>
          <a:xfrm>
            <a:off x="1258455" y="2665213"/>
            <a:ext cx="99822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xuân.             Tuổi       thơ        của    chúng        em                   tựa        như     búp    măng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74434-13F7-4ABA-BFE9-BBD55D0B25F3}"/>
              </a:ext>
            </a:extLst>
          </p:cNvPr>
          <p:cNvSpPr txBox="1"/>
          <p:nvPr/>
        </p:nvSpPr>
        <p:spPr>
          <a:xfrm>
            <a:off x="1258455" y="3353692"/>
            <a:ext cx="91948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non.           Vươn     lên               vươn         lên         những              tầm       cao.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264519-C879-4B22-8C92-BE2F64CF6F54}"/>
              </a:ext>
            </a:extLst>
          </p:cNvPr>
          <p:cNvSpPr txBox="1"/>
          <p:nvPr/>
        </p:nvSpPr>
        <p:spPr>
          <a:xfrm>
            <a:off x="904008" y="4747495"/>
            <a:ext cx="1123719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Vươn  lên        từng   tầm     cao.                         Giống  như    măng   mọc   thẳng.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D11B51-065F-40DD-A983-D9588519BBB4}"/>
              </a:ext>
            </a:extLst>
          </p:cNvPr>
          <p:cNvSpPr txBox="1"/>
          <p:nvPr/>
        </p:nvSpPr>
        <p:spPr>
          <a:xfrm>
            <a:off x="904008" y="4059017"/>
            <a:ext cx="10718801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Bay    đi          vào   tương lai.                         Đất    nước   đang   mong  chờ.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987751-4D6A-4283-91EC-F51B16EA52F9}"/>
              </a:ext>
            </a:extLst>
          </p:cNvPr>
          <p:cNvSpPr txBox="1"/>
          <p:nvPr/>
        </p:nvSpPr>
        <p:spPr>
          <a:xfrm>
            <a:off x="904008" y="6232223"/>
            <a:ext cx="10297392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Bay    đi              vào   ngày     mai.                          Những cánh chim tuổi      thơ.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3052F2-6129-4D42-9BA3-AF23ABCAFE74}"/>
              </a:ext>
            </a:extLst>
          </p:cNvPr>
          <p:cNvSpPr txBox="1"/>
          <p:nvPr/>
        </p:nvSpPr>
        <p:spPr>
          <a:xfrm>
            <a:off x="924133" y="5535665"/>
            <a:ext cx="1009159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Bay  đi          vào   tương     lai.                            Đất   nước  đang  mong    chờ.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22309-A465-454F-8B48-38C0D56BF2BD}"/>
              </a:ext>
            </a:extLst>
          </p:cNvPr>
          <p:cNvSpPr/>
          <p:nvPr/>
        </p:nvSpPr>
        <p:spPr>
          <a:xfrm>
            <a:off x="4281055" y="203582"/>
            <a:ext cx="6959600" cy="1195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46">
              <a:lnSpc>
                <a:spcPct val="150000"/>
              </a:lnSpc>
              <a:defRPr/>
            </a:pPr>
            <a:r>
              <a:rPr lang="en-US" sz="2667" b="1">
                <a:solidFill>
                  <a:srgbClr val="FF0000"/>
                </a:solidFill>
                <a:latin typeface="Times New Roman"/>
                <a:ea typeface="Calibri"/>
              </a:rPr>
              <a:t>Bay </a:t>
            </a:r>
            <a:r>
              <a:rPr lang="vi-VN" sz="2667" b="1">
                <a:solidFill>
                  <a:srgbClr val="FF0000"/>
                </a:solidFill>
                <a:latin typeface="Times New Roman"/>
                <a:ea typeface="Calibri"/>
              </a:rPr>
              <a:t>vào tương lai</a:t>
            </a:r>
          </a:p>
          <a:p>
            <a:pPr algn="just" defTabSz="914446">
              <a:lnSpc>
                <a:spcPct val="150000"/>
              </a:lnSpc>
              <a:defRPr/>
            </a:pPr>
            <a:r>
              <a:rPr lang="vi-VN" sz="2400">
                <a:solidFill>
                  <a:prstClr val="black"/>
                </a:solidFill>
                <a:latin typeface="Times New Roman"/>
                <a:ea typeface="Calibri"/>
              </a:rPr>
              <a:t>                                      </a:t>
            </a:r>
            <a:endParaRPr lang="en-US" sz="1600" i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915051-4B28-45FE-A165-559E834C7DF8}"/>
              </a:ext>
            </a:extLst>
          </p:cNvPr>
          <p:cNvSpPr/>
          <p:nvPr/>
        </p:nvSpPr>
        <p:spPr>
          <a:xfrm>
            <a:off x="8257788" y="435327"/>
            <a:ext cx="695960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46">
              <a:lnSpc>
                <a:spcPct val="150000"/>
              </a:lnSpc>
              <a:defRPr/>
            </a:pPr>
            <a:r>
              <a:rPr lang="vi-VN" sz="1600" i="1">
                <a:solidFill>
                  <a:prstClr val="black"/>
                </a:solidFill>
                <a:latin typeface="Times New Roman"/>
                <a:ea typeface="Calibri"/>
              </a:rPr>
              <a:t>Nhạc và lời: Nguyễn Văn Hiên</a:t>
            </a:r>
            <a:endParaRPr lang="en-US" sz="1600" i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55EF02-A0F7-4D98-A142-7098C77E80E8}"/>
              </a:ext>
            </a:extLst>
          </p:cNvPr>
          <p:cNvSpPr/>
          <p:nvPr/>
        </p:nvSpPr>
        <p:spPr>
          <a:xfrm>
            <a:off x="1778000" y="545324"/>
            <a:ext cx="695960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46">
              <a:lnSpc>
                <a:spcPct val="150000"/>
              </a:lnSpc>
              <a:defRPr/>
            </a:pPr>
            <a:r>
              <a:rPr lang="vi-VN" sz="1600" i="1">
                <a:solidFill>
                  <a:prstClr val="black"/>
                </a:solidFill>
                <a:latin typeface="Times New Roman"/>
                <a:ea typeface="Calibri"/>
              </a:rPr>
              <a:t>Vui-Rộn ràng</a:t>
            </a:r>
            <a:endParaRPr lang="en-US" sz="1600" i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344913-94CB-4142-9FC5-58F616B8BF38}"/>
              </a:ext>
            </a:extLst>
          </p:cNvPr>
          <p:cNvSpPr/>
          <p:nvPr/>
        </p:nvSpPr>
        <p:spPr>
          <a:xfrm>
            <a:off x="152400" y="203582"/>
            <a:ext cx="2684710" cy="389787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2133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 panose="020B0604020202020204" pitchFamily="34" charset="0"/>
              </a:rPr>
              <a:t>Hát kết hợp gõ đệm</a:t>
            </a:r>
            <a:endParaRPr lang="en-US" sz="2133" b="1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</p:txBody>
      </p:sp>
      <p:pic>
        <p:nvPicPr>
          <p:cNvPr id="28" name="Bay vào tương lai karaoke II Âm nhạc lớp 5 Sách kết nối Tri thức">
            <a:hlinkClick r:id="" action="ppaction://media"/>
            <a:extLst>
              <a:ext uri="{FF2B5EF4-FFF2-40B4-BE49-F238E27FC236}">
                <a16:creationId xmlns:a16="http://schemas.microsoft.com/office/drawing/2014/main" id="{E33C9464-3194-4971-950C-A174046DD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399" y="689891"/>
            <a:ext cx="783689" cy="7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23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3D5FA4-7508-4F07-8758-385C7F0589AF}"/>
              </a:ext>
            </a:extLst>
          </p:cNvPr>
          <p:cNvSpPr/>
          <p:nvPr/>
        </p:nvSpPr>
        <p:spPr>
          <a:xfrm>
            <a:off x="265121" y="973490"/>
            <a:ext cx="5406608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36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 panose="020B0604020202020204" pitchFamily="34" charset="0"/>
              </a:rPr>
              <a:t>Hát nối tiếp – Hòa giọng</a:t>
            </a:r>
            <a:endParaRPr lang="en-US" sz="3600" b="1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4AEAC-9D60-4D74-8B90-669601208D4E}"/>
              </a:ext>
            </a:extLst>
          </p:cNvPr>
          <p:cNvSpPr txBox="1"/>
          <p:nvPr/>
        </p:nvSpPr>
        <p:spPr>
          <a:xfrm>
            <a:off x="1622324" y="1984911"/>
            <a:ext cx="101960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Nhóm 1:   </a:t>
            </a: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Tuổi thơ của chúng em. Tựa như những cánh chim. </a:t>
            </a:r>
          </a:p>
          <a:p>
            <a:pPr defTabSz="609630">
              <a:defRPr/>
            </a:pP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Bay đi bay đi xây mùa xuân. </a:t>
            </a:r>
          </a:p>
          <a:p>
            <a:pPr defTabSz="609630">
              <a:defRPr/>
            </a:pPr>
            <a:endParaRPr lang="vi-VN" sz="28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609630">
              <a:defRPr/>
            </a:pPr>
            <a:r>
              <a:rPr lang="vi-V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Nhóm 2:   </a:t>
            </a: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Tuổi thơ của chúng em tựa như búp măng non. Vươn                            </a:t>
            </a:r>
          </a:p>
          <a:p>
            <a:pPr defTabSz="609630">
              <a:defRPr/>
            </a:pP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lên vươn lên những tầm cao. </a:t>
            </a:r>
          </a:p>
          <a:p>
            <a:pPr defTabSz="609630">
              <a:defRPr/>
            </a:pPr>
            <a:r>
              <a:rPr lang="vi-VN" sz="2800" b="1">
                <a:solidFill>
                  <a:srgbClr val="00B050"/>
                </a:solidFill>
                <a:latin typeface="Times New Roman" panose="02020603050405020304" pitchFamily="18" charset="0"/>
              </a:rPr>
              <a:t>Hòa giọng:      </a:t>
            </a:r>
          </a:p>
          <a:p>
            <a:pPr defTabSz="609630">
              <a:defRPr/>
            </a:pP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Bay đi vào tương lai. Đất nước đang mong chờ. </a:t>
            </a:r>
          </a:p>
          <a:p>
            <a:pPr defTabSz="609630">
              <a:defRPr/>
            </a:pP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Vươn lên từng tầm cao. Giống như măng mọc thẳng. 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defTabSz="609630">
              <a:defRPr/>
            </a:pP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Bay đi vào tương lai. Đất nước đang mong chờ. </a:t>
            </a:r>
          </a:p>
          <a:p>
            <a:pPr defTabSz="609630">
              <a:defRPr/>
            </a:pP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Bay đi vào ngày mai. Những cánh chim tuổi thơ. </a:t>
            </a:r>
          </a:p>
        </p:txBody>
      </p:sp>
      <p:pic>
        <p:nvPicPr>
          <p:cNvPr id="7" name="Bay vào tương lai karaoke II Âm nhạc lớp 5 Sách kết nối Tri thức">
            <a:hlinkClick r:id="" action="ppaction://media"/>
            <a:extLst>
              <a:ext uri="{FF2B5EF4-FFF2-40B4-BE49-F238E27FC236}">
                <a16:creationId xmlns:a16="http://schemas.microsoft.com/office/drawing/2014/main" id="{1A6031BA-8DA6-4DCD-A9D1-A1F5E29456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676" y="1984911"/>
            <a:ext cx="783689" cy="7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2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3D5FA4-7508-4F07-8758-385C7F0589AF}"/>
              </a:ext>
            </a:extLst>
          </p:cNvPr>
          <p:cNvSpPr/>
          <p:nvPr/>
        </p:nvSpPr>
        <p:spPr>
          <a:xfrm>
            <a:off x="346900" y="1102947"/>
            <a:ext cx="6269024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36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 panose="020B0604020202020204" pitchFamily="34" charset="0"/>
              </a:rPr>
              <a:t>Hát kết hợp động tác cơ thể</a:t>
            </a:r>
            <a:endParaRPr lang="en-US" sz="3600" b="1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246B86-7E8D-4A5E-B772-1F46A7A8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845830"/>
            <a:ext cx="9976465" cy="22203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AB1817-C18C-4A1C-ABE6-80352BAEF9B0}"/>
              </a:ext>
            </a:extLst>
          </p:cNvPr>
          <p:cNvSpPr txBox="1"/>
          <p:nvPr/>
        </p:nvSpPr>
        <p:spPr>
          <a:xfrm>
            <a:off x="2641600" y="2621105"/>
            <a:ext cx="91948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Tuổi       thơ     của       chúng             em.        Tựa      như     những   cánh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3B8FDE-0181-4539-AA3A-B21954B104AC}"/>
              </a:ext>
            </a:extLst>
          </p:cNvPr>
          <p:cNvSpPr txBox="1"/>
          <p:nvPr/>
        </p:nvSpPr>
        <p:spPr>
          <a:xfrm>
            <a:off x="1746865" y="3817470"/>
            <a:ext cx="91948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chim.     Bay  đi           bay    đi    xây     mùa     xuân.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BEC593-6B5D-4E69-9B8D-EDA70144A7EA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27463" y="2890134"/>
            <a:ext cx="322580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090AB8-7CC2-216E-3496-F3984695528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43" y="2885450"/>
            <a:ext cx="404707" cy="4013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40BF9-9E46-461C-9A30-7DBF0338D00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6579726" y="2879189"/>
            <a:ext cx="404707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3B311B-76C0-4550-904D-D4F5E353A6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03" y="2900880"/>
            <a:ext cx="404707" cy="4013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B41BF4-C51C-4353-87E8-934E19468F94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07647" y="4293524"/>
            <a:ext cx="322580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048706-E1EE-4BD1-B9B6-D2F3DE08CDE9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659910" y="4282579"/>
            <a:ext cx="404707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83BB4F-0BCC-4B0F-88DF-C0A8AAE7155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4302887"/>
            <a:ext cx="404707" cy="40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4535DD-3685-4AF5-ABCD-A47CCF3AE695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84557" y="4273215"/>
            <a:ext cx="322580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FC42E7-3B47-4196-9495-5C26A821424A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4136820" y="4262270"/>
            <a:ext cx="404707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8A851FB-7FE2-4AB9-A519-2A8CD1F71A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71" y="4293524"/>
            <a:ext cx="404707" cy="4013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B85520E-E7BC-402F-93B5-8889CBEEFFCB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28311" y="4241961"/>
            <a:ext cx="322580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C7486B-D176-42DB-B3A5-F48D45454CF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6980574" y="4231016"/>
            <a:ext cx="404707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D1F1A61-0D39-4409-9F08-AFEBCC782A9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55" y="4227557"/>
            <a:ext cx="404707" cy="4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73257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372</Words>
  <Application>Microsoft Office PowerPoint</Application>
  <PresentationFormat>Widescreen</PresentationFormat>
  <Paragraphs>49</Paragraphs>
  <Slides>10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黑体</vt:lpstr>
      <vt:lpstr>Arial</vt:lpstr>
      <vt:lpstr>Calibri</vt:lpstr>
      <vt:lpstr>Calibri Light</vt:lpstr>
      <vt:lpstr>Times New Roman</vt:lpstr>
      <vt:lpstr>默认设计模板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trangphamminh1105@gmail.com</cp:lastModifiedBy>
  <cp:revision>10</cp:revision>
  <dcterms:created xsi:type="dcterms:W3CDTF">2024-06-12T04:32:41Z</dcterms:created>
  <dcterms:modified xsi:type="dcterms:W3CDTF">2024-11-30T00:37:57Z</dcterms:modified>
</cp:coreProperties>
</file>