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15"/>
  </p:notesMasterIdLst>
  <p:sldIdLst>
    <p:sldId id="257" r:id="rId2"/>
    <p:sldId id="269" r:id="rId3"/>
    <p:sldId id="258" r:id="rId4"/>
    <p:sldId id="262" r:id="rId5"/>
    <p:sldId id="259" r:id="rId6"/>
    <p:sldId id="260" r:id="rId7"/>
    <p:sldId id="261" r:id="rId8"/>
    <p:sldId id="263" r:id="rId9"/>
    <p:sldId id="264" r:id="rId10"/>
    <p:sldId id="266" r:id="rId11"/>
    <p:sldId id="267"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BDD9"/>
    <a:srgbClr val="CAB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FD76F-86AE-486F-B0D2-9B8987169779}" type="datetimeFigureOut">
              <a:rPr lang="en-AU" smtClean="0"/>
              <a:t>10/12/2024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894A6-71DA-42C6-A6F2-AB3A0D82F5F9}" type="slidenum">
              <a:rPr lang="en-AU" smtClean="0"/>
              <a:t>‹#›</a:t>
            </a:fld>
            <a:endParaRPr lang="en-AU"/>
          </a:p>
        </p:txBody>
      </p:sp>
    </p:spTree>
    <p:extLst>
      <p:ext uri="{BB962C8B-B14F-4D97-AF65-F5344CB8AC3E}">
        <p14:creationId xmlns:p14="http://schemas.microsoft.com/office/powerpoint/2010/main" val="58320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403759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BDF68E2-58F2-4D09-BE8B-E3BD06533059}"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257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2D6473-DF6D-4702-B328-E0DD40540A4E}"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389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26F7E3A-B166-407D-9866-32884E7D5B37}"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698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6566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28FC5F6-F338-4AE4-BB23-26385BCFC423}"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94570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727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9AB4D41-86C1-4908-B66A-0B50CEB3BF29}" type="datetimeFigureOut">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273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6426E2C-56C1-4E0D-A793-0088A7FDD37E}" type="datetimeFigureOut">
              <a:rPr lang="en-US" smtClean="0"/>
              <a:t>12/10/2024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683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8C39B41-D8B5-4052-B551-9B5525EAA8B6}" type="datetimeFigureOut">
              <a:rPr lang="en-US" smtClean="0"/>
              <a:t>12/10/2024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058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332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079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47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12/10/2024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738596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NULL"/><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emf"/><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8.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1949"/>
          <a:stretch/>
        </p:blipFill>
        <p:spPr>
          <a:xfrm>
            <a:off x="-30961" y="-1"/>
            <a:ext cx="12341673" cy="7613169"/>
          </a:xfrm>
          <a:prstGeom prst="rect">
            <a:avLst/>
          </a:prstGeom>
        </p:spPr>
      </p:pic>
      <p:grpSp>
        <p:nvGrpSpPr>
          <p:cNvPr id="3" name="Group 2">
            <a:extLst>
              <a:ext uri="{FF2B5EF4-FFF2-40B4-BE49-F238E27FC236}">
                <a16:creationId xmlns:a16="http://schemas.microsoft.com/office/drawing/2014/main" id="{D2333E86-FD60-2949-B49C-8FC8CEB13A71}"/>
              </a:ext>
            </a:extLst>
          </p:cNvPr>
          <p:cNvGrpSpPr/>
          <p:nvPr/>
        </p:nvGrpSpPr>
        <p:grpSpPr>
          <a:xfrm>
            <a:off x="1066528" y="1599813"/>
            <a:ext cx="9984264" cy="1492532"/>
            <a:chOff x="1035432" y="1656174"/>
            <a:chExt cx="9984264" cy="1492532"/>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97630" y="1684814"/>
              <a:ext cx="992206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i="0" dirty="0">
                  <a:solidFill>
                    <a:schemeClr val="tx1"/>
                  </a:solidFill>
                  <a:effectLst/>
                  <a:latin typeface="Cambria" panose="02040503050406030204" pitchFamily="18" charset="0"/>
                </a:rPr>
                <a:t>Em hãy cùng bạn kể tên các tài sản (đồ chơi, đồ dùng,…) của mình</a:t>
              </a:r>
              <a:endParaRPr lang="en-US" sz="40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598541" y="3409113"/>
            <a:ext cx="9725167" cy="1522786"/>
            <a:chOff x="1035432" y="1656174"/>
            <a:chExt cx="9725167" cy="1522786"/>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525182" y="1715068"/>
              <a:ext cx="904164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i="0" dirty="0">
                  <a:solidFill>
                    <a:schemeClr val="tx1"/>
                  </a:solidFill>
                  <a:effectLst/>
                  <a:latin typeface="Cambria" panose="02040503050406030204" pitchFamily="18" charset="0"/>
                </a:rPr>
                <a:t>Khi em bị mất hay hỏng một món đồ chơi/đồ dùng em cảm thấy như thế nào?</a:t>
              </a:r>
              <a:endParaRPr lang="en-US" sz="4000" dirty="0">
                <a:solidFill>
                  <a:schemeClr val="tx1"/>
                </a:solidFill>
                <a:latin typeface="Cambria" panose="02040503050406030204" pitchFamily="18" charset="0"/>
              </a:endParaRPr>
            </a:p>
          </p:txBody>
        </p:sp>
      </p:grpSp>
      <p:pic>
        <p:nvPicPr>
          <p:cNvPr id="10" name="Picture 9">
            <a:extLst>
              <a:ext uri="{FF2B5EF4-FFF2-40B4-BE49-F238E27FC236}">
                <a16:creationId xmlns:a16="http://schemas.microsoft.com/office/drawing/2014/main" id="{8D11C473-817E-854A-B4E8-2BE67E8B94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819" y="3937042"/>
            <a:ext cx="2349021" cy="2851450"/>
          </a:xfrm>
          <a:prstGeom prst="rect">
            <a:avLst/>
          </a:prstGeom>
        </p:spPr>
      </p:pic>
      <p:pic>
        <p:nvPicPr>
          <p:cNvPr id="20" name="Picture 8" descr="Hình ảnh Biểu Tượng đồ Dùng Học Tập PNG Miễn Phí Tải Về - Lovepik">
            <a:extLst>
              <a:ext uri="{FF2B5EF4-FFF2-40B4-BE49-F238E27FC236}">
                <a16:creationId xmlns:a16="http://schemas.microsoft.com/office/drawing/2014/main" id="{2F5AFDF6-B5C3-2147-AF6A-B9C468CBC86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64870" y1="26946" x2="67365" y2="36128"/>
                        <a14:foregroundMark x1="67365" y1="36128" x2="72255" y2="26048"/>
                        <a14:foregroundMark x1="72255" y1="26048" x2="72355" y2="22156"/>
                        <a14:foregroundMark x1="69361" y1="16567" x2="79441" y2="32735"/>
                        <a14:foregroundMark x1="79441" y1="32735" x2="78144" y2="23054"/>
                        <a14:foregroundMark x1="75948" y1="11078" x2="79142" y2="18962"/>
                        <a14:foregroundMark x1="79142" y1="18962" x2="78144" y2="21158"/>
                        <a14:foregroundMark x1="75948" y1="21158" x2="68563" y2="23952"/>
                        <a14:foregroundMark x1="68563" y1="23952" x2="62575" y2="19760"/>
                        <a14:foregroundMark x1="62575" y1="19760" x2="65868" y2="21457"/>
                        <a14:foregroundMark x1="77246" y1="27345" x2="78543" y2="38723"/>
                        <a14:foregroundMark x1="74651" y1="15569" x2="74950" y2="17565"/>
                        <a14:foregroundMark x1="73952" y1="15569" x2="77246" y2="15968"/>
                        <a14:backgroundMark x1="17066" y1="66966" x2="67066" y2="86727"/>
                        <a14:backgroundMark x1="67066" y1="86727" x2="67166" y2="86826"/>
                        <a14:backgroundMark x1="28443" y1="63074" x2="17964" y2="89421"/>
                        <a14:backgroundMark x1="17964" y1="89421" x2="25150" y2="59980"/>
                        <a14:backgroundMark x1="25150" y1="59980" x2="30140" y2="75948"/>
                        <a14:backgroundMark x1="30140" y1="75948" x2="36627" y2="84731"/>
                        <a14:backgroundMark x1="36627" y1="84731" x2="39521" y2="71557"/>
                      </a14:backgroundRemoval>
                    </a14:imgEffect>
                  </a14:imgLayer>
                </a14:imgProps>
              </a:ext>
              <a:ext uri="{28A0092B-C50C-407E-A947-70E740481C1C}">
                <a14:useLocalDpi xmlns:a14="http://schemas.microsoft.com/office/drawing/2010/main" val="0"/>
              </a:ext>
            </a:extLst>
          </a:blip>
          <a:srcRect/>
          <a:stretch>
            <a:fillRect/>
          </a:stretch>
        </p:blipFill>
        <p:spPr bwMode="auto">
          <a:xfrm rot="20290541">
            <a:off x="-872783" y="2193970"/>
            <a:ext cx="3754226" cy="37542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ình ảnh Biểu Tượng đồ Dùng Học Tập PNG Miễn Phí Tải Về - Lovepik">
            <a:extLst>
              <a:ext uri="{FF2B5EF4-FFF2-40B4-BE49-F238E27FC236}">
                <a16:creationId xmlns:a16="http://schemas.microsoft.com/office/drawing/2014/main" id="{17E97FAD-42BB-C644-B346-C71E16D0FCE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980" b="89920" l="8483" r="89920">
                        <a14:foregroundMark x1="64870" y1="26946" x2="65161" y2="28016"/>
                        <a14:foregroundMark x1="79117" y1="32215" x2="79441" y2="32735"/>
                        <a14:foregroundMark x1="79441" y1="32735" x2="79228" y2="31146"/>
                        <a14:foregroundMark x1="78086" y1="16357" x2="79142" y2="18962"/>
                        <a14:foregroundMark x1="76215" y1="11738" x2="76884" y2="13388"/>
                        <a14:foregroundMark x1="78695" y1="19944" x2="78833" y2="19641"/>
                        <a14:foregroundMark x1="79142" y1="18962" x2="79260" y2="18702"/>
                        <a14:foregroundMark x1="74723" y1="21621" x2="73790" y2="21974"/>
                        <a14:foregroundMark x1="75948" y1="21158" x2="75653" y2="21270"/>
                        <a14:foregroundMark x1="64269" y1="20946" x2="62575" y2="19760"/>
                        <a14:foregroundMark x1="62575" y1="19760" x2="64017" y2="20503"/>
                        <a14:foregroundMark x1="43014" y1="20659" x2="10379" y2="33234"/>
                        <a14:foregroundMark x1="16567" y1="30539" x2="26148" y2="21657"/>
                        <a14:foregroundMark x1="26148" y1="21657" x2="23852" y2="34731"/>
                        <a14:foregroundMark x1="23852" y1="34731" x2="23852" y2="34731"/>
                        <a14:foregroundMark x1="26148" y1="30539" x2="13772" y2="23553"/>
                        <a14:foregroundMark x1="13772" y1="23553" x2="19062" y2="35729"/>
                        <a14:foregroundMark x1="19062" y1="35729" x2="18663" y2="36527"/>
                        <a14:foregroundMark x1="21956" y1="31437" x2="31936" y2="29042"/>
                        <a14:foregroundMark x1="22355" y1="32236" x2="29142" y2="40719"/>
                        <a14:foregroundMark x1="29840" y1="32635" x2="20858" y2="42515"/>
                        <a14:foregroundMark x1="20858" y1="42515" x2="31337" y2="35230"/>
                        <a14:foregroundMark x1="31337" y1="35230" x2="31337" y2="35230"/>
                        <a14:foregroundMark x1="28942" y1="25250" x2="17066" y2="20459"/>
                        <a14:foregroundMark x1="17066" y1="20459" x2="8483" y2="29940"/>
                        <a14:foregroundMark x1="8483" y1="29940" x2="18862" y2="41717"/>
                        <a14:foregroundMark x1="18862" y1="41717" x2="32036" y2="42515"/>
                        <a14:foregroundMark x1="32036" y1="42515" x2="47206" y2="35529"/>
                        <a14:foregroundMark x1="47206" y1="35529" x2="42315" y2="19062"/>
                        <a14:backgroundMark x1="17066" y1="66966" x2="67066" y2="86727"/>
                        <a14:backgroundMark x1="67066" y1="86727" x2="67166" y2="86826"/>
                        <a14:backgroundMark x1="28443" y1="63074" x2="17964" y2="89421"/>
                        <a14:backgroundMark x1="17964" y1="89421" x2="25150" y2="59980"/>
                        <a14:backgroundMark x1="25150" y1="59980" x2="30140" y2="75948"/>
                        <a14:backgroundMark x1="30140" y1="75948" x2="36627" y2="84731"/>
                        <a14:backgroundMark x1="36627" y1="84731" x2="39521" y2="71557"/>
                        <a14:backgroundMark x1="58982" y1="23852" x2="72355" y2="25749"/>
                        <a14:backgroundMark x1="72355" y1="25749" x2="76647" y2="40020"/>
                        <a14:backgroundMark x1="76647" y1="40020" x2="81138" y2="11577"/>
                        <a14:backgroundMark x1="69461" y1="18463" x2="64970" y2="35329"/>
                        <a14:backgroundMark x1="64970" y1="35329" x2="75250" y2="23453"/>
                        <a14:backgroundMark x1="75250" y1="23453" x2="74850" y2="10379"/>
                        <a14:backgroundMark x1="74850" y1="10379" x2="66866" y2="37126"/>
                        <a14:backgroundMark x1="66866" y1="37126" x2="69062" y2="46407"/>
                        <a14:backgroundMark x1="79142" y1="19760" x2="71058" y2="39521"/>
                        <a14:backgroundMark x1="71058" y1="39521" x2="78244" y2="21956"/>
                        <a14:backgroundMark x1="78244" y1="21956" x2="68263" y2="10579"/>
                        <a14:backgroundMark x1="68263" y1="10579" x2="76846" y2="36727"/>
                        <a14:backgroundMark x1="73553" y1="38623" x2="78743" y2="20160"/>
                        <a14:backgroundMark x1="78743" y1="20160" x2="74850" y2="33034"/>
                        <a14:backgroundMark x1="74850" y1="33034" x2="77844" y2="19760"/>
                        <a14:backgroundMark x1="77844" y1="19760" x2="61178" y2="12076"/>
                        <a14:backgroundMark x1="61178" y1="12076" x2="77345" y2="40519"/>
                        <a14:backgroundMark x1="77345" y1="40519" x2="83234" y2="33533"/>
                        <a14:backgroundMark x1="78343" y1="23253" x2="76347" y2="42415"/>
                        <a14:backgroundMark x1="76347" y1="42415" x2="79142" y2="27046"/>
                        <a14:backgroundMark x1="79142" y1="27046" x2="76248" y2="14271"/>
                        <a14:backgroundMark x1="76248" y1="14271" x2="71756" y2="11078"/>
                        <a14:backgroundMark x1="79441" y1="14172" x2="66068" y2="18962"/>
                        <a14:backgroundMark x1="66068" y1="18962" x2="75549" y2="33533"/>
                        <a14:backgroundMark x1="75549" y1="33533" x2="75549" y2="33633"/>
                      </a14:backgroundRemoval>
                    </a14:imgEffect>
                  </a14:imgLayer>
                </a14:imgProps>
              </a:ext>
              <a:ext uri="{28A0092B-C50C-407E-A947-70E740481C1C}">
                <a14:useLocalDpi xmlns:a14="http://schemas.microsoft.com/office/drawing/2010/main" val="0"/>
              </a:ext>
            </a:extLst>
          </a:blip>
          <a:srcRect l="-11036" t="3389" r="41898" b="-3389"/>
          <a:stretch/>
        </p:blipFill>
        <p:spPr bwMode="auto">
          <a:xfrm rot="20290541">
            <a:off x="10044734" y="1938548"/>
            <a:ext cx="2595600" cy="3754226"/>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4">
            <a:extLst>
              <a:ext uri="{FF2B5EF4-FFF2-40B4-BE49-F238E27FC236}">
                <a16:creationId xmlns:a16="http://schemas.microsoft.com/office/drawing/2014/main" id="{14B9B51F-D08B-7240-A9BD-7869792908CA}"/>
              </a:ext>
            </a:extLst>
          </p:cNvPr>
          <p:cNvSpPr/>
          <p:nvPr/>
        </p:nvSpPr>
        <p:spPr>
          <a:xfrm>
            <a:off x="9750855" y="4440014"/>
            <a:ext cx="2280733" cy="241798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8310404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a:solidFill>
            <a:srgbClr val="FFFF00"/>
          </a:solidFill>
        </p:spPr>
      </p:pic>
      <p:grpSp>
        <p:nvGrpSpPr>
          <p:cNvPr id="3" name="Group 2">
            <a:extLst>
              <a:ext uri="{FF2B5EF4-FFF2-40B4-BE49-F238E27FC236}">
                <a16:creationId xmlns:a16="http://schemas.microsoft.com/office/drawing/2014/main" id="{F3B5D189-C791-CC43-A4B8-F4B682F7F498}"/>
              </a:ext>
            </a:extLst>
          </p:cNvPr>
          <p:cNvGrpSpPr/>
          <p:nvPr/>
        </p:nvGrpSpPr>
        <p:grpSpPr>
          <a:xfrm>
            <a:off x="888107" y="874775"/>
            <a:ext cx="10214001" cy="1543211"/>
            <a:chOff x="1035432" y="1656174"/>
            <a:chExt cx="9835310" cy="1543211"/>
          </a:xfrm>
        </p:grpSpPr>
        <p:sp>
          <p:nvSpPr>
            <p:cNvPr id="4" name="Rounded Rectangle 3">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FBB9F94-D093-3943-B130-46404FB5A031}"/>
                </a:ext>
              </a:extLst>
            </p:cNvPr>
            <p:cNvSpPr/>
            <p:nvPr/>
          </p:nvSpPr>
          <p:spPr>
            <a:xfrm>
              <a:off x="1035432" y="1735493"/>
              <a:ext cx="9835310"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dirty="0">
                  <a:solidFill>
                    <a:schemeClr val="tx1"/>
                  </a:solidFill>
                  <a:effectLst/>
                  <a:latin typeface="Times New Roman" panose="02020603050405020304" pitchFamily="18" charset="0"/>
                  <a:cs typeface="Times New Roman" panose="02020603050405020304" pitchFamily="18" charset="0"/>
                </a:rPr>
                <a:t>Kể thêm các biểu hiện thể hiện việc tôn trọng tài sản của người khác </a:t>
              </a:r>
            </a:p>
          </p:txBody>
        </p:sp>
      </p:grpSp>
      <p:sp>
        <p:nvSpPr>
          <p:cNvPr id="7" name="Rectangle 6">
            <a:extLst>
              <a:ext uri="{FF2B5EF4-FFF2-40B4-BE49-F238E27FC236}">
                <a16:creationId xmlns:a16="http://schemas.microsoft.com/office/drawing/2014/main" id="{77BD569E-DC41-434A-9489-A04A6D949E9E}"/>
              </a:ext>
            </a:extLst>
          </p:cNvPr>
          <p:cNvSpPr/>
          <p:nvPr/>
        </p:nvSpPr>
        <p:spPr>
          <a:xfrm>
            <a:off x="667330" y="3060045"/>
            <a:ext cx="10945090" cy="306185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Arial" panose="020B0604020202020204" pitchFamily="34" charset="0"/>
              <a:buChar char="•"/>
            </a:pPr>
            <a:r>
              <a:rPr lang="vi-VN" sz="3600" b="0" i="0" dirty="0">
                <a:solidFill>
                  <a:schemeClr val="tx1"/>
                </a:solidFill>
                <a:effectLst/>
                <a:latin typeface="Times New Roman" panose="02020603050405020304" pitchFamily="18" charset="0"/>
                <a:cs typeface="Times New Roman" panose="02020603050405020304" pitchFamily="18" charset="0"/>
              </a:rPr>
              <a:t>Bảo vệ, giữ gìn tài sản của người khác</a:t>
            </a:r>
          </a:p>
          <a:p>
            <a:pPr marL="457200" indent="-457200" algn="l">
              <a:buFont typeface="Arial" panose="020B0604020202020204" pitchFamily="34" charset="0"/>
              <a:buChar char="•"/>
            </a:pPr>
            <a:r>
              <a:rPr lang="vi-VN" sz="3600" b="0" i="0" dirty="0">
                <a:solidFill>
                  <a:schemeClr val="tx1"/>
                </a:solidFill>
                <a:effectLst/>
                <a:latin typeface="Times New Roman" panose="02020603050405020304" pitchFamily="18" charset="0"/>
                <a:cs typeface="Times New Roman" panose="02020603050405020304" pitchFamily="18" charset="0"/>
              </a:rPr>
              <a:t>Khi mượn đồ người khác phải giữ gìn cẩn thận</a:t>
            </a:r>
          </a:p>
          <a:p>
            <a:pPr marL="457200" indent="-457200" algn="l">
              <a:buFont typeface="Arial" panose="020B0604020202020204" pitchFamily="34" charset="0"/>
              <a:buChar char="•"/>
            </a:pPr>
            <a:r>
              <a:rPr lang="vi-VN" sz="3600" b="0" i="0" dirty="0">
                <a:solidFill>
                  <a:schemeClr val="tx1"/>
                </a:solidFill>
                <a:effectLst/>
                <a:latin typeface="Times New Roman" panose="02020603050405020304" pitchFamily="18" charset="0"/>
                <a:cs typeface="Times New Roman" panose="02020603050405020304" pitchFamily="18" charset="0"/>
              </a:rPr>
              <a:t>Nhặt được của rơi đem trả lại cho người bị mất</a:t>
            </a:r>
          </a:p>
          <a:p>
            <a:pPr marL="457200" indent="-457200" algn="l">
              <a:buFont typeface="Arial" panose="020B0604020202020204" pitchFamily="34" charset="0"/>
              <a:buChar char="•"/>
            </a:pPr>
            <a:r>
              <a:rPr lang="vi-VN" sz="3600" b="0" i="0" dirty="0">
                <a:solidFill>
                  <a:schemeClr val="tx1"/>
                </a:solidFill>
                <a:effectLst/>
                <a:latin typeface="Times New Roman" panose="02020603050405020304" pitchFamily="18" charset="0"/>
                <a:cs typeface="Times New Roman" panose="02020603050405020304" pitchFamily="18" charset="0"/>
              </a:rPr>
              <a:t>Không cắm gửi tài sản của người khác khi mình mượn</a:t>
            </a:r>
          </a:p>
        </p:txBody>
      </p:sp>
      <p:sp>
        <p:nvSpPr>
          <p:cNvPr id="8" name="Freeform 4">
            <a:extLst>
              <a:ext uri="{FF2B5EF4-FFF2-40B4-BE49-F238E27FC236}">
                <a16:creationId xmlns:a16="http://schemas.microsoft.com/office/drawing/2014/main" id="{14B9B51F-D08B-7240-A9BD-7869792908CA}"/>
              </a:ext>
            </a:extLst>
          </p:cNvPr>
          <p:cNvSpPr/>
          <p:nvPr/>
        </p:nvSpPr>
        <p:spPr>
          <a:xfrm>
            <a:off x="10029978" y="5478032"/>
            <a:ext cx="2280733" cy="241798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24184851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grpSp>
        <p:nvGrpSpPr>
          <p:cNvPr id="3" name="Group 2">
            <a:extLst>
              <a:ext uri="{FF2B5EF4-FFF2-40B4-BE49-F238E27FC236}">
                <a16:creationId xmlns:a16="http://schemas.microsoft.com/office/drawing/2014/main" id="{56071E9A-65D0-F14D-911B-E63FABB0A9B3}"/>
              </a:ext>
            </a:extLst>
          </p:cNvPr>
          <p:cNvGrpSpPr/>
          <p:nvPr/>
        </p:nvGrpSpPr>
        <p:grpSpPr>
          <a:xfrm>
            <a:off x="1689018" y="3071698"/>
            <a:ext cx="9898846" cy="1677323"/>
            <a:chOff x="1422904" y="5739964"/>
            <a:chExt cx="9898846" cy="2288995"/>
          </a:xfrm>
        </p:grpSpPr>
        <p:grpSp>
          <p:nvGrpSpPr>
            <p:cNvPr id="4"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6"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sp>
          <p:sp>
            <p:nvSpPr>
              <p:cNvPr id="7" name="Freeform 5">
                <a:extLst>
                  <a:ext uri="{FF2B5EF4-FFF2-40B4-BE49-F238E27FC236}">
                    <a16:creationId xmlns:a16="http://schemas.microsoft.com/office/drawing/2014/main" id="{431E5DA4-C746-D94B-B147-413919091048}"/>
                  </a:ext>
                </a:extLst>
              </p:cNvPr>
              <p:cNvSpPr/>
              <p:nvPr/>
            </p:nvSpPr>
            <p:spPr>
              <a:xfrm>
                <a:off x="0" y="0"/>
                <a:ext cx="57615413"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sp>
        </p:grpSp>
        <p:sp>
          <p:nvSpPr>
            <p:cNvPr id="5" name="TextBox 6">
              <a:extLst>
                <a:ext uri="{FF2B5EF4-FFF2-40B4-BE49-F238E27FC236}">
                  <a16:creationId xmlns:a16="http://schemas.microsoft.com/office/drawing/2014/main" id="{BFFCF282-C0EF-5B4F-83BE-DBE66184F4F4}"/>
                </a:ext>
              </a:extLst>
            </p:cNvPr>
            <p:cNvSpPr txBox="1"/>
            <p:nvPr/>
          </p:nvSpPr>
          <p:spPr>
            <a:xfrm>
              <a:off x="1726791" y="6112585"/>
              <a:ext cx="9278649" cy="1512051"/>
            </a:xfrm>
            <a:prstGeom prst="rect">
              <a:avLst/>
            </a:prstGeom>
          </p:spPr>
          <p:txBody>
            <a:bodyPr wrap="square" lIns="0" tIns="0" rIns="0" bIns="0" rtlCol="0" anchor="t">
              <a:spAutoFit/>
            </a:bodyPr>
            <a:lstStyle/>
            <a:p>
              <a:pPr algn="ctr"/>
              <a:r>
                <a:rPr lang="vi-VN" sz="3600" b="1" i="0" dirty="0">
                  <a:solidFill>
                    <a:srgbClr val="C00000"/>
                  </a:solidFill>
                  <a:effectLst/>
                  <a:latin typeface="Times New Roman" panose="02020603050405020304" pitchFamily="18" charset="0"/>
                  <a:cs typeface="Times New Roman" panose="02020603050405020304" pitchFamily="18" charset="0"/>
                </a:rPr>
                <a:t>Hãy chia sẻ những việc em đã và sẽ làm để thể hiện sự tôn trọng tài sản của người khác</a:t>
              </a:r>
              <a:endParaRPr lang="en-US" sz="4800" b="1" dirty="0">
                <a:solidFill>
                  <a:srgbClr val="C0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7A976798-600B-6C47-95E1-F944B59B0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437" y="1508091"/>
            <a:ext cx="4781306" cy="4781306"/>
          </a:xfrm>
          <a:prstGeom prst="rect">
            <a:avLst/>
          </a:prstGeom>
        </p:spPr>
      </p:pic>
      <p:pic>
        <p:nvPicPr>
          <p:cNvPr id="9" name="Picture 8">
            <a:extLst>
              <a:ext uri="{FF2B5EF4-FFF2-40B4-BE49-F238E27FC236}">
                <a16:creationId xmlns:a16="http://schemas.microsoft.com/office/drawing/2014/main" id="{413CAD3A-40FB-7748-B784-1555C673C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1740" y="4452742"/>
            <a:ext cx="1745249" cy="2118539"/>
          </a:xfrm>
          <a:prstGeom prst="rect">
            <a:avLst/>
          </a:prstGeom>
        </p:spPr>
      </p:pic>
    </p:spTree>
    <p:extLst>
      <p:ext uri="{BB962C8B-B14F-4D97-AF65-F5344CB8AC3E}">
        <p14:creationId xmlns:p14="http://schemas.microsoft.com/office/powerpoint/2010/main" val="20524901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pic>
        <p:nvPicPr>
          <p:cNvPr id="4" name="Picture 3"/>
          <p:cNvPicPr>
            <a:picLocks noChangeAspect="1"/>
          </p:cNvPicPr>
          <p:nvPr/>
        </p:nvPicPr>
        <p:blipFill rotWithShape="1">
          <a:blip r:embed="rId3"/>
          <a:srcRect l="47278" t="32909" r="11143" b="28074"/>
          <a:stretch/>
        </p:blipFill>
        <p:spPr>
          <a:xfrm>
            <a:off x="759061" y="966402"/>
            <a:ext cx="10761627" cy="5680362"/>
          </a:xfrm>
          <a:prstGeom prst="rect">
            <a:avLst/>
          </a:prstGeom>
        </p:spPr>
      </p:pic>
    </p:spTree>
    <p:extLst>
      <p:ext uri="{BB962C8B-B14F-4D97-AF65-F5344CB8AC3E}">
        <p14:creationId xmlns:p14="http://schemas.microsoft.com/office/powerpoint/2010/main" val="28493191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sp>
        <p:nvSpPr>
          <p:cNvPr id="3" name="Rounded Rectangle 2"/>
          <p:cNvSpPr/>
          <p:nvPr/>
        </p:nvSpPr>
        <p:spPr>
          <a:xfrm>
            <a:off x="740368" y="1838425"/>
            <a:ext cx="8769392" cy="37057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3600" b="1" dirty="0">
                <a:solidFill>
                  <a:srgbClr val="C00000"/>
                </a:solidFill>
                <a:latin typeface="Times New Roman" panose="02020603050405020304" pitchFamily="18" charset="0"/>
                <a:cs typeface="Times New Roman" panose="02020603050405020304" pitchFamily="18" charset="0"/>
              </a:rPr>
              <a:t>Chúng ta cần biết tôn trọng tài sản của người khác. Đây chính là một biểu hiện của phẩm chất thật thà, trung thực. Người biết tôn trọng tài sản của người khác sẽ được mọi người yêu quý.</a:t>
            </a:r>
            <a:endParaRPr lang="en-AU" sz="3600" b="1"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A976798-600B-6C47-95E1-F944B59B0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73346" y="2605370"/>
            <a:ext cx="5001200" cy="4781306"/>
          </a:xfrm>
          <a:prstGeom prst="rect">
            <a:avLst/>
          </a:prstGeom>
        </p:spPr>
      </p:pic>
    </p:spTree>
    <p:extLst>
      <p:ext uri="{BB962C8B-B14F-4D97-AF65-F5344CB8AC3E}">
        <p14:creationId xmlns:p14="http://schemas.microsoft.com/office/powerpoint/2010/main" val="27918087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pic>
        <p:nvPicPr>
          <p:cNvPr id="3" name="Picture 6" descr="Cartoon School Boy Going To School PNG Transparent And Clipart Image For  Free Download - Lovepik | 401571026">
            <a:extLst>
              <a:ext uri="{FF2B5EF4-FFF2-40B4-BE49-F238E27FC236}">
                <a16:creationId xmlns:a16="http://schemas.microsoft.com/office/drawing/2014/main" id="{3D91E0DA-F4D3-AA43-9ECF-214975A2C64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417" b="93417" l="10000" r="90000">
                        <a14:foregroundMark x1="34083" y1="93000" x2="40833" y2="91250"/>
                        <a14:foregroundMark x1="40833" y1="91250" x2="41750" y2="90500"/>
                        <a14:foregroundMark x1="62833" y1="91250" x2="65333" y2="89083"/>
                        <a14:foregroundMark x1="66667" y1="91250" x2="59667" y2="90500"/>
                        <a14:foregroundMark x1="59667" y1="90500" x2="59667" y2="90500"/>
                        <a14:foregroundMark x1="34417" y1="91917" x2="41417" y2="93417"/>
                        <a14:foregroundMark x1="41417" y1="93417" x2="43167" y2="92583"/>
                        <a14:foregroundMark x1="42500" y1="10500" x2="49417" y2="9417"/>
                        <a14:foregroundMark x1="49417" y1="9417" x2="55083" y2="10500"/>
                      </a14:backgroundRemoval>
                    </a14:imgEffect>
                  </a14:imgLayer>
                </a14:imgProps>
              </a:ext>
              <a:ext uri="{28A0092B-C50C-407E-A947-70E740481C1C}">
                <a14:useLocalDpi xmlns:a14="http://schemas.microsoft.com/office/drawing/2010/main" val="0"/>
              </a:ext>
            </a:extLst>
          </a:blip>
          <a:srcRect/>
          <a:stretch>
            <a:fillRect/>
          </a:stretch>
        </p:blipFill>
        <p:spPr bwMode="auto">
          <a:xfrm>
            <a:off x="8532677" y="2127569"/>
            <a:ext cx="4781306" cy="47813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F3BFBD-DA3E-E74C-996F-5FBB7484B598}"/>
              </a:ext>
            </a:extLst>
          </p:cNvPr>
          <p:cNvPicPr>
            <a:picLocks noChangeAspect="1"/>
          </p:cNvPicPr>
          <p:nvPr/>
        </p:nvPicPr>
        <p:blipFill>
          <a:blip r:embed="rId5"/>
          <a:stretch>
            <a:fillRect/>
          </a:stretch>
        </p:blipFill>
        <p:spPr>
          <a:xfrm>
            <a:off x="780014" y="969542"/>
            <a:ext cx="10645598" cy="4972354"/>
          </a:xfrm>
          <a:prstGeom prst="rect">
            <a:avLst/>
          </a:prstGeom>
        </p:spPr>
      </p:pic>
      <p:pic>
        <p:nvPicPr>
          <p:cNvPr id="5" name="Picture 4">
            <a:extLst>
              <a:ext uri="{FF2B5EF4-FFF2-40B4-BE49-F238E27FC236}">
                <a16:creationId xmlns:a16="http://schemas.microsoft.com/office/drawing/2014/main" id="{924AA2E8-E645-674A-8134-77BA7748A1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719" y="2076694"/>
            <a:ext cx="4781306" cy="4781306"/>
          </a:xfrm>
          <a:prstGeom prst="rect">
            <a:avLst/>
          </a:prstGeom>
        </p:spPr>
      </p:pic>
    </p:spTree>
    <p:extLst>
      <p:ext uri="{BB962C8B-B14F-4D97-AF65-F5344CB8AC3E}">
        <p14:creationId xmlns:p14="http://schemas.microsoft.com/office/powerpoint/2010/main" val="27608277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sp>
        <p:nvSpPr>
          <p:cNvPr id="10"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grpSp>
        <p:nvGrpSpPr>
          <p:cNvPr id="11" name="Group 10">
            <a:extLst>
              <a:ext uri="{FF2B5EF4-FFF2-40B4-BE49-F238E27FC236}">
                <a16:creationId xmlns:a16="http://schemas.microsoft.com/office/drawing/2014/main" id="{D2333E86-FD60-2949-B49C-8FC8CEB13A71}"/>
              </a:ext>
            </a:extLst>
          </p:cNvPr>
          <p:cNvGrpSpPr/>
          <p:nvPr/>
        </p:nvGrpSpPr>
        <p:grpSpPr>
          <a:xfrm>
            <a:off x="967732" y="2015181"/>
            <a:ext cx="5859135" cy="2919807"/>
            <a:chOff x="1024798" y="1198153"/>
            <a:chExt cx="4169527" cy="2919807"/>
          </a:xfrm>
        </p:grpSpPr>
        <p:sp>
          <p:nvSpPr>
            <p:cNvPr id="12" name="Rounded Rectangle 11">
              <a:extLst>
                <a:ext uri="{FF2B5EF4-FFF2-40B4-BE49-F238E27FC236}">
                  <a16:creationId xmlns:a16="http://schemas.microsoft.com/office/drawing/2014/main" id="{AE8AD832-C961-204E-A070-02BB1B98C6D6}"/>
                </a:ext>
              </a:extLst>
            </p:cNvPr>
            <p:cNvSpPr/>
            <p:nvPr/>
          </p:nvSpPr>
          <p:spPr>
            <a:xfrm>
              <a:off x="1024798" y="1433743"/>
              <a:ext cx="4169527" cy="2613568"/>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Rectangle 12"/>
            <p:cNvSpPr/>
            <p:nvPr/>
          </p:nvSpPr>
          <p:spPr>
            <a:xfrm>
              <a:off x="1035431" y="119815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0" i="0" dirty="0">
                  <a:solidFill>
                    <a:schemeClr val="tx1"/>
                  </a:solidFill>
                  <a:effectLst/>
                  <a:latin typeface="Times New Roman" panose="02020603050405020304" pitchFamily="18" charset="0"/>
                  <a:cs typeface="Times New Roman" panose="02020603050405020304" pitchFamily="18" charset="0"/>
                </a:rPr>
                <a:t>a. Trong giờ ra chơi, vì mải chơi đùa với các bạn nên Lan làm rơi chiếc kẹp tóc mà không biết. Thấy vậy, Hoa nhặt lên và trả cho </a:t>
              </a:r>
              <a:r>
                <a:rPr lang="vi-VN" sz="3200" b="0" i="0" dirty="0" smtClean="0">
                  <a:solidFill>
                    <a:schemeClr val="tx1"/>
                  </a:solidFill>
                  <a:effectLst/>
                  <a:latin typeface="Times New Roman" panose="02020603050405020304" pitchFamily="18" charset="0"/>
                  <a:cs typeface="Times New Roman" panose="02020603050405020304" pitchFamily="18" charset="0"/>
                </a:rPr>
                <a:t>bạn</a:t>
              </a:r>
              <a:r>
                <a:rPr lang="en-US" sz="3200" b="0" i="0" dirty="0" smtClean="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grpSp>
      <p:pic>
        <p:nvPicPr>
          <p:cNvPr id="16" name="Picture 2" descr="Đọc các trường hợp dưới đây và thực hiện yêu cầu: ">
            <a:extLst>
              <a:ext uri="{FF2B5EF4-FFF2-40B4-BE49-F238E27FC236}">
                <a16:creationId xmlns:a16="http://schemas.microsoft.com/office/drawing/2014/main" id="{095D1482-7B69-7142-AF98-554996023A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386" r="6603"/>
          <a:stretch/>
        </p:blipFill>
        <p:spPr bwMode="auto">
          <a:xfrm>
            <a:off x="6916201" y="2015181"/>
            <a:ext cx="4036741" cy="3084746"/>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6">
            <a:extLst>
              <a:ext uri="{FF2B5EF4-FFF2-40B4-BE49-F238E27FC236}">
                <a16:creationId xmlns:a16="http://schemas.microsoft.com/office/drawing/2014/main" id="{29B932B9-4FAB-2B41-A5DA-E8EE1B5D629C}"/>
              </a:ext>
            </a:extLst>
          </p:cNvPr>
          <p:cNvSpPr/>
          <p:nvPr/>
        </p:nvSpPr>
        <p:spPr>
          <a:xfrm>
            <a:off x="0" y="4677017"/>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5"/>
            <a:stretch>
              <a:fillRect/>
            </a:stretch>
          </a:blipFill>
        </p:spPr>
      </p:sp>
      <p:sp>
        <p:nvSpPr>
          <p:cNvPr id="18" name="TextBox 17"/>
          <p:cNvSpPr txBox="1"/>
          <p:nvPr/>
        </p:nvSpPr>
        <p:spPr>
          <a:xfrm>
            <a:off x="909082" y="1150642"/>
            <a:ext cx="10461586" cy="646331"/>
          </a:xfrm>
          <a:prstGeom prst="rect">
            <a:avLst/>
          </a:prstGeom>
          <a:noFill/>
        </p:spPr>
        <p:txBody>
          <a:bodyPr wrap="square" rtlCol="0">
            <a:spAutoFit/>
          </a:bodyPr>
          <a:lstStyle/>
          <a:p>
            <a:r>
              <a:rPr lang="en-US" sz="3600" b="1" dirty="0" err="1" smtClean="0">
                <a:solidFill>
                  <a:srgbClr val="C00000"/>
                </a:solidFill>
                <a:latin typeface="Times New Roman" panose="02020603050405020304" pitchFamily="18" charset="0"/>
                <a:cs typeface="Times New Roman" panose="02020603050405020304" pitchFamily="18" charset="0"/>
              </a:rPr>
              <a:t>Bài</a:t>
            </a:r>
            <a:r>
              <a:rPr lang="en-US" sz="3600" b="1" dirty="0" smtClean="0">
                <a:solidFill>
                  <a:srgbClr val="C00000"/>
                </a:solidFill>
                <a:latin typeface="Times New Roman" panose="02020603050405020304" pitchFamily="18" charset="0"/>
                <a:cs typeface="Times New Roman" panose="02020603050405020304" pitchFamily="18" charset="0"/>
              </a:rPr>
              <a:t> 1: </a:t>
            </a:r>
            <a:r>
              <a:rPr lang="en-US" sz="3600" b="1" dirty="0" err="1" smtClean="0">
                <a:solidFill>
                  <a:srgbClr val="C00000"/>
                </a:solidFill>
                <a:latin typeface="Times New Roman" panose="02020603050405020304" pitchFamily="18" charset="0"/>
                <a:cs typeface="Times New Roman" panose="02020603050405020304" pitchFamily="18" charset="0"/>
              </a:rPr>
              <a:t>Đọc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các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trường</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hợp</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sau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và</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thực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hiện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yêu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cầu</a:t>
            </a:r>
            <a:endParaRPr lang="en-AU"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36335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sp>
        <p:nvSpPr>
          <p:cNvPr id="10" name="Freeform 3">
            <a:extLst>
              <a:ext uri="{FF2B5EF4-FFF2-40B4-BE49-F238E27FC236}">
                <a16:creationId xmlns:a16="http://schemas.microsoft.com/office/drawing/2014/main" id="{5FC688DE-15CA-4D44-86B7-54F10175AF62}"/>
              </a:ext>
            </a:extLst>
          </p:cNvPr>
          <p:cNvSpPr/>
          <p:nvPr/>
        </p:nvSpPr>
        <p:spPr>
          <a:xfrm>
            <a:off x="743414" y="724659"/>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18" name="TextBox 17"/>
          <p:cNvSpPr txBox="1"/>
          <p:nvPr/>
        </p:nvSpPr>
        <p:spPr>
          <a:xfrm>
            <a:off x="909082" y="1150642"/>
            <a:ext cx="10461586" cy="646331"/>
          </a:xfrm>
          <a:prstGeom prst="rect">
            <a:avLst/>
          </a:prstGeom>
          <a:noFill/>
        </p:spPr>
        <p:txBody>
          <a:bodyPr wrap="square" rtlCol="0">
            <a:spAutoFit/>
          </a:bodyPr>
          <a:lstStyle/>
          <a:p>
            <a:r>
              <a:rPr lang="en-US" sz="3600" b="1" dirty="0" err="1" smtClean="0">
                <a:solidFill>
                  <a:srgbClr val="C00000"/>
                </a:solidFill>
                <a:latin typeface="Times New Roman" panose="02020603050405020304" pitchFamily="18" charset="0"/>
                <a:cs typeface="Times New Roman" panose="02020603050405020304" pitchFamily="18" charset="0"/>
              </a:rPr>
              <a:t>Bài</a:t>
            </a:r>
            <a:r>
              <a:rPr lang="en-US" sz="3600" b="1" dirty="0" smtClean="0">
                <a:solidFill>
                  <a:srgbClr val="C00000"/>
                </a:solidFill>
                <a:latin typeface="Times New Roman" panose="02020603050405020304" pitchFamily="18" charset="0"/>
                <a:cs typeface="Times New Roman" panose="02020603050405020304" pitchFamily="18" charset="0"/>
              </a:rPr>
              <a:t> 1: </a:t>
            </a:r>
            <a:r>
              <a:rPr lang="en-US" sz="3600" b="1" dirty="0" err="1" smtClean="0">
                <a:solidFill>
                  <a:srgbClr val="C00000"/>
                </a:solidFill>
                <a:latin typeface="Times New Roman" panose="02020603050405020304" pitchFamily="18" charset="0"/>
                <a:cs typeface="Times New Roman" panose="02020603050405020304" pitchFamily="18" charset="0"/>
              </a:rPr>
              <a:t>Đọc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các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trường</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hợp</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sau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và</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thực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hiện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yêu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cầu</a:t>
            </a:r>
            <a:endParaRPr lang="en-AU" sz="3600" b="1" dirty="0">
              <a:solidFill>
                <a:srgbClr val="C0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D2333E86-FD60-2949-B49C-8FC8CEB13A71}"/>
              </a:ext>
            </a:extLst>
          </p:cNvPr>
          <p:cNvGrpSpPr/>
          <p:nvPr/>
        </p:nvGrpSpPr>
        <p:grpSpPr>
          <a:xfrm>
            <a:off x="920899" y="2062875"/>
            <a:ext cx="5859135" cy="2919807"/>
            <a:chOff x="1043841" y="1376955"/>
            <a:chExt cx="4169527" cy="2919807"/>
          </a:xfrm>
        </p:grpSpPr>
        <p:sp>
          <p:nvSpPr>
            <p:cNvPr id="15" name="Rounded Rectangle 14">
              <a:extLst>
                <a:ext uri="{FF2B5EF4-FFF2-40B4-BE49-F238E27FC236}">
                  <a16:creationId xmlns:a16="http://schemas.microsoft.com/office/drawing/2014/main" id="{AE8AD832-C961-204E-A070-02BB1B98C6D6}"/>
                </a:ext>
              </a:extLst>
            </p:cNvPr>
            <p:cNvSpPr/>
            <p:nvPr/>
          </p:nvSpPr>
          <p:spPr>
            <a:xfrm>
              <a:off x="1043841" y="1495762"/>
              <a:ext cx="4169527" cy="2613568"/>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Rectangle 18"/>
            <p:cNvSpPr/>
            <p:nvPr/>
          </p:nvSpPr>
          <p:spPr>
            <a:xfrm>
              <a:off x="1082884" y="1376955"/>
              <a:ext cx="4091441"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100" b="0" i="0" dirty="0">
                  <a:solidFill>
                    <a:schemeClr val="tx1"/>
                  </a:solidFill>
                  <a:effectLst/>
                  <a:latin typeface="Times New Roman" panose="02020603050405020304" pitchFamily="18" charset="0"/>
                  <a:cs typeface="Times New Roman" panose="02020603050405020304" pitchFamily="18" charset="0"/>
                </a:rPr>
                <a:t>b. Đến nhà Minh chơi, Tuấn rất thích thú với giá sách xếp đầy những quyển truyện tranh các loại. Được bạn đồng ý. Tuấn mới lấy truyện để đọc</a:t>
              </a:r>
              <a:endParaRPr lang="en-US" sz="3100" dirty="0">
                <a:solidFill>
                  <a:schemeClr val="tx1"/>
                </a:solidFill>
                <a:latin typeface="Times New Roman" panose="02020603050405020304" pitchFamily="18" charset="0"/>
                <a:cs typeface="Times New Roman" panose="02020603050405020304" pitchFamily="18" charset="0"/>
              </a:endParaRPr>
            </a:p>
          </p:txBody>
        </p:sp>
      </p:grpSp>
      <p:pic>
        <p:nvPicPr>
          <p:cNvPr id="20"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33" t="4624" r="39180" b="63851"/>
          <a:stretch/>
        </p:blipFill>
        <p:spPr bwMode="auto">
          <a:xfrm>
            <a:off x="6957518" y="2062875"/>
            <a:ext cx="4221921" cy="3054990"/>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6">
            <a:extLst>
              <a:ext uri="{FF2B5EF4-FFF2-40B4-BE49-F238E27FC236}">
                <a16:creationId xmlns:a16="http://schemas.microsoft.com/office/drawing/2014/main" id="{29B932B9-4FAB-2B41-A5DA-E8EE1B5D629C}"/>
              </a:ext>
            </a:extLst>
          </p:cNvPr>
          <p:cNvSpPr/>
          <p:nvPr/>
        </p:nvSpPr>
        <p:spPr>
          <a:xfrm>
            <a:off x="-30961" y="4753975"/>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5"/>
            <a:stretch>
              <a:fillRect/>
            </a:stretch>
          </a:blipFill>
        </p:spPr>
      </p:sp>
    </p:spTree>
    <p:extLst>
      <p:ext uri="{BB962C8B-B14F-4D97-AF65-F5344CB8AC3E}">
        <p14:creationId xmlns:p14="http://schemas.microsoft.com/office/powerpoint/2010/main" val="6429577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sp>
        <p:nvSpPr>
          <p:cNvPr id="9"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grpSp>
        <p:nvGrpSpPr>
          <p:cNvPr id="10" name="Group 9">
            <a:extLst>
              <a:ext uri="{FF2B5EF4-FFF2-40B4-BE49-F238E27FC236}">
                <a16:creationId xmlns:a16="http://schemas.microsoft.com/office/drawing/2014/main" id="{D2333E86-FD60-2949-B49C-8FC8CEB13A71}"/>
              </a:ext>
            </a:extLst>
          </p:cNvPr>
          <p:cNvGrpSpPr/>
          <p:nvPr/>
        </p:nvGrpSpPr>
        <p:grpSpPr>
          <a:xfrm>
            <a:off x="967732" y="2015181"/>
            <a:ext cx="5859135" cy="2919807"/>
            <a:chOff x="1024798" y="1198153"/>
            <a:chExt cx="4169527" cy="2919807"/>
          </a:xfrm>
        </p:grpSpPr>
        <p:sp>
          <p:nvSpPr>
            <p:cNvPr id="11" name="Rounded Rectangle 10">
              <a:extLst>
                <a:ext uri="{FF2B5EF4-FFF2-40B4-BE49-F238E27FC236}">
                  <a16:creationId xmlns:a16="http://schemas.microsoft.com/office/drawing/2014/main" id="{AE8AD832-C961-204E-A070-02BB1B98C6D6}"/>
                </a:ext>
              </a:extLst>
            </p:cNvPr>
            <p:cNvSpPr/>
            <p:nvPr/>
          </p:nvSpPr>
          <p:spPr>
            <a:xfrm>
              <a:off x="1024798" y="1433743"/>
              <a:ext cx="4169527" cy="2613568"/>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Rectangle 11"/>
            <p:cNvSpPr/>
            <p:nvPr/>
          </p:nvSpPr>
          <p:spPr>
            <a:xfrm>
              <a:off x="1035431" y="119815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dirty="0">
                  <a:solidFill>
                    <a:schemeClr val="tx1"/>
                  </a:solidFill>
                  <a:latin typeface="Times New Roman" panose="02020603050405020304" pitchFamily="18" charset="0"/>
                  <a:cs typeface="Times New Roman" panose="02020603050405020304" pitchFamily="18" charset="0"/>
                </a:rPr>
                <a:t>c. Chiếc bút mực của Vy bị hỏng. Thấy vậy, Hồng cho bạn mượn chiếc bút dự phòng của mình. Vy dùng bút rất cẩn thận. Cuối giờ, Vy trả lại bút cho Hồng và cảm ơn bạn</a:t>
              </a:r>
              <a:endParaRPr lang="en-US" sz="3000" dirty="0">
                <a:solidFill>
                  <a:schemeClr val="tx1"/>
                </a:solidFill>
                <a:latin typeface="Times New Roman" panose="02020603050405020304" pitchFamily="18" charset="0"/>
                <a:cs typeface="Times New Roman" panose="02020603050405020304" pitchFamily="18" charset="0"/>
              </a:endParaRPr>
            </a:p>
          </p:txBody>
        </p:sp>
      </p:grpSp>
      <p:sp>
        <p:nvSpPr>
          <p:cNvPr id="14" name="Freeform 6">
            <a:extLst>
              <a:ext uri="{FF2B5EF4-FFF2-40B4-BE49-F238E27FC236}">
                <a16:creationId xmlns:a16="http://schemas.microsoft.com/office/drawing/2014/main" id="{29B932B9-4FAB-2B41-A5DA-E8EE1B5D629C}"/>
              </a:ext>
            </a:extLst>
          </p:cNvPr>
          <p:cNvSpPr/>
          <p:nvPr/>
        </p:nvSpPr>
        <p:spPr>
          <a:xfrm>
            <a:off x="0" y="4677017"/>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15" name="TextBox 14"/>
          <p:cNvSpPr txBox="1"/>
          <p:nvPr/>
        </p:nvSpPr>
        <p:spPr>
          <a:xfrm>
            <a:off x="909082" y="1150642"/>
            <a:ext cx="10461586" cy="646331"/>
          </a:xfrm>
          <a:prstGeom prst="rect">
            <a:avLst/>
          </a:prstGeom>
          <a:noFill/>
        </p:spPr>
        <p:txBody>
          <a:bodyPr wrap="square" rtlCol="0">
            <a:spAutoFit/>
          </a:bodyPr>
          <a:lstStyle/>
          <a:p>
            <a:r>
              <a:rPr lang="en-US" sz="3600" b="1" dirty="0" err="1" smtClean="0">
                <a:solidFill>
                  <a:srgbClr val="C00000"/>
                </a:solidFill>
                <a:latin typeface="Times New Roman" panose="02020603050405020304" pitchFamily="18" charset="0"/>
                <a:cs typeface="Times New Roman" panose="02020603050405020304" pitchFamily="18" charset="0"/>
              </a:rPr>
              <a:t>Bài</a:t>
            </a:r>
            <a:r>
              <a:rPr lang="en-US" sz="3600" b="1" dirty="0" smtClean="0">
                <a:solidFill>
                  <a:srgbClr val="C00000"/>
                </a:solidFill>
                <a:latin typeface="Times New Roman" panose="02020603050405020304" pitchFamily="18" charset="0"/>
                <a:cs typeface="Times New Roman" panose="02020603050405020304" pitchFamily="18" charset="0"/>
              </a:rPr>
              <a:t> 1: </a:t>
            </a:r>
            <a:r>
              <a:rPr lang="en-US" sz="3600" b="1" dirty="0" err="1" smtClean="0">
                <a:solidFill>
                  <a:srgbClr val="C00000"/>
                </a:solidFill>
                <a:latin typeface="Times New Roman" panose="02020603050405020304" pitchFamily="18" charset="0"/>
                <a:cs typeface="Times New Roman" panose="02020603050405020304" pitchFamily="18" charset="0"/>
              </a:rPr>
              <a:t>Đọc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các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trường</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hợp</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sau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và</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thực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hiện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yêu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cầu</a:t>
            </a:r>
            <a:endParaRPr lang="en-AU" sz="3600" b="1" dirty="0">
              <a:solidFill>
                <a:srgbClr val="C00000"/>
              </a:solidFill>
              <a:latin typeface="Times New Roman" panose="02020603050405020304" pitchFamily="18" charset="0"/>
              <a:cs typeface="Times New Roman" panose="02020603050405020304" pitchFamily="18" charset="0"/>
            </a:endParaRPr>
          </a:p>
        </p:txBody>
      </p:sp>
      <p:pic>
        <p:nvPicPr>
          <p:cNvPr id="16"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920" t="38927" r="9287" b="29548"/>
          <a:stretch/>
        </p:blipFill>
        <p:spPr bwMode="auto">
          <a:xfrm>
            <a:off x="7051184" y="2250665"/>
            <a:ext cx="3962401" cy="287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266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sp>
        <p:nvSpPr>
          <p:cNvPr id="3" name="Freeform 3">
            <a:extLst>
              <a:ext uri="{FF2B5EF4-FFF2-40B4-BE49-F238E27FC236}">
                <a16:creationId xmlns:a16="http://schemas.microsoft.com/office/drawing/2014/main" id="{5FC688DE-15CA-4D44-86B7-54F10175AF62}"/>
              </a:ext>
            </a:extLst>
          </p:cNvPr>
          <p:cNvSpPr/>
          <p:nvPr/>
        </p:nvSpPr>
        <p:spPr>
          <a:xfrm>
            <a:off x="787289" y="731845"/>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grpSp>
        <p:nvGrpSpPr>
          <p:cNvPr id="4" name="Group 3">
            <a:extLst>
              <a:ext uri="{FF2B5EF4-FFF2-40B4-BE49-F238E27FC236}">
                <a16:creationId xmlns:a16="http://schemas.microsoft.com/office/drawing/2014/main" id="{D2333E86-FD60-2949-B49C-8FC8CEB13A71}"/>
              </a:ext>
            </a:extLst>
          </p:cNvPr>
          <p:cNvGrpSpPr/>
          <p:nvPr/>
        </p:nvGrpSpPr>
        <p:grpSpPr>
          <a:xfrm>
            <a:off x="967732" y="2015181"/>
            <a:ext cx="5859135" cy="2919807"/>
            <a:chOff x="1024798" y="1198153"/>
            <a:chExt cx="4169527" cy="2919807"/>
          </a:xfrm>
        </p:grpSpPr>
        <p:sp>
          <p:nvSpPr>
            <p:cNvPr id="5" name="Rounded Rectangle 4">
              <a:extLst>
                <a:ext uri="{FF2B5EF4-FFF2-40B4-BE49-F238E27FC236}">
                  <a16:creationId xmlns:a16="http://schemas.microsoft.com/office/drawing/2014/main" id="{AE8AD832-C961-204E-A070-02BB1B98C6D6}"/>
                </a:ext>
              </a:extLst>
            </p:cNvPr>
            <p:cNvSpPr/>
            <p:nvPr/>
          </p:nvSpPr>
          <p:spPr>
            <a:xfrm>
              <a:off x="1024798" y="1433743"/>
              <a:ext cx="4169527" cy="2613568"/>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Rectangle 5"/>
            <p:cNvSpPr/>
            <p:nvPr/>
          </p:nvSpPr>
          <p:spPr>
            <a:xfrm>
              <a:off x="1035431" y="119815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dirty="0">
                  <a:solidFill>
                    <a:schemeClr val="tx1"/>
                  </a:solidFill>
                  <a:latin typeface="Times New Roman" panose="02020603050405020304" pitchFamily="18" charset="0"/>
                  <a:cs typeface="Times New Roman" panose="02020603050405020304" pitchFamily="18" charset="0"/>
                </a:rPr>
                <a:t>d. Hải cho Đồng mượn quyển sách khoa học để mang về nhà đọc. Vì sơ ý làm rách nên Đông đã dán lại trước khi mang trả cho Hải và xin lỗi bạn </a:t>
              </a:r>
              <a:endParaRPr lang="en-US" sz="3000" dirty="0">
                <a:solidFill>
                  <a:schemeClr val="tx1"/>
                </a:solidFill>
                <a:latin typeface="Times New Roman" panose="02020603050405020304" pitchFamily="18" charset="0"/>
                <a:cs typeface="Times New Roman" panose="02020603050405020304" pitchFamily="18" charset="0"/>
              </a:endParaRPr>
            </a:p>
          </p:txBody>
        </p:sp>
      </p:grpSp>
      <p:sp>
        <p:nvSpPr>
          <p:cNvPr id="8" name="Freeform 6">
            <a:extLst>
              <a:ext uri="{FF2B5EF4-FFF2-40B4-BE49-F238E27FC236}">
                <a16:creationId xmlns:a16="http://schemas.microsoft.com/office/drawing/2014/main" id="{29B932B9-4FAB-2B41-A5DA-E8EE1B5D629C}"/>
              </a:ext>
            </a:extLst>
          </p:cNvPr>
          <p:cNvSpPr/>
          <p:nvPr/>
        </p:nvSpPr>
        <p:spPr>
          <a:xfrm>
            <a:off x="0" y="4677017"/>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9" name="TextBox 8"/>
          <p:cNvSpPr txBox="1"/>
          <p:nvPr/>
        </p:nvSpPr>
        <p:spPr>
          <a:xfrm>
            <a:off x="909082" y="1150642"/>
            <a:ext cx="10461586" cy="646331"/>
          </a:xfrm>
          <a:prstGeom prst="rect">
            <a:avLst/>
          </a:prstGeom>
          <a:noFill/>
        </p:spPr>
        <p:txBody>
          <a:bodyPr wrap="square" rtlCol="0">
            <a:spAutoFit/>
          </a:bodyPr>
          <a:lstStyle/>
          <a:p>
            <a:r>
              <a:rPr lang="en-US" sz="3600" b="1" dirty="0" err="1" smtClean="0">
                <a:solidFill>
                  <a:srgbClr val="C00000"/>
                </a:solidFill>
                <a:latin typeface="Times New Roman" panose="02020603050405020304" pitchFamily="18" charset="0"/>
                <a:cs typeface="Times New Roman" panose="02020603050405020304" pitchFamily="18" charset="0"/>
              </a:rPr>
              <a:t>Bài</a:t>
            </a:r>
            <a:r>
              <a:rPr lang="en-US" sz="3600" b="1" dirty="0" smtClean="0">
                <a:solidFill>
                  <a:srgbClr val="C00000"/>
                </a:solidFill>
                <a:latin typeface="Times New Roman" panose="02020603050405020304" pitchFamily="18" charset="0"/>
                <a:cs typeface="Times New Roman" panose="02020603050405020304" pitchFamily="18" charset="0"/>
              </a:rPr>
              <a:t> 1: </a:t>
            </a:r>
            <a:r>
              <a:rPr lang="en-US" sz="3600" b="1" dirty="0" err="1" smtClean="0">
                <a:solidFill>
                  <a:srgbClr val="C00000"/>
                </a:solidFill>
                <a:latin typeface="Times New Roman" panose="02020603050405020304" pitchFamily="18" charset="0"/>
                <a:cs typeface="Times New Roman" panose="02020603050405020304" pitchFamily="18" charset="0"/>
              </a:rPr>
              <a:t>Đọc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các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trường</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hợp</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sau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và</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thực</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hiện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yêu</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cầu</a:t>
            </a:r>
            <a:endParaRPr lang="en-AU" sz="3600" b="1" dirty="0">
              <a:solidFill>
                <a:srgbClr val="C00000"/>
              </a:solidFill>
              <a:latin typeface="Times New Roman" panose="02020603050405020304" pitchFamily="18" charset="0"/>
              <a:cs typeface="Times New Roman" panose="02020603050405020304" pitchFamily="18" charset="0"/>
            </a:endParaRPr>
          </a:p>
        </p:txBody>
      </p:sp>
      <p:pic>
        <p:nvPicPr>
          <p:cNvPr id="10"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95" t="70448" r="32372" b="1152"/>
          <a:stretch/>
        </p:blipFill>
        <p:spPr bwMode="auto">
          <a:xfrm>
            <a:off x="7066127" y="2250665"/>
            <a:ext cx="4192858" cy="272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452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grpSp>
        <p:nvGrpSpPr>
          <p:cNvPr id="3" name="Group 2">
            <a:extLst>
              <a:ext uri="{FF2B5EF4-FFF2-40B4-BE49-F238E27FC236}">
                <a16:creationId xmlns:a16="http://schemas.microsoft.com/office/drawing/2014/main" id="{D2333E86-FD60-2949-B49C-8FC8CEB13A71}"/>
              </a:ext>
            </a:extLst>
          </p:cNvPr>
          <p:cNvGrpSpPr/>
          <p:nvPr/>
        </p:nvGrpSpPr>
        <p:grpSpPr>
          <a:xfrm>
            <a:off x="714930" y="1331958"/>
            <a:ext cx="10965060" cy="2547810"/>
            <a:chOff x="1314099" y="1656174"/>
            <a:chExt cx="9922066" cy="1463892"/>
          </a:xfrm>
          <a:solidFill>
            <a:srgbClr val="FFFF00"/>
          </a:solidFill>
        </p:grpSpPr>
        <p:sp>
          <p:nvSpPr>
            <p:cNvPr id="4" name="Rounded Rectangle 3">
              <a:extLst>
                <a:ext uri="{FF2B5EF4-FFF2-40B4-BE49-F238E27FC236}">
                  <a16:creationId xmlns:a16="http://schemas.microsoft.com/office/drawing/2014/main" id="{AE8AD832-C961-204E-A070-02BB1B98C6D6}"/>
                </a:ext>
              </a:extLst>
            </p:cNvPr>
            <p:cNvSpPr/>
            <p:nvPr/>
          </p:nvSpPr>
          <p:spPr>
            <a:xfrm>
              <a:off x="1314099" y="1656174"/>
              <a:ext cx="9922066" cy="14638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Rectangle 4"/>
            <p:cNvSpPr/>
            <p:nvPr/>
          </p:nvSpPr>
          <p:spPr>
            <a:xfrm>
              <a:off x="1546950" y="1656174"/>
              <a:ext cx="9456364" cy="1463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smtClean="0">
                  <a:solidFill>
                    <a:schemeClr val="tx1"/>
                  </a:solidFill>
                  <a:effectLst/>
                  <a:latin typeface="Times New Roman" panose="02020603050405020304" pitchFamily="18" charset="0"/>
                  <a:cs typeface="Times New Roman" panose="02020603050405020304" pitchFamily="18" charset="0"/>
                </a:rPr>
                <a:t>Hãy nêu biểu hiện tôn trọng tài sản của người khác trong các trường hợp trên </a:t>
              </a:r>
              <a:endParaRPr lang="vi-VN" sz="4800" b="1" i="0" dirty="0">
                <a:solidFill>
                  <a:schemeClr val="tx1"/>
                </a:solidFill>
                <a:effectLst/>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77BD569E-DC41-434A-9489-A04A6D949E9E}"/>
              </a:ext>
            </a:extLst>
          </p:cNvPr>
          <p:cNvSpPr/>
          <p:nvPr/>
        </p:nvSpPr>
        <p:spPr>
          <a:xfrm>
            <a:off x="3565316" y="5137744"/>
            <a:ext cx="5843239" cy="113948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tx1"/>
                </a:solidFill>
                <a:latin typeface="Times New Roman" panose="02020603050405020304" pitchFamily="18" charset="0"/>
                <a:cs typeface="Times New Roman" panose="02020603050405020304" pitchFamily="18" charset="0"/>
              </a:rPr>
              <a:t>THẢO LUẬN NHÓM 4</a:t>
            </a:r>
          </a:p>
        </p:txBody>
      </p:sp>
      <p:pic>
        <p:nvPicPr>
          <p:cNvPr id="7" name="Picture 6">
            <a:extLst>
              <a:ext uri="{FF2B5EF4-FFF2-40B4-BE49-F238E27FC236}">
                <a16:creationId xmlns:a16="http://schemas.microsoft.com/office/drawing/2014/main" id="{D3EFD67C-2DF1-C643-AEE5-113C03025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45" y="3849201"/>
            <a:ext cx="3099571" cy="3099571"/>
          </a:xfrm>
          <a:prstGeom prst="rect">
            <a:avLst/>
          </a:prstGeom>
        </p:spPr>
      </p:pic>
      <p:sp>
        <p:nvSpPr>
          <p:cNvPr id="8" name="Freeform 4">
            <a:extLst>
              <a:ext uri="{FF2B5EF4-FFF2-40B4-BE49-F238E27FC236}">
                <a16:creationId xmlns:a16="http://schemas.microsoft.com/office/drawing/2014/main" id="{14B9B51F-D08B-7240-A9BD-7869792908CA}"/>
              </a:ext>
            </a:extLst>
          </p:cNvPr>
          <p:cNvSpPr/>
          <p:nvPr/>
        </p:nvSpPr>
        <p:spPr>
          <a:xfrm>
            <a:off x="9750855" y="4440014"/>
            <a:ext cx="2280733" cy="241798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4536453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sp>
        <p:nvSpPr>
          <p:cNvPr id="3" name="Freeform 3">
            <a:extLst>
              <a:ext uri="{FF2B5EF4-FFF2-40B4-BE49-F238E27FC236}">
                <a16:creationId xmlns:a16="http://schemas.microsoft.com/office/drawing/2014/main" id="{5FC688DE-15CA-4D44-86B7-54F10175AF62}"/>
              </a:ext>
            </a:extLst>
          </p:cNvPr>
          <p:cNvSpPr/>
          <p:nvPr/>
        </p:nvSpPr>
        <p:spPr>
          <a:xfrm>
            <a:off x="697233" y="595350"/>
            <a:ext cx="10705171" cy="6161050"/>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pic>
        <p:nvPicPr>
          <p:cNvPr id="4" name="Picture 2" descr="Đọc các trường hợp dưới đây và thực hiện yêu cầu: ">
            <a:extLst>
              <a:ext uri="{FF2B5EF4-FFF2-40B4-BE49-F238E27FC236}">
                <a16:creationId xmlns:a16="http://schemas.microsoft.com/office/drawing/2014/main" id="{095D1482-7B69-7142-AF98-554996023A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386" r="6603"/>
          <a:stretch/>
        </p:blipFill>
        <p:spPr bwMode="auto">
          <a:xfrm>
            <a:off x="1079024" y="989945"/>
            <a:ext cx="3297540" cy="2519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BF3DE8-6496-1145-9295-B6D20111B559}"/>
              </a:ext>
            </a:extLst>
          </p:cNvPr>
          <p:cNvSpPr txBox="1"/>
          <p:nvPr/>
        </p:nvSpPr>
        <p:spPr>
          <a:xfrm>
            <a:off x="4871359" y="1538223"/>
            <a:ext cx="5957455" cy="954107"/>
          </a:xfrm>
          <a:prstGeom prst="rect">
            <a:avLst/>
          </a:prstGeom>
          <a:solidFill>
            <a:schemeClr val="accent4">
              <a:lumMod val="20000"/>
              <a:lumOff val="80000"/>
            </a:schemeClr>
          </a:solidFill>
          <a:ln w="19050">
            <a:solidFill>
              <a:schemeClr val="tx1"/>
            </a:solidFill>
            <a:prstDash val="sysDash"/>
          </a:ln>
        </p:spPr>
        <p:txBody>
          <a:bodyPr wrap="square" rtlCol="0">
            <a:spAutoFit/>
          </a:bodyPr>
          <a:lstStyle/>
          <a:p>
            <a:pPr algn="ctr"/>
            <a:r>
              <a:rPr lang="vi-VN" sz="2800" b="0" i="0" dirty="0">
                <a:effectLst/>
                <a:latin typeface="Times New Roman" panose="02020603050405020304" pitchFamily="18" charset="0"/>
                <a:cs typeface="Times New Roman" panose="02020603050405020304" pitchFamily="18" charset="0"/>
              </a:rPr>
              <a:t>Hoa nhặt được đồ của Lan và trả lại </a:t>
            </a:r>
            <a:r>
              <a:rPr lang="vi-VN" sz="2800" b="0" i="0" dirty="0" smtClean="0">
                <a:effectLst/>
                <a:latin typeface="Times New Roman" panose="02020603050405020304" pitchFamily="18" charset="0"/>
                <a:cs typeface="Times New Roman" panose="02020603050405020304" pitchFamily="18" charset="0"/>
              </a:rPr>
              <a:t>(Nhặt </a:t>
            </a:r>
            <a:r>
              <a:rPr lang="vi-VN" sz="2800" b="0" i="0" dirty="0">
                <a:effectLst/>
                <a:latin typeface="Times New Roman" panose="02020603050405020304" pitchFamily="18" charset="0"/>
                <a:cs typeface="Times New Roman" panose="02020603050405020304" pitchFamily="18" charset="0"/>
              </a:rPr>
              <a:t>được của rơi trả người đánh mất).</a:t>
            </a:r>
          </a:p>
        </p:txBody>
      </p:sp>
      <p:sp>
        <p:nvSpPr>
          <p:cNvPr id="6" name="TextBox 5">
            <a:extLst>
              <a:ext uri="{FF2B5EF4-FFF2-40B4-BE49-F238E27FC236}">
                <a16:creationId xmlns:a16="http://schemas.microsoft.com/office/drawing/2014/main" id="{06181152-7DF7-E141-B887-844573F5EF81}"/>
              </a:ext>
            </a:extLst>
          </p:cNvPr>
          <p:cNvSpPr txBox="1"/>
          <p:nvPr/>
        </p:nvSpPr>
        <p:spPr>
          <a:xfrm>
            <a:off x="4836354" y="4253803"/>
            <a:ext cx="6027463" cy="1815882"/>
          </a:xfrm>
          <a:prstGeom prst="rect">
            <a:avLst/>
          </a:prstGeom>
          <a:solidFill>
            <a:schemeClr val="accent4">
              <a:lumMod val="20000"/>
              <a:lumOff val="80000"/>
            </a:schemeClr>
          </a:solidFill>
          <a:ln w="19050">
            <a:solidFill>
              <a:schemeClr val="tx1"/>
            </a:solidFill>
            <a:prstDash val="sysDash"/>
          </a:ln>
        </p:spPr>
        <p:txBody>
          <a:bodyPr wrap="square" rtlCol="0">
            <a:spAutoFit/>
          </a:bodyPr>
          <a:lstStyle/>
          <a:p>
            <a:r>
              <a:rPr lang="vi-VN" sz="2800" b="0" i="0" dirty="0">
                <a:effectLst/>
                <a:latin typeface="Times New Roman" panose="02020603050405020304" pitchFamily="18" charset="0"/>
                <a:cs typeface="Times New Roman" panose="02020603050405020304" pitchFamily="18" charset="0"/>
              </a:rPr>
              <a:t>Được sự cho của Minh thì Tuấn mới được lấy truyện </a:t>
            </a:r>
          </a:p>
          <a:p>
            <a:r>
              <a:rPr lang="vi-VN" sz="2800" b="0" i="0" dirty="0">
                <a:effectLst/>
                <a:latin typeface="Times New Roman" panose="02020603050405020304" pitchFamily="18" charset="0"/>
                <a:cs typeface="Times New Roman" panose="02020603050405020304" pitchFamily="18" charset="0"/>
              </a:rPr>
              <a:t>(Xin phép chủ nhà khi muốn sử dụng đồ của họ). </a:t>
            </a:r>
            <a:endParaRPr lang="en-VN" sz="2800" dirty="0">
              <a:latin typeface="Times New Roman" panose="02020603050405020304" pitchFamily="18" charset="0"/>
              <a:cs typeface="Times New Roman" panose="02020603050405020304" pitchFamily="18" charset="0"/>
            </a:endParaRPr>
          </a:p>
        </p:txBody>
      </p:sp>
      <p:pic>
        <p:nvPicPr>
          <p:cNvPr id="7"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33" t="4624" r="39180" b="63851"/>
          <a:stretch/>
        </p:blipFill>
        <p:spPr bwMode="auto">
          <a:xfrm>
            <a:off x="901362" y="3904413"/>
            <a:ext cx="3475202" cy="25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8710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949"/>
          <a:stretch/>
        </p:blipFill>
        <p:spPr>
          <a:xfrm>
            <a:off x="-30961" y="-1"/>
            <a:ext cx="12341673" cy="7613169"/>
          </a:xfrm>
          <a:prstGeom prst="rect">
            <a:avLst/>
          </a:prstGeom>
        </p:spPr>
      </p:pic>
      <p:sp>
        <p:nvSpPr>
          <p:cNvPr id="3" name="Freeform 3">
            <a:extLst>
              <a:ext uri="{FF2B5EF4-FFF2-40B4-BE49-F238E27FC236}">
                <a16:creationId xmlns:a16="http://schemas.microsoft.com/office/drawing/2014/main" id="{5FC688DE-15CA-4D44-86B7-54F10175AF62}"/>
              </a:ext>
            </a:extLst>
          </p:cNvPr>
          <p:cNvSpPr/>
          <p:nvPr/>
        </p:nvSpPr>
        <p:spPr>
          <a:xfrm>
            <a:off x="697233" y="595350"/>
            <a:ext cx="10705171" cy="6161050"/>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sp>
      <p:sp>
        <p:nvSpPr>
          <p:cNvPr id="4" name="TextBox 3">
            <a:extLst>
              <a:ext uri="{FF2B5EF4-FFF2-40B4-BE49-F238E27FC236}">
                <a16:creationId xmlns:a16="http://schemas.microsoft.com/office/drawing/2014/main" id="{9408B450-719A-4248-82A3-857A73B70CF3}"/>
              </a:ext>
            </a:extLst>
          </p:cNvPr>
          <p:cNvSpPr txBox="1"/>
          <p:nvPr/>
        </p:nvSpPr>
        <p:spPr>
          <a:xfrm>
            <a:off x="4812698" y="1783473"/>
            <a:ext cx="6391011" cy="1077218"/>
          </a:xfrm>
          <a:prstGeom prst="rect">
            <a:avLst/>
          </a:prstGeom>
          <a:solidFill>
            <a:schemeClr val="accent4">
              <a:lumMod val="20000"/>
              <a:lumOff val="80000"/>
            </a:schemeClr>
          </a:solidFill>
          <a:ln w="19050">
            <a:solidFill>
              <a:schemeClr val="tx1"/>
            </a:solidFill>
            <a:prstDash val="sysDash"/>
          </a:ln>
        </p:spPr>
        <p:txBody>
          <a:bodyPr wrap="square" rtlCol="0">
            <a:spAutoFit/>
          </a:bodyPr>
          <a:lstStyle/>
          <a:p>
            <a:r>
              <a:rPr lang="vi-VN" sz="3200" b="0" i="0" dirty="0">
                <a:effectLst/>
                <a:latin typeface="Times New Roman" panose="02020603050405020304" pitchFamily="18" charset="0"/>
                <a:cs typeface="Times New Roman" panose="02020603050405020304" pitchFamily="18" charset="0"/>
              </a:rPr>
              <a:t>Vy biết giữ gìn đồ của bạn Hồng khi được bạn cho mượn. </a:t>
            </a:r>
            <a:endParaRPr lang="en-VN"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D43D39-7037-7845-B430-6D3B6DB9F948}"/>
              </a:ext>
            </a:extLst>
          </p:cNvPr>
          <p:cNvSpPr txBox="1"/>
          <p:nvPr/>
        </p:nvSpPr>
        <p:spPr>
          <a:xfrm>
            <a:off x="4812698" y="4671692"/>
            <a:ext cx="6391011" cy="1077218"/>
          </a:xfrm>
          <a:prstGeom prst="rect">
            <a:avLst/>
          </a:prstGeom>
          <a:solidFill>
            <a:schemeClr val="accent4">
              <a:lumMod val="20000"/>
              <a:lumOff val="80000"/>
            </a:schemeClr>
          </a:solidFill>
          <a:ln w="19050">
            <a:solidFill>
              <a:schemeClr val="tx1"/>
            </a:solidFill>
            <a:prstDash val="sysDash"/>
          </a:ln>
        </p:spPr>
        <p:txBody>
          <a:bodyPr wrap="square" rtlCol="0">
            <a:spAutoFit/>
          </a:bodyPr>
          <a:lstStyle/>
          <a:p>
            <a:r>
              <a:rPr lang="en-US" sz="3200" b="0" i="0" dirty="0" err="1">
                <a:effectLst/>
                <a:latin typeface="Times New Roman" panose="02020603050405020304" pitchFamily="18" charset="0"/>
                <a:cs typeface="Times New Roman" panose="02020603050405020304" pitchFamily="18" charset="0"/>
              </a:rPr>
              <a:t>Đông</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đã</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biết</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sửa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lại</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đồ</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và</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xin</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lỗi</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Hải</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vì</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đã</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làm</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rách</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sách</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của</a:t>
            </a:r>
            <a:r>
              <a:rPr lang="en-US" sz="3200" b="0" i="0" dirty="0">
                <a:effectLst/>
                <a:latin typeface="Times New Roman" panose="02020603050405020304" pitchFamily="18" charset="0"/>
                <a:cs typeface="Times New Roman" panose="02020603050405020304" pitchFamily="18" charset="0"/>
              </a:rPr>
              <a:t> </a:t>
            </a:r>
            <a:r>
              <a:rPr lang="en-US" sz="3200" b="0" i="0" dirty="0" err="1">
                <a:effectLst/>
                <a:latin typeface="Times New Roman" panose="02020603050405020304" pitchFamily="18" charset="0"/>
                <a:cs typeface="Times New Roman" panose="02020603050405020304" pitchFamily="18" charset="0"/>
              </a:rPr>
              <a:t>bạn</a:t>
            </a:r>
            <a:r>
              <a:rPr lang="en-US" sz="3200" b="0" i="0" dirty="0">
                <a:effectLst/>
                <a:latin typeface="Times New Roman" panose="02020603050405020304" pitchFamily="18" charset="0"/>
                <a:cs typeface="Times New Roman" panose="02020603050405020304" pitchFamily="18" charset="0"/>
              </a:rPr>
              <a:t>. </a:t>
            </a:r>
            <a:endParaRPr lang="en-VN" sz="3200" dirty="0">
              <a:latin typeface="Times New Roman" panose="02020603050405020304" pitchFamily="18" charset="0"/>
              <a:cs typeface="Times New Roman" panose="02020603050405020304" pitchFamily="18" charset="0"/>
            </a:endParaRPr>
          </a:p>
        </p:txBody>
      </p:sp>
      <p:pic>
        <p:nvPicPr>
          <p:cNvPr id="6"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920" t="38927" r="9287" b="29548"/>
          <a:stretch/>
        </p:blipFill>
        <p:spPr bwMode="auto">
          <a:xfrm>
            <a:off x="1168838" y="1142302"/>
            <a:ext cx="3255382" cy="2359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95" t="70448" r="32372" b="1152"/>
          <a:stretch/>
        </p:blipFill>
        <p:spPr bwMode="auto">
          <a:xfrm>
            <a:off x="1053255" y="4125966"/>
            <a:ext cx="3370965" cy="236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457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455</Words>
  <Application>Microsoft Office PowerPoint</Application>
  <PresentationFormat>Widescreen</PresentationFormat>
  <Paragraphs>25</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2024-12-10T14:40:43Z</dcterms:created>
  <dcterms:modified xsi:type="dcterms:W3CDTF">2024-12-10T15:19:51Z</dcterms:modified>
</cp:coreProperties>
</file>