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1"/>
    <p:sldMasterId id="2147483762" r:id="rId2"/>
  </p:sldMasterIdLst>
  <p:notesMasterIdLst>
    <p:notesMasterId r:id="rId12"/>
  </p:notesMasterIdLst>
  <p:sldIdLst>
    <p:sldId id="4394" r:id="rId3"/>
    <p:sldId id="4383" r:id="rId4"/>
    <p:sldId id="4386" r:id="rId5"/>
    <p:sldId id="4397" r:id="rId6"/>
    <p:sldId id="4395" r:id="rId7"/>
    <p:sldId id="4389" r:id="rId8"/>
    <p:sldId id="4392" r:id="rId9"/>
    <p:sldId id="4390" r:id="rId10"/>
    <p:sldId id="4391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9EE"/>
    <a:srgbClr val="EE9974"/>
    <a:srgbClr val="CEECDC"/>
    <a:srgbClr val="BDD7EE"/>
    <a:srgbClr val="DFCEBC"/>
    <a:srgbClr val="CB6CE6"/>
    <a:srgbClr val="A5B2D3"/>
    <a:srgbClr val="95624C"/>
    <a:srgbClr val="B94917"/>
    <a:srgbClr val="8DD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91310" autoAdjust="0"/>
  </p:normalViewPr>
  <p:slideViewPr>
    <p:cSldViewPr snapToGrid="0">
      <p:cViewPr varScale="1">
        <p:scale>
          <a:sx n="66" d="100"/>
          <a:sy n="66" d="100"/>
        </p:scale>
        <p:origin x="9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21/12/2024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53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65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39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70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06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586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6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754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654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06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696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47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3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94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495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974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89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07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78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3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25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5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0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65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8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3048000" y="457200"/>
            <a:ext cx="6096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</a:p>
          <a:p>
            <a:endParaRPr lang="en-US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812800" y="2362200"/>
            <a:ext cx="10363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TẬP CHUNG</a:t>
            </a:r>
          </a:p>
        </p:txBody>
      </p:sp>
      <p:pic>
        <p:nvPicPr>
          <p:cNvPr id="8196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3" y="54864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" y="25405"/>
            <a:ext cx="91016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970" y="63505"/>
            <a:ext cx="91016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pic>
        <p:nvPicPr>
          <p:cNvPr id="8201" name="Picture 18" descr="C:\Users\Administrator\Pictures\hinh-nen-powerpoint-don-gian-20-458x3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-87086"/>
            <a:ext cx="12192000" cy="696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2641600" y="685800"/>
            <a:ext cx="7010400" cy="556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607136"/>
              </a:avLst>
            </a:prstTxWarp>
          </a:bodyPr>
          <a:lstStyle/>
          <a:p>
            <a:pPr algn="ctr"/>
            <a:r>
              <a:rPr lang="en-US" sz="8800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</a:t>
            </a:r>
            <a:r>
              <a:rPr lang="vi-VN" sz="8800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TIỂU HỌC HÙNG THẮNG</a:t>
            </a:r>
          </a:p>
          <a:p>
            <a:pPr algn="ctr"/>
            <a:endParaRPr lang="en-US" sz="8800" b="1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62717" y="3954468"/>
            <a:ext cx="7010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d-ID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 NGHỆ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80434" y="2105030"/>
            <a:ext cx="1217506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id-ID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HÀO MỪNG QUÝ THẦY CÔ GIÁO 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id-ID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VỀ DỰ GIỜ THĂM LỚP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5" name="Picture 10" descr="Picture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684" y="5857880"/>
            <a:ext cx="152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2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85805"/>
            <a:ext cx="22352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3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090613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4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3" y="5029205"/>
            <a:ext cx="1928284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5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921255"/>
            <a:ext cx="19304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0" name="Rectangle 1"/>
          <p:cNvSpPr>
            <a:spLocks noChangeArrowheads="1"/>
          </p:cNvSpPr>
          <p:nvPr/>
        </p:nvSpPr>
        <p:spPr bwMode="auto">
          <a:xfrm>
            <a:off x="7907576" y="5561013"/>
            <a:ext cx="1847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535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mph" presetSubtype="2" repeatCount="20000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4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450292" y="237557"/>
            <a:ext cx="5478461" cy="83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6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SẢN PHẨM</a:t>
            </a:r>
            <a:endParaRPr lang="en-US" sz="36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428" y="1334765"/>
            <a:ext cx="11484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4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1. </a:t>
            </a:r>
            <a:r>
              <a:rPr kumimoji="0" lang="vi-VN" altLang="zh-CN" sz="3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Kích thước cây và chậu trồng cây</a:t>
            </a:r>
            <a:r>
              <a:rPr kumimoji="0" lang="en-US" altLang="zh-CN" sz="3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34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phải</a:t>
            </a:r>
            <a:r>
              <a:rPr kumimoji="0" lang="vi-VN" altLang="zh-CN" sz="3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phù hợp</a:t>
            </a:r>
            <a:r>
              <a:rPr kumimoji="0" lang="en-US" altLang="zh-CN" sz="3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vi-VN" altLang="zh-CN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429" y="3446344"/>
            <a:ext cx="1138645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3.</a:t>
            </a:r>
            <a:r>
              <a:rPr kumimoji="0" lang="vi-VN" altLang="zh-CN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Giá thể vừa kín gốc</a:t>
            </a:r>
            <a:r>
              <a:rPr kumimoji="0" lang="en-US" altLang="zh-CN" sz="3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3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và</a:t>
            </a:r>
            <a:r>
              <a:rPr kumimoji="0" lang="vi-VN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rễ cây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altLang="zh-CN" sz="34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cách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4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miệng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4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chậu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4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từ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4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2cm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4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đến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   5 cm, </a:t>
            </a:r>
            <a:r>
              <a:rPr lang="en-US" altLang="zh-CN" sz="34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được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4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tưới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4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đủ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4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ẩm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3400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450" y="2414178"/>
            <a:ext cx="117021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noProof="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2. </a:t>
            </a:r>
            <a:r>
              <a:rPr kumimoji="0" lang="vi-VN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Chậu dùng để trồng hoa, cây cảnh được làm từ vật liệu tái chế</a:t>
            </a:r>
            <a:r>
              <a:rPr kumimoji="0" lang="en-US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kumimoji="0" lang="vi-VN" altLang="zh-CN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29F6C-D80E-11E6-2150-6EC9CDC03B7D}"/>
              </a:ext>
            </a:extLst>
          </p:cNvPr>
          <p:cNvSpPr txBox="1"/>
          <p:nvPr/>
        </p:nvSpPr>
        <p:spPr>
          <a:xfrm>
            <a:off x="338450" y="5108337"/>
            <a:ext cx="117080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4.</a:t>
            </a:r>
            <a:r>
              <a:rPr kumimoji="0" lang="vi-VN" altLang="zh-CN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3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Cây được trồng chắc chắn trong chậu</a:t>
            </a:r>
            <a:r>
              <a:rPr lang="en-US" altLang="zh-CN" sz="34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F9519A8D-13EA-46F8-A889-7B5203FC3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15" y="-124024"/>
            <a:ext cx="10606814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 Ý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24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 thảo</a:t>
            </a:r>
            <a:r>
              <a:rPr kumimoji="0" lang="vi-VN" altLang="en-US" sz="24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400" b="1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lang="en-US" altLang="en-US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vi-VN" altLang="en-US" sz="24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vi-VN" altLang="en-US" sz="24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…………………………………………………………..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 ………………..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E1AEABB-9C03-4C2A-8F4F-5CBE3084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16297"/>
              </p:ext>
            </p:extLst>
          </p:nvPr>
        </p:nvGraphicFramePr>
        <p:xfrm>
          <a:off x="950209" y="2697489"/>
          <a:ext cx="8545514" cy="1097280"/>
        </p:xfrm>
        <a:graphic>
          <a:graphicData uri="http://schemas.openxmlformats.org/drawingml/2006/table">
            <a:tbl>
              <a:tblPr firstRow="1" firstCol="1" bandRow="1"/>
              <a:tblGrid>
                <a:gridCol w="1436739">
                  <a:extLst>
                    <a:ext uri="{9D8B030D-6E8A-4147-A177-3AD203B41FA5}">
                      <a16:colId xmlns:a16="http://schemas.microsoft.com/office/drawing/2014/main" val="2553339294"/>
                    </a:ext>
                  </a:extLst>
                </a:gridCol>
                <a:gridCol w="1499329">
                  <a:extLst>
                    <a:ext uri="{9D8B030D-6E8A-4147-A177-3AD203B41FA5}">
                      <a16:colId xmlns:a16="http://schemas.microsoft.com/office/drawing/2014/main" val="2195633058"/>
                    </a:ext>
                  </a:extLst>
                </a:gridCol>
                <a:gridCol w="1336215">
                  <a:extLst>
                    <a:ext uri="{9D8B030D-6E8A-4147-A177-3AD203B41FA5}">
                      <a16:colId xmlns:a16="http://schemas.microsoft.com/office/drawing/2014/main" val="3012055094"/>
                    </a:ext>
                  </a:extLst>
                </a:gridCol>
                <a:gridCol w="1437687">
                  <a:extLst>
                    <a:ext uri="{9D8B030D-6E8A-4147-A177-3AD203B41FA5}">
                      <a16:colId xmlns:a16="http://schemas.microsoft.com/office/drawing/2014/main" val="3208825807"/>
                    </a:ext>
                  </a:extLst>
                </a:gridCol>
                <a:gridCol w="1336215">
                  <a:extLst>
                    <a:ext uri="{9D8B030D-6E8A-4147-A177-3AD203B41FA5}">
                      <a16:colId xmlns:a16="http://schemas.microsoft.com/office/drawing/2014/main" val="690280342"/>
                    </a:ext>
                  </a:extLst>
                </a:gridCol>
                <a:gridCol w="1499329">
                  <a:extLst>
                    <a:ext uri="{9D8B030D-6E8A-4147-A177-3AD203B41FA5}">
                      <a16:colId xmlns:a16="http://schemas.microsoft.com/office/drawing/2014/main" val="25805065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967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361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21499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1CDF80C-24CB-49C0-A5FF-9326F2704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479475"/>
              </p:ext>
            </p:extLst>
          </p:nvPr>
        </p:nvGraphicFramePr>
        <p:xfrm>
          <a:off x="1352871" y="4578389"/>
          <a:ext cx="8545516" cy="1097280"/>
        </p:xfrm>
        <a:graphic>
          <a:graphicData uri="http://schemas.openxmlformats.org/drawingml/2006/table">
            <a:tbl>
              <a:tblPr firstRow="1" firstCol="1" bandRow="1"/>
              <a:tblGrid>
                <a:gridCol w="1434843">
                  <a:extLst>
                    <a:ext uri="{9D8B030D-6E8A-4147-A177-3AD203B41FA5}">
                      <a16:colId xmlns:a16="http://schemas.microsoft.com/office/drawing/2014/main" val="628838921"/>
                    </a:ext>
                  </a:extLst>
                </a:gridCol>
                <a:gridCol w="1515451">
                  <a:extLst>
                    <a:ext uri="{9D8B030D-6E8A-4147-A177-3AD203B41FA5}">
                      <a16:colId xmlns:a16="http://schemas.microsoft.com/office/drawing/2014/main" val="2925216899"/>
                    </a:ext>
                  </a:extLst>
                </a:gridCol>
                <a:gridCol w="1321989">
                  <a:extLst>
                    <a:ext uri="{9D8B030D-6E8A-4147-A177-3AD203B41FA5}">
                      <a16:colId xmlns:a16="http://schemas.microsoft.com/office/drawing/2014/main" val="1452837043"/>
                    </a:ext>
                  </a:extLst>
                </a:gridCol>
                <a:gridCol w="1434843">
                  <a:extLst>
                    <a:ext uri="{9D8B030D-6E8A-4147-A177-3AD203B41FA5}">
                      <a16:colId xmlns:a16="http://schemas.microsoft.com/office/drawing/2014/main" val="1456462485"/>
                    </a:ext>
                  </a:extLst>
                </a:gridCol>
                <a:gridCol w="1322939">
                  <a:extLst>
                    <a:ext uri="{9D8B030D-6E8A-4147-A177-3AD203B41FA5}">
                      <a16:colId xmlns:a16="http://schemas.microsoft.com/office/drawing/2014/main" val="2474249842"/>
                    </a:ext>
                  </a:extLst>
                </a:gridCol>
                <a:gridCol w="1515451">
                  <a:extLst>
                    <a:ext uri="{9D8B030D-6E8A-4147-A177-3AD203B41FA5}">
                      <a16:colId xmlns:a16="http://schemas.microsoft.com/office/drawing/2014/main" val="19876506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305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33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945715"/>
                  </a:ext>
                </a:extLst>
              </a:tr>
            </a:tbl>
          </a:graphicData>
        </a:graphic>
      </p:graphicFrame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CE8CA75-06BD-4569-B38D-343D331F35CE}"/>
              </a:ext>
            </a:extLst>
          </p:cNvPr>
          <p:cNvSpPr/>
          <p:nvPr/>
        </p:nvSpPr>
        <p:spPr>
          <a:xfrm>
            <a:off x="5627802" y="6211051"/>
            <a:ext cx="350520" cy="3352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1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F9519A8D-13EA-46F8-A889-7B5203FC3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234" y="60632"/>
            <a:ext cx="10257491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60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 Ý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………………………………………………………………………..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lang="en-US" altLang="en-US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…………………………………………………………..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6088" algn="l"/>
              </a:tabLst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 ………………..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E1AEABB-9C03-4C2A-8F4F-5CBE3084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660720"/>
              </p:ext>
            </p:extLst>
          </p:nvPr>
        </p:nvGraphicFramePr>
        <p:xfrm>
          <a:off x="1352865" y="3200399"/>
          <a:ext cx="8545512" cy="1097280"/>
        </p:xfrm>
        <a:graphic>
          <a:graphicData uri="http://schemas.openxmlformats.org/drawingml/2006/table">
            <a:tbl>
              <a:tblPr firstRow="1" firstCol="1" bandRow="1"/>
              <a:tblGrid>
                <a:gridCol w="1436738">
                  <a:extLst>
                    <a:ext uri="{9D8B030D-6E8A-4147-A177-3AD203B41FA5}">
                      <a16:colId xmlns:a16="http://schemas.microsoft.com/office/drawing/2014/main" val="2553339294"/>
                    </a:ext>
                  </a:extLst>
                </a:gridCol>
                <a:gridCol w="1499329">
                  <a:extLst>
                    <a:ext uri="{9D8B030D-6E8A-4147-A177-3AD203B41FA5}">
                      <a16:colId xmlns:a16="http://schemas.microsoft.com/office/drawing/2014/main" val="2195633058"/>
                    </a:ext>
                  </a:extLst>
                </a:gridCol>
                <a:gridCol w="1336215">
                  <a:extLst>
                    <a:ext uri="{9D8B030D-6E8A-4147-A177-3AD203B41FA5}">
                      <a16:colId xmlns:a16="http://schemas.microsoft.com/office/drawing/2014/main" val="3012055094"/>
                    </a:ext>
                  </a:extLst>
                </a:gridCol>
                <a:gridCol w="1437686">
                  <a:extLst>
                    <a:ext uri="{9D8B030D-6E8A-4147-A177-3AD203B41FA5}">
                      <a16:colId xmlns:a16="http://schemas.microsoft.com/office/drawing/2014/main" val="3208825807"/>
                    </a:ext>
                  </a:extLst>
                </a:gridCol>
                <a:gridCol w="1336215">
                  <a:extLst>
                    <a:ext uri="{9D8B030D-6E8A-4147-A177-3AD203B41FA5}">
                      <a16:colId xmlns:a16="http://schemas.microsoft.com/office/drawing/2014/main" val="690280342"/>
                    </a:ext>
                  </a:extLst>
                </a:gridCol>
                <a:gridCol w="1499329">
                  <a:extLst>
                    <a:ext uri="{9D8B030D-6E8A-4147-A177-3AD203B41FA5}">
                      <a16:colId xmlns:a16="http://schemas.microsoft.com/office/drawing/2014/main" val="25805065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967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361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21499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1CDF80C-24CB-49C0-A5FF-9326F2704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102424"/>
              </p:ext>
            </p:extLst>
          </p:nvPr>
        </p:nvGraphicFramePr>
        <p:xfrm>
          <a:off x="1352865" y="4578389"/>
          <a:ext cx="8545513" cy="1097280"/>
        </p:xfrm>
        <a:graphic>
          <a:graphicData uri="http://schemas.openxmlformats.org/drawingml/2006/table">
            <a:tbl>
              <a:tblPr firstRow="1" firstCol="1" bandRow="1"/>
              <a:tblGrid>
                <a:gridCol w="1434842">
                  <a:extLst>
                    <a:ext uri="{9D8B030D-6E8A-4147-A177-3AD203B41FA5}">
                      <a16:colId xmlns:a16="http://schemas.microsoft.com/office/drawing/2014/main" val="628838921"/>
                    </a:ext>
                  </a:extLst>
                </a:gridCol>
                <a:gridCol w="1515451">
                  <a:extLst>
                    <a:ext uri="{9D8B030D-6E8A-4147-A177-3AD203B41FA5}">
                      <a16:colId xmlns:a16="http://schemas.microsoft.com/office/drawing/2014/main" val="2925216899"/>
                    </a:ext>
                  </a:extLst>
                </a:gridCol>
                <a:gridCol w="1321989">
                  <a:extLst>
                    <a:ext uri="{9D8B030D-6E8A-4147-A177-3AD203B41FA5}">
                      <a16:colId xmlns:a16="http://schemas.microsoft.com/office/drawing/2014/main" val="1452837043"/>
                    </a:ext>
                  </a:extLst>
                </a:gridCol>
                <a:gridCol w="1434842">
                  <a:extLst>
                    <a:ext uri="{9D8B030D-6E8A-4147-A177-3AD203B41FA5}">
                      <a16:colId xmlns:a16="http://schemas.microsoft.com/office/drawing/2014/main" val="1456462485"/>
                    </a:ext>
                  </a:extLst>
                </a:gridCol>
                <a:gridCol w="1322938">
                  <a:extLst>
                    <a:ext uri="{9D8B030D-6E8A-4147-A177-3AD203B41FA5}">
                      <a16:colId xmlns:a16="http://schemas.microsoft.com/office/drawing/2014/main" val="2474249842"/>
                    </a:ext>
                  </a:extLst>
                </a:gridCol>
                <a:gridCol w="1515451">
                  <a:extLst>
                    <a:ext uri="{9D8B030D-6E8A-4147-A177-3AD203B41FA5}">
                      <a16:colId xmlns:a16="http://schemas.microsoft.com/office/drawing/2014/main" val="19876506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305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33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945715"/>
                  </a:ext>
                </a:extLst>
              </a:tr>
            </a:tbl>
          </a:graphicData>
        </a:graphic>
      </p:graphicFrame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CE8CA75-06BD-4569-B38D-343D331F35CE}"/>
              </a:ext>
            </a:extLst>
          </p:cNvPr>
          <p:cNvSpPr/>
          <p:nvPr/>
        </p:nvSpPr>
        <p:spPr>
          <a:xfrm>
            <a:off x="5570220" y="5956379"/>
            <a:ext cx="350520" cy="3352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6568196262926238372">
            <a:hlinkClick r:id="" action="ppaction://media"/>
            <a:extLst>
              <a:ext uri="{FF2B5EF4-FFF2-40B4-BE49-F238E27FC236}">
                <a16:creationId xmlns:a16="http://schemas.microsoft.com/office/drawing/2014/main" id="{1E8BB735-3FDF-4D28-9360-A5D4D0C1A6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7920" y="5394960"/>
            <a:ext cx="2164079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6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771" y="365129"/>
            <a:ext cx="10189030" cy="1325563"/>
          </a:xfrm>
        </p:spPr>
        <p:txBody>
          <a:bodyPr>
            <a:norm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Các bước trồng hoa, cây cảnh trong chậu: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Bước 1: Chuẩn bị vật liệu, vật dụng và dụng cụ.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Bước 2: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chậu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Bước 3: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Bước 4: T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cây.</a:t>
            </a:r>
          </a:p>
        </p:txBody>
      </p:sp>
    </p:spTree>
    <p:extLst>
      <p:ext uri="{BB962C8B-B14F-4D97-AF65-F5344CB8AC3E}">
        <p14:creationId xmlns:p14="http://schemas.microsoft.com/office/powerpoint/2010/main" val="191650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3C8D-D5FF-4960-BBAE-C8C68D71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7649A-CC52-4B39-9567-2A9ED5BB0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17A01-817C-4652-A381-0D24AFE2E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EA8A39-FD58-405B-B7D7-1ADF1356E8E1}"/>
              </a:ext>
            </a:extLst>
          </p:cNvPr>
          <p:cNvSpPr/>
          <p:nvPr/>
        </p:nvSpPr>
        <p:spPr>
          <a:xfrm>
            <a:off x="1" y="3944203"/>
            <a:ext cx="11993819" cy="380699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7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7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7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7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7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st 7 Alan Walker Music Instrumental (audio-extractor.net)">
            <a:hlinkClick r:id="" action="ppaction://media"/>
            <a:extLst>
              <a:ext uri="{FF2B5EF4-FFF2-40B4-BE49-F238E27FC236}">
                <a16:creationId xmlns:a16="http://schemas.microsoft.com/office/drawing/2014/main" id="{8FDAFA2A-51FB-4B33-A925-BBD5BA0633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3921.02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8795" y="5131422"/>
            <a:ext cx="807720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16B18A-6BB3-7F1C-20FE-30F631E81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7396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A80388-6CEE-C559-1562-0F97987918E9}"/>
              </a:ext>
            </a:extLst>
          </p:cNvPr>
          <p:cNvSpPr txBox="1"/>
          <p:nvPr/>
        </p:nvSpPr>
        <p:spPr>
          <a:xfrm>
            <a:off x="1751311" y="2472885"/>
            <a:ext cx="9422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68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796906-5BD4-6373-F8A0-C7B792AF127A}"/>
              </a:ext>
            </a:extLst>
          </p:cNvPr>
          <p:cNvSpPr txBox="1"/>
          <p:nvPr/>
        </p:nvSpPr>
        <p:spPr>
          <a:xfrm>
            <a:off x="87086" y="812817"/>
            <a:ext cx="12104913" cy="811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endParaRPr lang="vi-VN" sz="3600" b="1" i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3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SẢN PHẨM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1. 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Kích thước cây và chậu trồng cây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phải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phù hợp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en-US" altLang="zh-CN" sz="3600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  <a:sym typeface="Wingdings" panose="05000000000000000000" pitchFamily="2" charset="2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2. 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Chậu dùng để trồng hoa, cây cảnh được làm từ vật liệu tái chế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altLang="zh-CN" sz="3600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pPr lvl="0">
              <a:spcAft>
                <a:spcPts val="800"/>
              </a:spcAf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3. 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Giá thể vừa kín gốc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và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rễ cây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cách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miệng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chậu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từ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2 cm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đến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          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                  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5 cm,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được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tưới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đủ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ẩm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4. 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Cây được trồng chắc chắn trong chậu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i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i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749EC2-6E4F-418B-AECC-CCB9442FF222}"/>
              </a:ext>
            </a:extLst>
          </p:cNvPr>
          <p:cNvSpPr txBox="1"/>
          <p:nvPr/>
        </p:nvSpPr>
        <p:spPr>
          <a:xfrm>
            <a:off x="718456" y="174182"/>
            <a:ext cx="11012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BÀY SẢN PHẨM</a:t>
            </a:r>
          </a:p>
        </p:txBody>
      </p:sp>
    </p:spTree>
    <p:extLst>
      <p:ext uri="{BB962C8B-B14F-4D97-AF65-F5344CB8AC3E}">
        <p14:creationId xmlns:p14="http://schemas.microsoft.com/office/powerpoint/2010/main" val="149216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796906-5BD4-6373-F8A0-C7B792AF127A}"/>
              </a:ext>
            </a:extLst>
          </p:cNvPr>
          <p:cNvSpPr txBox="1"/>
          <p:nvPr/>
        </p:nvSpPr>
        <p:spPr>
          <a:xfrm>
            <a:off x="130629" y="942085"/>
            <a:ext cx="12061370" cy="9428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endParaRPr lang="vi-VN" sz="3600" b="1" i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3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SẢN PHẨM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1. 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Kích thước cây và chậu trồng cây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phải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phù hợp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en-US" altLang="zh-CN" sz="3600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  <a:sym typeface="Wingdings" panose="05000000000000000000" pitchFamily="2" charset="2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2. 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Chậu dùng để trồng hoa, cây cảnh được làm từ vật liệu tái chế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altLang="zh-CN" sz="3600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pPr lvl="0">
              <a:spcAft>
                <a:spcPts val="800"/>
              </a:spcAf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3. 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Giá thể vừa kín gốc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và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rễ cây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cách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miệng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chậu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từ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2cm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đến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vi-VN" altLang="zh-CN" sz="3600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  <a:sym typeface="Wingdings" panose="05000000000000000000" pitchFamily="2" charset="2"/>
            </a:endParaRPr>
          </a:p>
          <a:p>
            <a:pPr lvl="0">
              <a:spcAft>
                <a:spcPts val="800"/>
              </a:spcAft>
            </a:pP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   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5 cm,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được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tưới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đủ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ẩm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altLang="zh-CN" sz="3600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4. </a:t>
            </a:r>
            <a:r>
              <a:rPr lang="vi-VN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Cây được trồng chắc chắn trong chậu</a:t>
            </a:r>
            <a:r>
              <a:rPr lang="en-US" altLang="zh-CN" sz="3600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Wingdings" panose="05000000000000000000" pitchFamily="2" charset="2"/>
              </a:rPr>
              <a:t>.</a:t>
            </a:r>
          </a:p>
          <a:p>
            <a:pPr marL="742950" lvl="0" indent="-742950">
              <a:lnSpc>
                <a:spcPct val="150000"/>
              </a:lnSpc>
              <a:spcAft>
                <a:spcPts val="800"/>
              </a:spcAft>
              <a:buAutoNum type="arabicPeriod"/>
            </a:pPr>
            <a:endParaRPr lang="en-US" altLang="zh-CN" sz="3600" dirty="0">
              <a:latin typeface="Times New Roman" pitchFamily="18" charset="0"/>
              <a:ea typeface="Roboto" panose="02000000000000000000" pitchFamily="2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i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i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36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749EC2-6E4F-418B-AECC-CCB9442FF222}"/>
              </a:ext>
            </a:extLst>
          </p:cNvPr>
          <p:cNvSpPr txBox="1"/>
          <p:nvPr/>
        </p:nvSpPr>
        <p:spPr>
          <a:xfrm>
            <a:off x="608141" y="185057"/>
            <a:ext cx="11106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36" y="131483"/>
            <a:ext cx="10832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586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6219</TotalTime>
  <Words>518</Words>
  <Application>Microsoft Office PowerPoint</Application>
  <PresentationFormat>Widescreen</PresentationFormat>
  <Paragraphs>147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Times New Roman</vt:lpstr>
      <vt:lpstr>Calibri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Các bước trồng hoa, cây cảnh trong chậu: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Lương Thành Trung</cp:lastModifiedBy>
  <cp:revision>384</cp:revision>
  <dcterms:created xsi:type="dcterms:W3CDTF">2023-04-01T23:44:56Z</dcterms:created>
  <dcterms:modified xsi:type="dcterms:W3CDTF">2024-12-21T11:52:45Z</dcterms:modified>
</cp:coreProperties>
</file>