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85"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6" r:id="rId23"/>
    <p:sldId id="278" r:id="rId24"/>
    <p:sldId id="287" r:id="rId25"/>
  </p:sldIdLst>
  <p:sldSz cx="18288000" cy="10287000"/>
  <p:notesSz cx="6858000" cy="9144000"/>
  <p:embeddedFontLst>
    <p:embeddedFont>
      <p:font typeface="Calibri" pitchFamily="34" charset="0"/>
      <p:regular r:id="rId27"/>
      <p:bold r:id="rId28"/>
      <p:italic r:id="rId29"/>
      <p:boldItalic r:id="rId30"/>
    </p:embeddedFont>
    <p:embeddedFont>
      <p:font typeface="Open Sans Bold Italics" charset="0"/>
      <p:regular r:id="rId31"/>
    </p:embeddedFont>
    <p:embeddedFont>
      <p:font typeface="Open Sans Bold" charset="0"/>
      <p:regular r:id="rId32"/>
      <p:bold r:id="rId33"/>
    </p:embeddedFont>
    <p:embeddedFont>
      <p:font typeface="Open Sans" charset="0"/>
      <p:regular r:id="rId34"/>
      <p:bold r:id="rId35"/>
      <p:italic r:id="rId36"/>
      <p:boldItalic r:id="rId37"/>
    </p:embeddedFont>
    <p:embeddedFont>
      <p:font typeface="Adumu Regular"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CEBE"/>
    <a:srgbClr val="FFC0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147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4CF19-2F28-4550-BDE1-6B09F5FE4D4F}"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11EFD-D15B-426C-822A-9EAB1986B1FC}" type="slidenum">
              <a:rPr lang="en-US" smtClean="0"/>
              <a:t>‹#›</a:t>
            </a:fld>
            <a:endParaRPr lang="en-US"/>
          </a:p>
        </p:txBody>
      </p:sp>
    </p:spTree>
    <p:extLst>
      <p:ext uri="{BB962C8B-B14F-4D97-AF65-F5344CB8AC3E}">
        <p14:creationId xmlns:p14="http://schemas.microsoft.com/office/powerpoint/2010/main" val="22498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11EFD-D15B-426C-822A-9EAB1986B1FC}" type="slidenum">
              <a:rPr lang="en-US" smtClean="0"/>
              <a:t>11</a:t>
            </a:fld>
            <a:endParaRPr lang="en-US"/>
          </a:p>
        </p:txBody>
      </p:sp>
    </p:spTree>
    <p:extLst>
      <p:ext uri="{BB962C8B-B14F-4D97-AF65-F5344CB8AC3E}">
        <p14:creationId xmlns:p14="http://schemas.microsoft.com/office/powerpoint/2010/main" val="285853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3810000" y="0"/>
            <a:ext cx="22815884" cy="1472712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3810000" y="0"/>
            <a:ext cx="22815884" cy="147271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30.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1.png"/><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6.sv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3.svg"/><Relationship Id="rId4" Type="http://schemas.openxmlformats.org/officeDocument/2006/relationships/image" Target="../media/image2.svg"/><Relationship Id="rId9" Type="http://schemas.openxmlformats.org/officeDocument/2006/relationships/image" Target="../media/image9.png"/><Relationship Id="rId14" Type="http://schemas.openxmlformats.org/officeDocument/2006/relationships/image" Target="../media/image18.svg"/></Relationships>
</file>

<file path=ppt/slides/_rels/slide1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audio" Target="../media/audio1.wav"/><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9" Type="http://schemas.openxmlformats.org/officeDocument/2006/relationships/image" Target="../media/image18.svg"/><Relationship Id="rId4" Type="http://schemas.openxmlformats.org/officeDocument/2006/relationships/image" Target="../media/image2.sv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34.png"/><Relationship Id="rId10" Type="http://schemas.openxmlformats.org/officeDocument/2006/relationships/image" Target="../media/image30.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1.png"/><Relationship Id="rId22"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svg"/><Relationship Id="rId18"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22.pn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20.svg"/><Relationship Id="rId2" Type="http://schemas.openxmlformats.org/officeDocument/2006/relationships/video" Target="../media/media1.mp4"/><Relationship Id="rId16" Type="http://schemas.openxmlformats.org/officeDocument/2006/relationships/image" Target="../media/image7.png"/><Relationship Id="rId20" Type="http://schemas.openxmlformats.org/officeDocument/2006/relationships/image" Target="../media/image37.pn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1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38.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24" Type="http://schemas.openxmlformats.org/officeDocument/2006/relationships/image" Target="../media/image41.png"/><Relationship Id="rId5" Type="http://schemas.openxmlformats.org/officeDocument/2006/relationships/image" Target="../media/image4.svg"/><Relationship Id="rId23" Type="http://schemas.openxmlformats.org/officeDocument/2006/relationships/image" Target="../media/image40.png"/><Relationship Id="rId19" Type="http://schemas.openxmlformats.org/officeDocument/2006/relationships/image" Target="../media/image18.sv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svg"/><Relationship Id="rId18"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22.pn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20.svg"/><Relationship Id="rId2" Type="http://schemas.openxmlformats.org/officeDocument/2006/relationships/video" Target="../media/media1.mp4"/><Relationship Id="rId16" Type="http://schemas.openxmlformats.org/officeDocument/2006/relationships/image" Target="../media/image7.png"/><Relationship Id="rId20" Type="http://schemas.openxmlformats.org/officeDocument/2006/relationships/image" Target="../media/image21.pn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1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1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43.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44.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45.png"/></Relationships>
</file>

<file path=ppt/slides/_rels/slide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5.png"/><Relationship Id="rId26" Type="http://schemas.openxmlformats.org/officeDocument/2006/relationships/image" Target="../media/image12.png"/><Relationship Id="rId3" Type="http://schemas.openxmlformats.org/officeDocument/2006/relationships/image" Target="../media/image2.svg"/><Relationship Id="rId17" Type="http://schemas.openxmlformats.org/officeDocument/2006/relationships/image" Target="../media/image23.svg"/><Relationship Id="rId25" Type="http://schemas.openxmlformats.org/officeDocument/2006/relationships/image" Target="../media/image11.pn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24" Type="http://schemas.openxmlformats.org/officeDocument/2006/relationships/image" Target="../media/image10.png"/><Relationship Id="rId5" Type="http://schemas.openxmlformats.org/officeDocument/2006/relationships/image" Target="../media/image4.svg"/><Relationship Id="rId23" Type="http://schemas.openxmlformats.org/officeDocument/2006/relationships/image" Target="../media/image20.svg"/><Relationship Id="rId19" Type="http://schemas.openxmlformats.org/officeDocument/2006/relationships/image" Target="../media/image16.svg"/><Relationship Id="rId4" Type="http://schemas.openxmlformats.org/officeDocument/2006/relationships/image" Target="../media/image3.png"/><Relationship Id="rId14" Type="http://schemas.openxmlformats.org/officeDocument/2006/relationships/image" Target="../media/image9.png"/><Relationship Id="rId27" Type="http://schemas.openxmlformats.org/officeDocument/2006/relationships/image" Target="../media/image13.png"/></Relationships>
</file>

<file path=ppt/slides/_rels/slide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26" Type="http://schemas.openxmlformats.org/officeDocument/2006/relationships/image" Target="../media/image18.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5"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24" Type="http://schemas.openxmlformats.org/officeDocument/2006/relationships/image" Target="../media/image16.png"/><Relationship Id="rId5" Type="http://schemas.openxmlformats.org/officeDocument/2006/relationships/image" Target="../media/image4.svg"/><Relationship Id="rId23" Type="http://schemas.openxmlformats.org/officeDocument/2006/relationships/image" Target="../media/image15.pn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14.jpeg"/><Relationship Id="rId27"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svg"/><Relationship Id="rId18"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22.pn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20.svg"/><Relationship Id="rId2" Type="http://schemas.openxmlformats.org/officeDocument/2006/relationships/video" Target="../media/media1.mp4"/><Relationship Id="rId16" Type="http://schemas.openxmlformats.org/officeDocument/2006/relationships/image" Target="../media/image7.png"/><Relationship Id="rId20" Type="http://schemas.openxmlformats.org/officeDocument/2006/relationships/image" Target="../media/image21.pn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1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6.png"/><Relationship Id="rId2" Type="http://schemas.openxmlformats.org/officeDocument/2006/relationships/image" Target="../media/image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2.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18" Type="http://schemas.openxmlformats.org/officeDocument/2006/relationships/image" Target="../media/image6.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30.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1.png"/><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3568835" y="300560"/>
            <a:ext cx="10961558" cy="81449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13770570" y="4517736"/>
            <a:ext cx="4937760" cy="6172200"/>
            <a:chOff x="0" y="0"/>
            <a:chExt cx="6583680" cy="8229600"/>
          </a:xfrm>
        </p:grpSpPr>
        <p:sp>
          <p:nvSpPr>
            <p:cNvPr id="7" name="Freeform 7"/>
            <p:cNvSpPr/>
            <p:nvPr/>
          </p:nvSpPr>
          <p:spPr>
            <a:xfrm>
              <a:off x="0" y="0"/>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8" name="Group 8"/>
            <p:cNvGrpSpPr/>
            <p:nvPr/>
          </p:nvGrpSpPr>
          <p:grpSpPr>
            <a:xfrm>
              <a:off x="694478" y="230477"/>
              <a:ext cx="860511" cy="8605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2038739" y="6999432"/>
            <a:ext cx="3463662" cy="3489036"/>
            <a:chOff x="0" y="0"/>
            <a:chExt cx="4618215" cy="4652048"/>
          </a:xfrm>
        </p:grpSpPr>
        <p:sp>
          <p:nvSpPr>
            <p:cNvPr id="12" name="Freeform 12"/>
            <p:cNvSpPr/>
            <p:nvPr/>
          </p:nvSpPr>
          <p:spPr>
            <a:xfrm>
              <a:off x="0" y="0"/>
              <a:ext cx="4618215" cy="4652048"/>
            </a:xfrm>
            <a:custGeom>
              <a:avLst/>
              <a:gdLst/>
              <a:ahLst/>
              <a:cxnLst/>
              <a:rect l="l" t="t" r="r" b="b"/>
              <a:pathLst>
                <a:path w="4618215" h="4652048">
                  <a:moveTo>
                    <a:pt x="0" y="0"/>
                  </a:moveTo>
                  <a:lnTo>
                    <a:pt x="4618215" y="0"/>
                  </a:lnTo>
                  <a:lnTo>
                    <a:pt x="4618215" y="4652048"/>
                  </a:lnTo>
                  <a:lnTo>
                    <a:pt x="0" y="46520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3"/>
            <p:cNvGrpSpPr/>
            <p:nvPr/>
          </p:nvGrpSpPr>
          <p:grpSpPr>
            <a:xfrm>
              <a:off x="901118" y="375617"/>
              <a:ext cx="860511" cy="8605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1358610" y="6113553"/>
            <a:ext cx="7090172" cy="4576384"/>
            <a:chOff x="0" y="0"/>
            <a:chExt cx="9453563" cy="6101845"/>
          </a:xfrm>
        </p:grpSpPr>
        <p:sp>
          <p:nvSpPr>
            <p:cNvPr id="17" name="Freeform 17"/>
            <p:cNvSpPr/>
            <p:nvPr/>
          </p:nvSpPr>
          <p:spPr>
            <a:xfrm flipH="1">
              <a:off x="0" y="0"/>
              <a:ext cx="9453563" cy="6101845"/>
            </a:xfrm>
            <a:custGeom>
              <a:avLst/>
              <a:gdLst/>
              <a:ahLst/>
              <a:cxnLst/>
              <a:rect l="l" t="t" r="r" b="b"/>
              <a:pathLst>
                <a:path w="9453563" h="6101845">
                  <a:moveTo>
                    <a:pt x="9453563" y="0"/>
                  </a:moveTo>
                  <a:lnTo>
                    <a:pt x="0" y="0"/>
                  </a:lnTo>
                  <a:lnTo>
                    <a:pt x="0" y="6101845"/>
                  </a:lnTo>
                  <a:lnTo>
                    <a:pt x="9453563" y="6101845"/>
                  </a:lnTo>
                  <a:lnTo>
                    <a:pt x="9453563"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8" name="Group 18"/>
            <p:cNvGrpSpPr/>
            <p:nvPr/>
          </p:nvGrpSpPr>
          <p:grpSpPr>
            <a:xfrm>
              <a:off x="6794636" y="309192"/>
              <a:ext cx="639993" cy="6399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4212139" y="7991090"/>
            <a:ext cx="3038845" cy="2497378"/>
            <a:chOff x="0" y="0"/>
            <a:chExt cx="4051794" cy="3329838"/>
          </a:xfrm>
        </p:grpSpPr>
        <p:sp>
          <p:nvSpPr>
            <p:cNvPr id="23" name="Freeform 23"/>
            <p:cNvSpPr/>
            <p:nvPr/>
          </p:nvSpPr>
          <p:spPr>
            <a:xfrm flipH="1">
              <a:off x="0" y="0"/>
              <a:ext cx="4051794" cy="3329838"/>
            </a:xfrm>
            <a:custGeom>
              <a:avLst/>
              <a:gdLst/>
              <a:ahLst/>
              <a:cxnLst/>
              <a:rect l="l" t="t" r="r" b="b"/>
              <a:pathLst>
                <a:path w="4051794" h="3329838">
                  <a:moveTo>
                    <a:pt x="4051794" y="0"/>
                  </a:moveTo>
                  <a:lnTo>
                    <a:pt x="0" y="0"/>
                  </a:lnTo>
                  <a:lnTo>
                    <a:pt x="0" y="3329838"/>
                  </a:lnTo>
                  <a:lnTo>
                    <a:pt x="4051794" y="3329838"/>
                  </a:lnTo>
                  <a:lnTo>
                    <a:pt x="4051794"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4" name="Group 24"/>
            <p:cNvGrpSpPr/>
            <p:nvPr/>
          </p:nvGrpSpPr>
          <p:grpSpPr>
            <a:xfrm>
              <a:off x="2993960" y="193134"/>
              <a:ext cx="561226" cy="56122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4701354"/>
            <a:ext cx="17438374" cy="5427092"/>
            <a:chOff x="0" y="0"/>
            <a:chExt cx="3064845" cy="953827"/>
          </a:xfrm>
        </p:grpSpPr>
        <p:sp>
          <p:nvSpPr>
            <p:cNvPr id="41" name="Freeform 41"/>
            <p:cNvSpPr/>
            <p:nvPr/>
          </p:nvSpPr>
          <p:spPr>
            <a:xfrm>
              <a:off x="0" y="0"/>
              <a:ext cx="3064845" cy="953827"/>
            </a:xfrm>
            <a:custGeom>
              <a:avLst/>
              <a:gdLst/>
              <a:ahLst/>
              <a:cxnLst/>
              <a:rect l="l" t="t" r="r" b="b"/>
              <a:pathLst>
                <a:path w="3064845" h="953827">
                  <a:moveTo>
                    <a:pt x="22642" y="0"/>
                  </a:moveTo>
                  <a:lnTo>
                    <a:pt x="3042203" y="0"/>
                  </a:lnTo>
                  <a:cubicBezTo>
                    <a:pt x="3048208" y="0"/>
                    <a:pt x="3053967" y="2385"/>
                    <a:pt x="3058214" y="6632"/>
                  </a:cubicBezTo>
                  <a:cubicBezTo>
                    <a:pt x="3062460" y="10878"/>
                    <a:pt x="3064845" y="16637"/>
                    <a:pt x="3064845" y="22642"/>
                  </a:cubicBezTo>
                  <a:lnTo>
                    <a:pt x="3064845" y="931185"/>
                  </a:lnTo>
                  <a:cubicBezTo>
                    <a:pt x="3064845" y="937190"/>
                    <a:pt x="3062460" y="942950"/>
                    <a:pt x="3058214" y="947196"/>
                  </a:cubicBezTo>
                  <a:cubicBezTo>
                    <a:pt x="3053967" y="951442"/>
                    <a:pt x="3048208" y="953827"/>
                    <a:pt x="3042203" y="953827"/>
                  </a:cubicBezTo>
                  <a:lnTo>
                    <a:pt x="22642" y="953827"/>
                  </a:lnTo>
                  <a:cubicBezTo>
                    <a:pt x="16637" y="953827"/>
                    <a:pt x="10878" y="951442"/>
                    <a:pt x="6632" y="947196"/>
                  </a:cubicBezTo>
                  <a:cubicBezTo>
                    <a:pt x="2385" y="942950"/>
                    <a:pt x="0" y="937190"/>
                    <a:pt x="0" y="931185"/>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991927"/>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909599" y="5065859"/>
            <a:ext cx="3756372" cy="4823591"/>
          </a:xfrm>
          <a:custGeom>
            <a:avLst/>
            <a:gdLst/>
            <a:ahLst/>
            <a:cxnLst/>
            <a:rect l="l" t="t" r="r" b="b"/>
            <a:pathLst>
              <a:path w="3756372" h="4823591">
                <a:moveTo>
                  <a:pt x="0" y="0"/>
                </a:moveTo>
                <a:lnTo>
                  <a:pt x="3756372" y="0"/>
                </a:lnTo>
                <a:lnTo>
                  <a:pt x="3756372" y="4823592"/>
                </a:lnTo>
                <a:lnTo>
                  <a:pt x="0" y="4823592"/>
                </a:lnTo>
                <a:lnTo>
                  <a:pt x="0" y="0"/>
                </a:lnTo>
                <a:close/>
              </a:path>
            </a:pathLst>
          </a:custGeom>
          <a:blipFill>
            <a:blip r:embed="rId22"/>
            <a:stretch>
              <a:fillRect/>
            </a:stretch>
          </a:blipFill>
        </p:spPr>
      </p:sp>
      <p:sp>
        <p:nvSpPr>
          <p:cNvPr id="44" name="TextBox 44"/>
          <p:cNvSpPr txBox="1"/>
          <p:nvPr/>
        </p:nvSpPr>
        <p:spPr>
          <a:xfrm>
            <a:off x="4724311" y="5270108"/>
            <a:ext cx="8987920" cy="863600"/>
          </a:xfrm>
          <a:prstGeom prst="rect">
            <a:avLst/>
          </a:prstGeom>
        </p:spPr>
        <p:txBody>
          <a:bodyPr lIns="0" tIns="0" rIns="0" bIns="0" rtlCol="0" anchor="t">
            <a:spAutoFit/>
          </a:bodyPr>
          <a:lstStyle/>
          <a:p>
            <a:pPr algn="l">
              <a:lnSpc>
                <a:spcPts val="7000"/>
              </a:lnSpc>
            </a:pPr>
            <a:r>
              <a:rPr lang="en-US" sz="5000" b="1">
                <a:solidFill>
                  <a:srgbClr val="D52A3F"/>
                </a:solidFill>
                <a:latin typeface="Open Sans Bold"/>
                <a:ea typeface="Open Sans Bold"/>
                <a:cs typeface="Open Sans Bold"/>
                <a:sym typeface="Open Sans Bold"/>
              </a:rPr>
              <a:t>Xác định điệp từ, điệp ngữ</a:t>
            </a:r>
          </a:p>
        </p:txBody>
      </p:sp>
      <p:grpSp>
        <p:nvGrpSpPr>
          <p:cNvPr id="45" name="Group 45"/>
          <p:cNvGrpSpPr/>
          <p:nvPr/>
        </p:nvGrpSpPr>
        <p:grpSpPr>
          <a:xfrm>
            <a:off x="7481455" y="6999432"/>
            <a:ext cx="4665488" cy="1703565"/>
            <a:chOff x="0" y="0"/>
            <a:chExt cx="6220651" cy="2271420"/>
          </a:xfrm>
        </p:grpSpPr>
        <p:grpSp>
          <p:nvGrpSpPr>
            <p:cNvPr id="46" name="Group 46"/>
            <p:cNvGrpSpPr/>
            <p:nvPr/>
          </p:nvGrpSpPr>
          <p:grpSpPr>
            <a:xfrm>
              <a:off x="0" y="0"/>
              <a:ext cx="6220651" cy="2271420"/>
              <a:chOff x="0" y="0"/>
              <a:chExt cx="1228771" cy="448675"/>
            </a:xfrm>
          </p:grpSpPr>
          <p:sp>
            <p:nvSpPr>
              <p:cNvPr id="47" name="Freeform 47"/>
              <p:cNvSpPr/>
              <p:nvPr/>
            </p:nvSpPr>
            <p:spPr>
              <a:xfrm>
                <a:off x="0" y="0"/>
                <a:ext cx="1228771" cy="448675"/>
              </a:xfrm>
              <a:custGeom>
                <a:avLst/>
                <a:gdLst/>
                <a:ahLst/>
                <a:cxnLst/>
                <a:rect l="l" t="t" r="r" b="b"/>
                <a:pathLst>
                  <a:path w="1228771" h="448675">
                    <a:moveTo>
                      <a:pt x="36507" y="0"/>
                    </a:moveTo>
                    <a:lnTo>
                      <a:pt x="1192264" y="0"/>
                    </a:lnTo>
                    <a:cubicBezTo>
                      <a:pt x="1201946" y="0"/>
                      <a:pt x="1211232" y="3846"/>
                      <a:pt x="1218078" y="10693"/>
                    </a:cubicBezTo>
                    <a:cubicBezTo>
                      <a:pt x="1224924" y="17539"/>
                      <a:pt x="1228771" y="26825"/>
                      <a:pt x="1228771" y="36507"/>
                    </a:cubicBezTo>
                    <a:lnTo>
                      <a:pt x="1228771" y="412169"/>
                    </a:lnTo>
                    <a:cubicBezTo>
                      <a:pt x="1228771" y="421851"/>
                      <a:pt x="1224924" y="431137"/>
                      <a:pt x="1218078" y="437983"/>
                    </a:cubicBezTo>
                    <a:cubicBezTo>
                      <a:pt x="1211232" y="444829"/>
                      <a:pt x="1201946" y="448675"/>
                      <a:pt x="1192264" y="448675"/>
                    </a:cubicBezTo>
                    <a:lnTo>
                      <a:pt x="36507" y="448675"/>
                    </a:lnTo>
                    <a:cubicBezTo>
                      <a:pt x="26825" y="448675"/>
                      <a:pt x="17539" y="444829"/>
                      <a:pt x="10693" y="437983"/>
                    </a:cubicBezTo>
                    <a:cubicBezTo>
                      <a:pt x="3846" y="431137"/>
                      <a:pt x="0" y="421851"/>
                      <a:pt x="0" y="412169"/>
                    </a:cubicBezTo>
                    <a:lnTo>
                      <a:pt x="0" y="36507"/>
                    </a:lnTo>
                    <a:cubicBezTo>
                      <a:pt x="0" y="26825"/>
                      <a:pt x="3846" y="17539"/>
                      <a:pt x="10693" y="10693"/>
                    </a:cubicBezTo>
                    <a:cubicBezTo>
                      <a:pt x="17539" y="3846"/>
                      <a:pt x="26825" y="0"/>
                      <a:pt x="36507" y="0"/>
                    </a:cubicBezTo>
                    <a:close/>
                  </a:path>
                </a:pathLst>
              </a:custGeom>
              <a:solidFill>
                <a:srgbClr val="61CEBE"/>
              </a:solidFill>
              <a:ln w="38100" cap="rnd">
                <a:solidFill>
                  <a:srgbClr val="000000"/>
                </a:solidFill>
                <a:prstDash val="solid"/>
                <a:round/>
              </a:ln>
            </p:spPr>
          </p:sp>
          <p:sp>
            <p:nvSpPr>
              <p:cNvPr id="48" name="TextBox 48"/>
              <p:cNvSpPr txBox="1"/>
              <p:nvPr/>
            </p:nvSpPr>
            <p:spPr>
              <a:xfrm>
                <a:off x="0" y="-38100"/>
                <a:ext cx="1228771" cy="48677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663702" y="376119"/>
              <a:ext cx="5034247" cy="1447549"/>
            </a:xfrm>
            <a:prstGeom prst="rect">
              <a:avLst/>
            </a:prstGeom>
          </p:spPr>
          <p:txBody>
            <a:bodyPr lIns="0" tIns="0" rIns="0" bIns="0" rtlCol="0" anchor="t">
              <a:spAutoFit/>
            </a:bodyPr>
            <a:lstStyle/>
            <a:p>
              <a:pPr algn="l">
                <a:lnSpc>
                  <a:spcPts val="9158"/>
                </a:lnSpc>
              </a:pPr>
              <a:r>
                <a:rPr lang="en-US" sz="6541" b="1" dirty="0" err="1">
                  <a:solidFill>
                    <a:srgbClr val="000000"/>
                  </a:solidFill>
                  <a:latin typeface="Open Sans Bold"/>
                  <a:ea typeface="Open Sans Bold"/>
                  <a:cs typeface="Open Sans Bold"/>
                  <a:sym typeface="Open Sans Bold"/>
                </a:rPr>
                <a:t>thoắt</a:t>
              </a:r>
              <a:r>
                <a:rPr lang="en-US" sz="6541" b="1" dirty="0">
                  <a:solidFill>
                    <a:srgbClr val="000000"/>
                  </a:solidFill>
                  <a:latin typeface="Open Sans Bold"/>
                  <a:ea typeface="Open Sans Bold"/>
                  <a:cs typeface="Open Sans Bold"/>
                  <a:sym typeface="Open Sans Bold"/>
                </a:rPr>
                <a:t> </a:t>
              </a:r>
              <a:r>
                <a:rPr lang="en-US" sz="6541" b="1" dirty="0" err="1">
                  <a:solidFill>
                    <a:srgbClr val="000000"/>
                  </a:solidFill>
                  <a:latin typeface="Open Sans Bold"/>
                  <a:ea typeface="Open Sans Bold"/>
                  <a:cs typeface="Open Sans Bold"/>
                  <a:sym typeface="Open Sans Bold"/>
                </a:rPr>
                <a:t>cái</a:t>
              </a:r>
              <a:endParaRPr lang="en-US" sz="6541" b="1" dirty="0">
                <a:solidFill>
                  <a:srgbClr val="000000"/>
                </a:solidFill>
                <a:latin typeface="Open Sans Bold"/>
                <a:ea typeface="Open Sans Bold"/>
                <a:cs typeface="Open Sans Bold"/>
                <a:sym typeface="Open Sans Bold"/>
              </a:endParaRPr>
            </a:p>
          </p:txBody>
        </p:sp>
      </p:grpSp>
      <p:grpSp>
        <p:nvGrpSpPr>
          <p:cNvPr id="50" name="Group 50"/>
          <p:cNvGrpSpPr/>
          <p:nvPr/>
        </p:nvGrpSpPr>
        <p:grpSpPr>
          <a:xfrm>
            <a:off x="281109" y="406064"/>
            <a:ext cx="17458348" cy="4152948"/>
            <a:chOff x="0" y="0"/>
            <a:chExt cx="23277797" cy="5537264"/>
          </a:xfrm>
        </p:grpSpPr>
        <p:grpSp>
          <p:nvGrpSpPr>
            <p:cNvPr id="51" name="Group 51"/>
            <p:cNvGrpSpPr/>
            <p:nvPr/>
          </p:nvGrpSpPr>
          <p:grpSpPr>
            <a:xfrm>
              <a:off x="0" y="0"/>
              <a:ext cx="23277797" cy="5537264"/>
              <a:chOff x="0" y="0"/>
              <a:chExt cx="4687122" cy="1114961"/>
            </a:xfrm>
          </p:grpSpPr>
          <p:sp>
            <p:nvSpPr>
              <p:cNvPr id="52" name="Freeform 52"/>
              <p:cNvSpPr/>
              <p:nvPr/>
            </p:nvSpPr>
            <p:spPr>
              <a:xfrm>
                <a:off x="0" y="0"/>
                <a:ext cx="4687122" cy="1114961"/>
              </a:xfrm>
              <a:custGeom>
                <a:avLst/>
                <a:gdLst/>
                <a:ahLst/>
                <a:cxnLst/>
                <a:rect l="l" t="t" r="r" b="b"/>
                <a:pathLst>
                  <a:path w="4687122" h="1114961">
                    <a:moveTo>
                      <a:pt x="16655" y="0"/>
                    </a:moveTo>
                    <a:lnTo>
                      <a:pt x="4670468" y="0"/>
                    </a:lnTo>
                    <a:cubicBezTo>
                      <a:pt x="4679666" y="0"/>
                      <a:pt x="4687122" y="7457"/>
                      <a:pt x="4687122" y="16655"/>
                    </a:cubicBezTo>
                    <a:lnTo>
                      <a:pt x="4687122" y="1098306"/>
                    </a:lnTo>
                    <a:cubicBezTo>
                      <a:pt x="4687122" y="1107504"/>
                      <a:pt x="4679666" y="1114961"/>
                      <a:pt x="4670468" y="1114961"/>
                    </a:cubicBezTo>
                    <a:lnTo>
                      <a:pt x="16655" y="1114961"/>
                    </a:lnTo>
                    <a:cubicBezTo>
                      <a:pt x="7457" y="1114961"/>
                      <a:pt x="0" y="1107504"/>
                      <a:pt x="0" y="1098306"/>
                    </a:cubicBezTo>
                    <a:lnTo>
                      <a:pt x="0" y="16655"/>
                    </a:lnTo>
                    <a:cubicBezTo>
                      <a:pt x="0" y="7457"/>
                      <a:pt x="7457" y="0"/>
                      <a:pt x="16655" y="0"/>
                    </a:cubicBezTo>
                    <a:close/>
                  </a:path>
                </a:pathLst>
              </a:custGeom>
              <a:solidFill>
                <a:srgbClr val="FF6F6F"/>
              </a:solidFill>
              <a:ln w="57150" cap="rnd">
                <a:solidFill>
                  <a:srgbClr val="000000"/>
                </a:solidFill>
                <a:prstDash val="solid"/>
                <a:round/>
              </a:ln>
            </p:spPr>
          </p:sp>
          <p:sp>
            <p:nvSpPr>
              <p:cNvPr id="53" name="TextBox 53"/>
              <p:cNvSpPr txBox="1"/>
              <p:nvPr/>
            </p:nvSpPr>
            <p:spPr>
              <a:xfrm>
                <a:off x="0" y="-38100"/>
                <a:ext cx="4687122" cy="1153061"/>
              </a:xfrm>
              <a:prstGeom prst="rect">
                <a:avLst/>
              </a:prstGeom>
            </p:spPr>
            <p:txBody>
              <a:bodyPr lIns="45159" tIns="45159" rIns="45159" bIns="45159" rtlCol="0" anchor="ctr"/>
              <a:lstStyle/>
              <a:p>
                <a:pPr algn="ctr">
                  <a:lnSpc>
                    <a:spcPts val="2659"/>
                  </a:lnSpc>
                  <a:spcBef>
                    <a:spcPct val="0"/>
                  </a:spcBef>
                </a:pPr>
                <a:endParaRPr/>
              </a:p>
            </p:txBody>
          </p:sp>
        </p:grpSp>
        <p:sp>
          <p:nvSpPr>
            <p:cNvPr id="54" name="TextBox 54"/>
            <p:cNvSpPr txBox="1"/>
            <p:nvPr/>
          </p:nvSpPr>
          <p:spPr>
            <a:xfrm>
              <a:off x="360027" y="254231"/>
              <a:ext cx="22515293" cy="4140201"/>
            </a:xfrm>
            <a:prstGeom prst="rect">
              <a:avLst/>
            </a:prstGeom>
          </p:spPr>
          <p:txBody>
            <a:bodyPr lIns="0" tIns="0" rIns="0" bIns="0" rtlCol="0" anchor="t">
              <a:spAutoFit/>
            </a:bodyPr>
            <a:lstStyle/>
            <a:p>
              <a:pPr algn="just">
                <a:lnSpc>
                  <a:spcPts val="6299"/>
                </a:lnSpc>
              </a:pPr>
              <a:r>
                <a:rPr lang="en-US" sz="4499" b="1">
                  <a:solidFill>
                    <a:srgbClr val="FFFFFF"/>
                  </a:solidFill>
                  <a:latin typeface="Open Sans Bold"/>
                  <a:ea typeface="Open Sans Bold"/>
                  <a:cs typeface="Open Sans Bold"/>
                  <a:sym typeface="Open Sans Bold"/>
                </a:rPr>
                <a:t>c. Thoắt cái, lá vàng rơi trong khoảnh khắc mùa thu. Thoắt cái, trắng long lanh một cơn mưa tuyết trên những cành đào, lê, mận. Thoắt cái, gió xuân hây hẩy nồng nàn với những bông hoa lay ơn màu đen nhung hiếm quý.</a:t>
              </a:r>
            </a:p>
          </p:txBody>
        </p:sp>
        <p:sp>
          <p:nvSpPr>
            <p:cNvPr id="55" name="TextBox 55"/>
            <p:cNvSpPr txBox="1"/>
            <p:nvPr/>
          </p:nvSpPr>
          <p:spPr>
            <a:xfrm>
              <a:off x="11035721" y="4553782"/>
              <a:ext cx="11619538"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(Nguyễn Phan Hách)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750907" y="7186437"/>
            <a:ext cx="387079" cy="3870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1" name="TextBox 11"/>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2" name="Freeform 12"/>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3" name="Group 13"/>
          <p:cNvGrpSpPr/>
          <p:nvPr/>
        </p:nvGrpSpPr>
        <p:grpSpPr>
          <a:xfrm>
            <a:off x="5090123" y="8033860"/>
            <a:ext cx="420920" cy="4209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17"/>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8" name="Freeform 18"/>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9" name="Group 19"/>
          <p:cNvGrpSpPr/>
          <p:nvPr/>
        </p:nvGrpSpPr>
        <p:grpSpPr>
          <a:xfrm>
            <a:off x="7779108" y="9034022"/>
            <a:ext cx="651215" cy="651215"/>
            <a:chOff x="0" y="0"/>
            <a:chExt cx="868286" cy="868286"/>
          </a:xfrm>
        </p:grpSpPr>
        <p:sp>
          <p:nvSpPr>
            <p:cNvPr id="20" name="Freeform 20"/>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21" name="Group 21"/>
            <p:cNvGrpSpPr/>
            <p:nvPr/>
          </p:nvGrpSpPr>
          <p:grpSpPr>
            <a:xfrm rot="2610537">
              <a:off x="448852" y="263457"/>
              <a:ext cx="186241" cy="117048"/>
              <a:chOff x="0" y="0"/>
              <a:chExt cx="123088" cy="77358"/>
            </a:xfrm>
          </p:grpSpPr>
          <p:sp>
            <p:nvSpPr>
              <p:cNvPr id="22" name="Freeform 22"/>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3" name="TextBox 23"/>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4" name="Group 24"/>
          <p:cNvGrpSpPr/>
          <p:nvPr/>
        </p:nvGrpSpPr>
        <p:grpSpPr>
          <a:xfrm rot="-6599535">
            <a:off x="11387525" y="9034022"/>
            <a:ext cx="651215" cy="651215"/>
            <a:chOff x="0" y="0"/>
            <a:chExt cx="868286" cy="868286"/>
          </a:xfrm>
        </p:grpSpPr>
        <p:sp>
          <p:nvSpPr>
            <p:cNvPr id="25" name="Freeform 25"/>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26" name="Group 26"/>
            <p:cNvGrpSpPr/>
            <p:nvPr/>
          </p:nvGrpSpPr>
          <p:grpSpPr>
            <a:xfrm rot="2610537">
              <a:off x="448852" y="263457"/>
              <a:ext cx="186241" cy="117048"/>
              <a:chOff x="0" y="0"/>
              <a:chExt cx="123088" cy="77358"/>
            </a:xfrm>
          </p:grpSpPr>
          <p:sp>
            <p:nvSpPr>
              <p:cNvPr id="27" name="Freeform 27"/>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8" name="TextBox 28"/>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9" name="Freeform 29"/>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0" name="TextBox 30"/>
          <p:cNvSpPr txBox="1"/>
          <p:nvPr/>
        </p:nvSpPr>
        <p:spPr>
          <a:xfrm>
            <a:off x="3426801" y="1815384"/>
            <a:ext cx="11579529" cy="1667123"/>
          </a:xfrm>
          <a:prstGeom prst="rect">
            <a:avLst/>
          </a:prstGeom>
        </p:spPr>
        <p:txBody>
          <a:bodyPr lIns="0" tIns="0" rIns="0" bIns="0" rtlCol="0" anchor="t">
            <a:spAutoFit/>
          </a:bodyPr>
          <a:lstStyle/>
          <a:p>
            <a:pPr algn="ctr">
              <a:lnSpc>
                <a:spcPts val="13034"/>
              </a:lnSpc>
            </a:pPr>
            <a:endParaRPr lang="en-US" sz="12414" dirty="0">
              <a:solidFill>
                <a:srgbClr val="F6AA19"/>
              </a:solidFill>
              <a:latin typeface="Adumu Regular"/>
              <a:ea typeface="Adumu Regular"/>
              <a:cs typeface="Adumu Regular"/>
              <a:sym typeface="Adumu Regular"/>
            </a:endParaRPr>
          </a:p>
        </p:txBody>
      </p:sp>
      <p:pic>
        <p:nvPicPr>
          <p:cNvPr id="35" name="Picture 34"/>
          <p:cNvPicPr>
            <a:picLocks noChangeAspect="1"/>
          </p:cNvPicPr>
          <p:nvPr/>
        </p:nvPicPr>
        <p:blipFill>
          <a:blip r:embed="rId17"/>
          <a:stretch>
            <a:fillRect/>
          </a:stretch>
        </p:blipFill>
        <p:spPr>
          <a:xfrm>
            <a:off x="-734141" y="1369719"/>
            <a:ext cx="19215719" cy="576101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7">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190621" y="227075"/>
            <a:ext cx="11081881" cy="2343683"/>
            <a:chOff x="0" y="0"/>
            <a:chExt cx="14775842" cy="3124911"/>
          </a:xfrm>
        </p:grpSpPr>
        <p:grpSp>
          <p:nvGrpSpPr>
            <p:cNvPr id="41" name="Group 41"/>
            <p:cNvGrpSpPr/>
            <p:nvPr/>
          </p:nvGrpSpPr>
          <p:grpSpPr>
            <a:xfrm>
              <a:off x="0" y="0"/>
              <a:ext cx="14775842" cy="3124911"/>
              <a:chOff x="0" y="0"/>
              <a:chExt cx="2331417" cy="493066"/>
            </a:xfrm>
          </p:grpSpPr>
          <p:sp>
            <p:nvSpPr>
              <p:cNvPr id="42" name="Freeform 42"/>
              <p:cNvSpPr/>
              <p:nvPr/>
            </p:nvSpPr>
            <p:spPr>
              <a:xfrm>
                <a:off x="0" y="0"/>
                <a:ext cx="2331417" cy="493066"/>
              </a:xfrm>
              <a:custGeom>
                <a:avLst/>
                <a:gdLst/>
                <a:ahLst/>
                <a:cxnLst/>
                <a:rect l="l" t="t" r="r" b="b"/>
                <a:pathLst>
                  <a:path w="2331417" h="493066">
                    <a:moveTo>
                      <a:pt x="29765" y="0"/>
                    </a:moveTo>
                    <a:lnTo>
                      <a:pt x="2301652" y="0"/>
                    </a:lnTo>
                    <a:cubicBezTo>
                      <a:pt x="2318091" y="0"/>
                      <a:pt x="2331417" y="13326"/>
                      <a:pt x="2331417" y="29765"/>
                    </a:cubicBezTo>
                    <a:lnTo>
                      <a:pt x="2331417" y="463302"/>
                    </a:lnTo>
                    <a:cubicBezTo>
                      <a:pt x="2331417" y="479740"/>
                      <a:pt x="2318091" y="493066"/>
                      <a:pt x="2301652" y="493066"/>
                    </a:cubicBezTo>
                    <a:lnTo>
                      <a:pt x="29765" y="493066"/>
                    </a:lnTo>
                    <a:cubicBezTo>
                      <a:pt x="13326" y="493066"/>
                      <a:pt x="0" y="479740"/>
                      <a:pt x="0" y="463302"/>
                    </a:cubicBezTo>
                    <a:lnTo>
                      <a:pt x="0" y="29765"/>
                    </a:lnTo>
                    <a:cubicBezTo>
                      <a:pt x="0" y="13326"/>
                      <a:pt x="13326" y="0"/>
                      <a:pt x="29765" y="0"/>
                    </a:cubicBezTo>
                    <a:close/>
                  </a:path>
                </a:pathLst>
              </a:custGeom>
              <a:solidFill>
                <a:srgbClr val="FF6F6F"/>
              </a:solidFill>
              <a:ln w="57150" cap="rnd">
                <a:solidFill>
                  <a:srgbClr val="000000"/>
                </a:solidFill>
                <a:prstDash val="solid"/>
                <a:round/>
              </a:ln>
            </p:spPr>
          </p:sp>
          <p:sp>
            <p:nvSpPr>
              <p:cNvPr id="43" name="TextBox 43"/>
              <p:cNvSpPr txBox="1"/>
              <p:nvPr/>
            </p:nvSpPr>
            <p:spPr>
              <a:xfrm>
                <a:off x="0" y="-38100"/>
                <a:ext cx="2331417" cy="531166"/>
              </a:xfrm>
              <a:prstGeom prst="rect">
                <a:avLst/>
              </a:prstGeom>
            </p:spPr>
            <p:txBody>
              <a:bodyPr lIns="50800" tIns="50800" rIns="50800" bIns="50800" rtlCol="0" anchor="ctr"/>
              <a:lstStyle/>
              <a:p>
                <a:pPr algn="ctr">
                  <a:lnSpc>
                    <a:spcPts val="2660"/>
                  </a:lnSpc>
                  <a:spcBef>
                    <a:spcPct val="0"/>
                  </a:spcBef>
                </a:pPr>
                <a:endParaRPr/>
              </a:p>
            </p:txBody>
          </p:sp>
        </p:grpSp>
        <p:sp>
          <p:nvSpPr>
            <p:cNvPr id="44" name="TextBox 44"/>
            <p:cNvSpPr txBox="1"/>
            <p:nvPr/>
          </p:nvSpPr>
          <p:spPr>
            <a:xfrm>
              <a:off x="238475" y="470482"/>
              <a:ext cx="14298891" cy="1589617"/>
            </a:xfrm>
            <a:prstGeom prst="rect">
              <a:avLst/>
            </a:prstGeom>
          </p:spPr>
          <p:txBody>
            <a:bodyPr lIns="0" tIns="0" rIns="0" bIns="0" rtlCol="0" anchor="t">
              <a:spAutoFit/>
            </a:bodyPr>
            <a:lstStyle/>
            <a:p>
              <a:pPr algn="l">
                <a:lnSpc>
                  <a:spcPts val="4899"/>
                </a:lnSpc>
              </a:pPr>
              <a:r>
                <a:rPr lang="en-US" sz="3499" b="1">
                  <a:solidFill>
                    <a:srgbClr val="FFFFFF"/>
                  </a:solidFill>
                  <a:latin typeface="Open Sans Bold"/>
                  <a:ea typeface="Open Sans Bold"/>
                  <a:cs typeface="Open Sans Bold"/>
                  <a:sym typeface="Open Sans Bold"/>
                </a:rPr>
                <a:t>a. Ngủ yên, ngủ yên, cò ơi, chớ sợ</a:t>
              </a:r>
            </a:p>
            <a:p>
              <a:pPr algn="l">
                <a:lnSpc>
                  <a:spcPts val="4899"/>
                </a:lnSpc>
              </a:pPr>
              <a:r>
                <a:rPr lang="en-US" sz="3499" b="1">
                  <a:solidFill>
                    <a:srgbClr val="FFFFFF"/>
                  </a:solidFill>
                  <a:latin typeface="Open Sans Bold"/>
                  <a:ea typeface="Open Sans Bold"/>
                  <a:cs typeface="Open Sans Bold"/>
                  <a:sym typeface="Open Sans Bold"/>
                </a:rPr>
                <a:t>    Cành có mềm mẹ đã sẵn tay nâng</a:t>
              </a:r>
            </a:p>
          </p:txBody>
        </p:sp>
        <p:sp>
          <p:nvSpPr>
            <p:cNvPr id="45" name="TextBox 45"/>
            <p:cNvSpPr txBox="1"/>
            <p:nvPr/>
          </p:nvSpPr>
          <p:spPr>
            <a:xfrm>
              <a:off x="8730177" y="2137797"/>
              <a:ext cx="5301379"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(Chế Lan Viên)</a:t>
              </a:r>
            </a:p>
          </p:txBody>
        </p:sp>
      </p:grpSp>
      <p:grpSp>
        <p:nvGrpSpPr>
          <p:cNvPr id="46" name="Group 46"/>
          <p:cNvGrpSpPr/>
          <p:nvPr/>
        </p:nvGrpSpPr>
        <p:grpSpPr>
          <a:xfrm>
            <a:off x="260584" y="2655025"/>
            <a:ext cx="11035239" cy="3374260"/>
            <a:chOff x="0" y="0"/>
            <a:chExt cx="14713653" cy="4499013"/>
          </a:xfrm>
        </p:grpSpPr>
        <p:grpSp>
          <p:nvGrpSpPr>
            <p:cNvPr id="47" name="Group 47"/>
            <p:cNvGrpSpPr/>
            <p:nvPr/>
          </p:nvGrpSpPr>
          <p:grpSpPr>
            <a:xfrm>
              <a:off x="0" y="0"/>
              <a:ext cx="14713653" cy="4499013"/>
              <a:chOff x="0" y="0"/>
              <a:chExt cx="2435589" cy="744733"/>
            </a:xfrm>
          </p:grpSpPr>
          <p:sp>
            <p:nvSpPr>
              <p:cNvPr id="48" name="Freeform 48"/>
              <p:cNvSpPr/>
              <p:nvPr/>
            </p:nvSpPr>
            <p:spPr>
              <a:xfrm>
                <a:off x="0" y="0"/>
                <a:ext cx="2435589" cy="744733"/>
              </a:xfrm>
              <a:custGeom>
                <a:avLst/>
                <a:gdLst/>
                <a:ahLst/>
                <a:cxnLst/>
                <a:rect l="l" t="t" r="r" b="b"/>
                <a:pathLst>
                  <a:path w="2435589" h="744733">
                    <a:moveTo>
                      <a:pt x="28492" y="0"/>
                    </a:moveTo>
                    <a:lnTo>
                      <a:pt x="2407098" y="0"/>
                    </a:lnTo>
                    <a:cubicBezTo>
                      <a:pt x="2422833" y="0"/>
                      <a:pt x="2435589" y="12756"/>
                      <a:pt x="2435589" y="28492"/>
                    </a:cubicBezTo>
                    <a:lnTo>
                      <a:pt x="2435589" y="716242"/>
                    </a:lnTo>
                    <a:cubicBezTo>
                      <a:pt x="2435589" y="731977"/>
                      <a:pt x="2422833" y="744733"/>
                      <a:pt x="2407098" y="744733"/>
                    </a:cubicBezTo>
                    <a:lnTo>
                      <a:pt x="28492" y="744733"/>
                    </a:lnTo>
                    <a:cubicBezTo>
                      <a:pt x="12756" y="744733"/>
                      <a:pt x="0" y="731977"/>
                      <a:pt x="0" y="716242"/>
                    </a:cubicBezTo>
                    <a:lnTo>
                      <a:pt x="0" y="28492"/>
                    </a:lnTo>
                    <a:cubicBezTo>
                      <a:pt x="0" y="12756"/>
                      <a:pt x="12756" y="0"/>
                      <a:pt x="28492" y="0"/>
                    </a:cubicBezTo>
                    <a:close/>
                  </a:path>
                </a:pathLst>
              </a:custGeom>
              <a:solidFill>
                <a:srgbClr val="FF6F6F"/>
              </a:solidFill>
              <a:ln w="57150" cap="rnd">
                <a:solidFill>
                  <a:srgbClr val="000000"/>
                </a:solidFill>
                <a:prstDash val="solid"/>
                <a:round/>
              </a:ln>
            </p:spPr>
          </p:sp>
          <p:sp>
            <p:nvSpPr>
              <p:cNvPr id="49" name="TextBox 49"/>
              <p:cNvSpPr txBox="1"/>
              <p:nvPr/>
            </p:nvSpPr>
            <p:spPr>
              <a:xfrm>
                <a:off x="0" y="-38100"/>
                <a:ext cx="2435589" cy="782833"/>
              </a:xfrm>
              <a:prstGeom prst="rect">
                <a:avLst/>
              </a:prstGeom>
            </p:spPr>
            <p:txBody>
              <a:bodyPr lIns="50800" tIns="50800" rIns="50800" bIns="50800" rtlCol="0" anchor="ctr"/>
              <a:lstStyle/>
              <a:p>
                <a:pPr algn="ctr">
                  <a:lnSpc>
                    <a:spcPts val="2659"/>
                  </a:lnSpc>
                  <a:spcBef>
                    <a:spcPct val="0"/>
                  </a:spcBef>
                </a:pPr>
                <a:endParaRPr/>
              </a:p>
            </p:txBody>
          </p:sp>
        </p:grpSp>
        <p:sp>
          <p:nvSpPr>
            <p:cNvPr id="50" name="TextBox 50"/>
            <p:cNvSpPr txBox="1"/>
            <p:nvPr/>
          </p:nvSpPr>
          <p:spPr>
            <a:xfrm>
              <a:off x="227569" y="344791"/>
              <a:ext cx="14231682" cy="3240617"/>
            </a:xfrm>
            <a:prstGeom prst="rect">
              <a:avLst/>
            </a:prstGeom>
          </p:spPr>
          <p:txBody>
            <a:bodyPr lIns="0" tIns="0" rIns="0" bIns="0" rtlCol="0" anchor="t">
              <a:spAutoFit/>
            </a:bodyPr>
            <a:lstStyle/>
            <a:p>
              <a:pPr algn="l">
                <a:lnSpc>
                  <a:spcPts val="4899"/>
                </a:lnSpc>
              </a:pPr>
              <a:r>
                <a:rPr lang="en-US" sz="3499" b="1">
                  <a:solidFill>
                    <a:srgbClr val="FFFFFF"/>
                  </a:solidFill>
                  <a:latin typeface="Open Sans Bold"/>
                  <a:ea typeface="Open Sans Bold"/>
                  <a:cs typeface="Open Sans Bold"/>
                  <a:sym typeface="Open Sans Bold"/>
                </a:rPr>
                <a:t>b. Trong đầm gì đẹp bằng sen</a:t>
              </a:r>
            </a:p>
            <a:p>
              <a:pPr algn="l">
                <a:lnSpc>
                  <a:spcPts val="4899"/>
                </a:lnSpc>
              </a:pPr>
              <a:r>
                <a:rPr lang="en-US" sz="3499" b="1">
                  <a:solidFill>
                    <a:srgbClr val="FFFFFF"/>
                  </a:solidFill>
                  <a:latin typeface="Open Sans Bold"/>
                  <a:ea typeface="Open Sans Bold"/>
                  <a:cs typeface="Open Sans Bold"/>
                  <a:sym typeface="Open Sans Bold"/>
                </a:rPr>
                <a:t>Lá xanh, bông trắng, lại chen nhị vàng</a:t>
              </a:r>
            </a:p>
            <a:p>
              <a:pPr algn="l">
                <a:lnSpc>
                  <a:spcPts val="4899"/>
                </a:lnSpc>
              </a:pPr>
              <a:r>
                <a:rPr lang="en-US" sz="3499" b="1">
                  <a:solidFill>
                    <a:srgbClr val="FFFFFF"/>
                  </a:solidFill>
                  <a:latin typeface="Open Sans Bold"/>
                  <a:ea typeface="Open Sans Bold"/>
                  <a:cs typeface="Open Sans Bold"/>
                  <a:sym typeface="Open Sans Bold"/>
                </a:rPr>
                <a:t>Nhị vàng, bông trắng, lá xanh</a:t>
              </a:r>
            </a:p>
            <a:p>
              <a:pPr algn="l">
                <a:lnSpc>
                  <a:spcPts val="4899"/>
                </a:lnSpc>
              </a:pPr>
              <a:r>
                <a:rPr lang="en-US" sz="3499" b="1">
                  <a:solidFill>
                    <a:srgbClr val="FFFFFF"/>
                  </a:solidFill>
                  <a:latin typeface="Open Sans Bold"/>
                  <a:ea typeface="Open Sans Bold"/>
                  <a:cs typeface="Open Sans Bold"/>
                  <a:sym typeface="Open Sans Bold"/>
                </a:rPr>
                <a:t>Gần bùn mà chẳng hôi tanh mùi bùn</a:t>
              </a:r>
            </a:p>
          </p:txBody>
        </p:sp>
        <p:sp>
          <p:nvSpPr>
            <p:cNvPr id="51" name="TextBox 51"/>
            <p:cNvSpPr txBox="1"/>
            <p:nvPr/>
          </p:nvSpPr>
          <p:spPr>
            <a:xfrm>
              <a:off x="8813620" y="3659728"/>
              <a:ext cx="5058943"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a:t>
              </a:r>
              <a:r>
                <a:rPr lang="en-US" sz="3000" b="1" i="1">
                  <a:solidFill>
                    <a:srgbClr val="000000"/>
                  </a:solidFill>
                  <a:latin typeface="Open Sans Bold Italics"/>
                  <a:ea typeface="Open Sans Bold Italics"/>
                  <a:cs typeface="Open Sans Bold Italics"/>
                  <a:sym typeface="Open Sans Bold Italics"/>
                </a:rPr>
                <a:t>Ca dao</a:t>
              </a:r>
              <a:r>
                <a:rPr lang="en-US" sz="3000" b="1">
                  <a:solidFill>
                    <a:srgbClr val="000000"/>
                  </a:solidFill>
                  <a:latin typeface="Open Sans Bold"/>
                  <a:ea typeface="Open Sans Bold"/>
                  <a:cs typeface="Open Sans Bold"/>
                  <a:sym typeface="Open Sans Bold"/>
                </a:rPr>
                <a:t>)</a:t>
              </a:r>
            </a:p>
          </p:txBody>
        </p:sp>
      </p:grpSp>
      <p:grpSp>
        <p:nvGrpSpPr>
          <p:cNvPr id="52" name="Group 52"/>
          <p:cNvGrpSpPr/>
          <p:nvPr/>
        </p:nvGrpSpPr>
        <p:grpSpPr>
          <a:xfrm>
            <a:off x="281109" y="6113553"/>
            <a:ext cx="11014714" cy="4111672"/>
            <a:chOff x="0" y="0"/>
            <a:chExt cx="14686286" cy="5482230"/>
          </a:xfrm>
        </p:grpSpPr>
        <p:grpSp>
          <p:nvGrpSpPr>
            <p:cNvPr id="53" name="Group 53"/>
            <p:cNvGrpSpPr/>
            <p:nvPr/>
          </p:nvGrpSpPr>
          <p:grpSpPr>
            <a:xfrm>
              <a:off x="0" y="0"/>
              <a:ext cx="14686286" cy="5482230"/>
              <a:chOff x="0" y="0"/>
              <a:chExt cx="2957171" cy="1103879"/>
            </a:xfrm>
          </p:grpSpPr>
          <p:sp>
            <p:nvSpPr>
              <p:cNvPr id="54" name="Freeform 54"/>
              <p:cNvSpPr/>
              <p:nvPr/>
            </p:nvSpPr>
            <p:spPr>
              <a:xfrm>
                <a:off x="0" y="0"/>
                <a:ext cx="2957170" cy="1103879"/>
              </a:xfrm>
              <a:custGeom>
                <a:avLst/>
                <a:gdLst/>
                <a:ahLst/>
                <a:cxnLst/>
                <a:rect l="l" t="t" r="r" b="b"/>
                <a:pathLst>
                  <a:path w="2957170" h="1103879">
                    <a:moveTo>
                      <a:pt x="26398" y="0"/>
                    </a:moveTo>
                    <a:lnTo>
                      <a:pt x="2930773" y="0"/>
                    </a:lnTo>
                    <a:cubicBezTo>
                      <a:pt x="2945352" y="0"/>
                      <a:pt x="2957170" y="11819"/>
                      <a:pt x="2957170" y="26398"/>
                    </a:cubicBezTo>
                    <a:lnTo>
                      <a:pt x="2957170" y="1077482"/>
                    </a:lnTo>
                    <a:cubicBezTo>
                      <a:pt x="2957170" y="1092061"/>
                      <a:pt x="2945352" y="1103879"/>
                      <a:pt x="2930773" y="1103879"/>
                    </a:cubicBezTo>
                    <a:lnTo>
                      <a:pt x="26398" y="1103879"/>
                    </a:lnTo>
                    <a:cubicBezTo>
                      <a:pt x="11819" y="1103879"/>
                      <a:pt x="0" y="1092061"/>
                      <a:pt x="0" y="1077482"/>
                    </a:cubicBezTo>
                    <a:lnTo>
                      <a:pt x="0" y="26398"/>
                    </a:lnTo>
                    <a:cubicBezTo>
                      <a:pt x="0" y="11819"/>
                      <a:pt x="11819" y="0"/>
                      <a:pt x="26398" y="0"/>
                    </a:cubicBezTo>
                    <a:close/>
                  </a:path>
                </a:pathLst>
              </a:custGeom>
              <a:solidFill>
                <a:srgbClr val="FF6F6F"/>
              </a:solidFill>
              <a:ln w="57150" cap="rnd">
                <a:solidFill>
                  <a:srgbClr val="000000"/>
                </a:solidFill>
                <a:prstDash val="solid"/>
                <a:round/>
              </a:ln>
            </p:spPr>
          </p:sp>
          <p:sp>
            <p:nvSpPr>
              <p:cNvPr id="55" name="TextBox 55"/>
              <p:cNvSpPr txBox="1"/>
              <p:nvPr/>
            </p:nvSpPr>
            <p:spPr>
              <a:xfrm>
                <a:off x="0" y="-38100"/>
                <a:ext cx="2957171" cy="1141979"/>
              </a:xfrm>
              <a:prstGeom prst="rect">
                <a:avLst/>
              </a:prstGeom>
            </p:spPr>
            <p:txBody>
              <a:bodyPr lIns="45159" tIns="45159" rIns="45159" bIns="45159" rtlCol="0" anchor="ctr"/>
              <a:lstStyle/>
              <a:p>
                <a:pPr algn="ctr">
                  <a:lnSpc>
                    <a:spcPts val="2659"/>
                  </a:lnSpc>
                  <a:spcBef>
                    <a:spcPct val="0"/>
                  </a:spcBef>
                </a:pPr>
                <a:endParaRPr/>
              </a:p>
            </p:txBody>
          </p:sp>
        </p:grpSp>
        <p:sp>
          <p:nvSpPr>
            <p:cNvPr id="56" name="TextBox 56"/>
            <p:cNvSpPr txBox="1"/>
            <p:nvPr/>
          </p:nvSpPr>
          <p:spPr>
            <a:xfrm>
              <a:off x="227146" y="273281"/>
              <a:ext cx="14205211" cy="4066117"/>
            </a:xfrm>
            <a:prstGeom prst="rect">
              <a:avLst/>
            </a:prstGeom>
          </p:spPr>
          <p:txBody>
            <a:bodyPr lIns="0" tIns="0" rIns="0" bIns="0" rtlCol="0" anchor="t">
              <a:spAutoFit/>
            </a:bodyPr>
            <a:lstStyle/>
            <a:p>
              <a:pPr algn="just">
                <a:lnSpc>
                  <a:spcPts val="4899"/>
                </a:lnSpc>
              </a:pPr>
              <a:r>
                <a:rPr lang="en-US" sz="3499" b="1">
                  <a:solidFill>
                    <a:srgbClr val="FFFFFF"/>
                  </a:solidFill>
                  <a:latin typeface="Open Sans Bold"/>
                  <a:ea typeface="Open Sans Bold"/>
                  <a:cs typeface="Open Sans Bold"/>
                  <a:sym typeface="Open Sans Bold"/>
                </a:rPr>
                <a:t>c. Thoắt cái, lá vàng rơi trong khoảnh khắc mùa thu. Thoắt cái, trắng long lanh một cơn mưa tuyết trên những cành đào, lê, mận. Thoắt cái, gió xuân hây hẩy nồng nàn với những bông hoa lay ơn màu đen nhung hiếm quý.</a:t>
              </a:r>
            </a:p>
          </p:txBody>
        </p:sp>
        <p:sp>
          <p:nvSpPr>
            <p:cNvPr id="57" name="TextBox 57"/>
            <p:cNvSpPr txBox="1"/>
            <p:nvPr/>
          </p:nvSpPr>
          <p:spPr>
            <a:xfrm>
              <a:off x="6962590" y="4498748"/>
              <a:ext cx="7330928"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(Nguyễn Phan Hách)</a:t>
              </a:r>
            </a:p>
          </p:txBody>
        </p:sp>
      </p:grpSp>
      <p:grpSp>
        <p:nvGrpSpPr>
          <p:cNvPr id="58" name="Group 58"/>
          <p:cNvGrpSpPr/>
          <p:nvPr/>
        </p:nvGrpSpPr>
        <p:grpSpPr>
          <a:xfrm>
            <a:off x="12130441" y="503300"/>
            <a:ext cx="5961352" cy="3391056"/>
            <a:chOff x="0" y="0"/>
            <a:chExt cx="7948469" cy="4521408"/>
          </a:xfrm>
        </p:grpSpPr>
        <p:grpSp>
          <p:nvGrpSpPr>
            <p:cNvPr id="59" name="Group 59"/>
            <p:cNvGrpSpPr/>
            <p:nvPr/>
          </p:nvGrpSpPr>
          <p:grpSpPr>
            <a:xfrm>
              <a:off x="0" y="0"/>
              <a:ext cx="7948469" cy="4521408"/>
              <a:chOff x="0" y="0"/>
              <a:chExt cx="1254155" cy="713414"/>
            </a:xfrm>
          </p:grpSpPr>
          <p:sp>
            <p:nvSpPr>
              <p:cNvPr id="60" name="Freeform 60"/>
              <p:cNvSpPr/>
              <p:nvPr/>
            </p:nvSpPr>
            <p:spPr>
              <a:xfrm>
                <a:off x="0" y="0"/>
                <a:ext cx="1254155" cy="713414"/>
              </a:xfrm>
              <a:custGeom>
                <a:avLst/>
                <a:gdLst/>
                <a:ahLst/>
                <a:cxnLst/>
                <a:rect l="l" t="t" r="r" b="b"/>
                <a:pathLst>
                  <a:path w="1254155" h="713414">
                    <a:moveTo>
                      <a:pt x="66233" y="0"/>
                    </a:moveTo>
                    <a:lnTo>
                      <a:pt x="1187922" y="0"/>
                    </a:lnTo>
                    <a:cubicBezTo>
                      <a:pt x="1224501" y="0"/>
                      <a:pt x="1254155" y="29654"/>
                      <a:pt x="1254155" y="66233"/>
                    </a:cubicBezTo>
                    <a:lnTo>
                      <a:pt x="1254155" y="647181"/>
                    </a:lnTo>
                    <a:cubicBezTo>
                      <a:pt x="1254155" y="683760"/>
                      <a:pt x="1224501" y="713414"/>
                      <a:pt x="1187922" y="713414"/>
                    </a:cubicBezTo>
                    <a:lnTo>
                      <a:pt x="66233" y="713414"/>
                    </a:lnTo>
                    <a:cubicBezTo>
                      <a:pt x="29654" y="713414"/>
                      <a:pt x="0" y="683760"/>
                      <a:pt x="0" y="647181"/>
                    </a:cubicBezTo>
                    <a:lnTo>
                      <a:pt x="0" y="66233"/>
                    </a:lnTo>
                    <a:cubicBezTo>
                      <a:pt x="0" y="29654"/>
                      <a:pt x="29654" y="0"/>
                      <a:pt x="66233" y="0"/>
                    </a:cubicBezTo>
                    <a:close/>
                  </a:path>
                </a:pathLst>
              </a:custGeom>
              <a:solidFill>
                <a:srgbClr val="098248"/>
              </a:solidFill>
              <a:ln w="57150" cap="rnd">
                <a:solidFill>
                  <a:srgbClr val="000000"/>
                </a:solidFill>
                <a:prstDash val="solid"/>
                <a:round/>
              </a:ln>
            </p:spPr>
          </p:sp>
          <p:sp>
            <p:nvSpPr>
              <p:cNvPr id="61" name="TextBox 61"/>
              <p:cNvSpPr txBox="1"/>
              <p:nvPr/>
            </p:nvSpPr>
            <p:spPr>
              <a:xfrm>
                <a:off x="0" y="-38100"/>
                <a:ext cx="1254155" cy="751514"/>
              </a:xfrm>
              <a:prstGeom prst="rect">
                <a:avLst/>
              </a:prstGeom>
            </p:spPr>
            <p:txBody>
              <a:bodyPr lIns="42438" tIns="42438" rIns="42438" bIns="42438" rtlCol="0" anchor="ctr"/>
              <a:lstStyle/>
              <a:p>
                <a:pPr algn="ctr">
                  <a:lnSpc>
                    <a:spcPts val="2660"/>
                  </a:lnSpc>
                  <a:spcBef>
                    <a:spcPct val="0"/>
                  </a:spcBef>
                </a:pPr>
                <a:endParaRPr/>
              </a:p>
            </p:txBody>
          </p:sp>
        </p:grpSp>
        <p:sp>
          <p:nvSpPr>
            <p:cNvPr id="62" name="TextBox 62"/>
            <p:cNvSpPr txBox="1"/>
            <p:nvPr/>
          </p:nvSpPr>
          <p:spPr>
            <a:xfrm>
              <a:off x="128285" y="470482"/>
              <a:ext cx="7691900" cy="3695277"/>
            </a:xfrm>
            <a:prstGeom prst="rect">
              <a:avLst/>
            </a:prstGeom>
          </p:spPr>
          <p:txBody>
            <a:bodyPr lIns="0" tIns="0" rIns="0" bIns="0" rtlCol="0" anchor="t">
              <a:spAutoFit/>
            </a:bodyPr>
            <a:lstStyle/>
            <a:p>
              <a:pPr algn="just">
                <a:lnSpc>
                  <a:spcPts val="4479"/>
                </a:lnSpc>
              </a:pPr>
              <a:r>
                <a:rPr lang="en-US" sz="3199" b="1">
                  <a:solidFill>
                    <a:srgbClr val="FFFFFF"/>
                  </a:solidFill>
                  <a:latin typeface="Open Sans Bold"/>
                  <a:ea typeface="Open Sans Bold"/>
                  <a:cs typeface="Open Sans Bold"/>
                  <a:sym typeface="Open Sans Bold"/>
                </a:rPr>
                <a:t>Làm nổi bật các bộ phận của hoa sen, phần nào cũng đẹp đẽ, từ đó nhấn mạnh vẻ đẹp bình dị mà thanh cao của loài hoa này.</a:t>
              </a:r>
            </a:p>
          </p:txBody>
        </p:sp>
      </p:grpSp>
      <p:grpSp>
        <p:nvGrpSpPr>
          <p:cNvPr id="63" name="Group 63"/>
          <p:cNvGrpSpPr/>
          <p:nvPr/>
        </p:nvGrpSpPr>
        <p:grpSpPr>
          <a:xfrm>
            <a:off x="12130441" y="4380131"/>
            <a:ext cx="5961352" cy="1705131"/>
            <a:chOff x="0" y="0"/>
            <a:chExt cx="7948469" cy="2273508"/>
          </a:xfrm>
        </p:grpSpPr>
        <p:grpSp>
          <p:nvGrpSpPr>
            <p:cNvPr id="64" name="Group 64"/>
            <p:cNvGrpSpPr/>
            <p:nvPr/>
          </p:nvGrpSpPr>
          <p:grpSpPr>
            <a:xfrm>
              <a:off x="0" y="0"/>
              <a:ext cx="7948469" cy="2273508"/>
              <a:chOff x="0" y="0"/>
              <a:chExt cx="1254155" cy="358727"/>
            </a:xfrm>
          </p:grpSpPr>
          <p:sp>
            <p:nvSpPr>
              <p:cNvPr id="65" name="Freeform 65"/>
              <p:cNvSpPr/>
              <p:nvPr/>
            </p:nvSpPr>
            <p:spPr>
              <a:xfrm>
                <a:off x="0" y="0"/>
                <a:ext cx="1254155" cy="358727"/>
              </a:xfrm>
              <a:custGeom>
                <a:avLst/>
                <a:gdLst/>
                <a:ahLst/>
                <a:cxnLst/>
                <a:rect l="l" t="t" r="r" b="b"/>
                <a:pathLst>
                  <a:path w="1254155" h="358727">
                    <a:moveTo>
                      <a:pt x="66233" y="0"/>
                    </a:moveTo>
                    <a:lnTo>
                      <a:pt x="1187922" y="0"/>
                    </a:lnTo>
                    <a:cubicBezTo>
                      <a:pt x="1224501" y="0"/>
                      <a:pt x="1254155" y="29654"/>
                      <a:pt x="1254155" y="66233"/>
                    </a:cubicBezTo>
                    <a:lnTo>
                      <a:pt x="1254155" y="292494"/>
                    </a:lnTo>
                    <a:cubicBezTo>
                      <a:pt x="1254155" y="329074"/>
                      <a:pt x="1224501" y="358727"/>
                      <a:pt x="1187922" y="358727"/>
                    </a:cubicBezTo>
                    <a:lnTo>
                      <a:pt x="66233" y="358727"/>
                    </a:lnTo>
                    <a:cubicBezTo>
                      <a:pt x="29654" y="358727"/>
                      <a:pt x="0" y="329074"/>
                      <a:pt x="0" y="292494"/>
                    </a:cubicBezTo>
                    <a:lnTo>
                      <a:pt x="0" y="66233"/>
                    </a:lnTo>
                    <a:cubicBezTo>
                      <a:pt x="0" y="29654"/>
                      <a:pt x="29654" y="0"/>
                      <a:pt x="66233" y="0"/>
                    </a:cubicBezTo>
                    <a:close/>
                  </a:path>
                </a:pathLst>
              </a:custGeom>
              <a:solidFill>
                <a:srgbClr val="098248"/>
              </a:solidFill>
              <a:ln w="57150" cap="rnd">
                <a:solidFill>
                  <a:srgbClr val="000000"/>
                </a:solidFill>
                <a:prstDash val="solid"/>
                <a:round/>
              </a:ln>
            </p:spPr>
          </p:sp>
          <p:sp>
            <p:nvSpPr>
              <p:cNvPr id="66" name="TextBox 66"/>
              <p:cNvSpPr txBox="1"/>
              <p:nvPr/>
            </p:nvSpPr>
            <p:spPr>
              <a:xfrm>
                <a:off x="0" y="-38100"/>
                <a:ext cx="1254155" cy="396827"/>
              </a:xfrm>
              <a:prstGeom prst="rect">
                <a:avLst/>
              </a:prstGeom>
            </p:spPr>
            <p:txBody>
              <a:bodyPr lIns="42438" tIns="42438" rIns="42438" bIns="42438" rtlCol="0" anchor="ctr"/>
              <a:lstStyle/>
              <a:p>
                <a:pPr algn="ctr">
                  <a:lnSpc>
                    <a:spcPts val="2660"/>
                  </a:lnSpc>
                  <a:spcBef>
                    <a:spcPct val="0"/>
                  </a:spcBef>
                </a:pPr>
                <a:endParaRPr/>
              </a:p>
            </p:txBody>
          </p:sp>
        </p:grpSp>
        <p:sp>
          <p:nvSpPr>
            <p:cNvPr id="67" name="TextBox 67"/>
            <p:cNvSpPr txBox="1"/>
            <p:nvPr/>
          </p:nvSpPr>
          <p:spPr>
            <a:xfrm>
              <a:off x="128285" y="470482"/>
              <a:ext cx="7691900" cy="1447377"/>
            </a:xfrm>
            <a:prstGeom prst="rect">
              <a:avLst/>
            </a:prstGeom>
          </p:spPr>
          <p:txBody>
            <a:bodyPr lIns="0" tIns="0" rIns="0" bIns="0" rtlCol="0" anchor="t">
              <a:spAutoFit/>
            </a:bodyPr>
            <a:lstStyle/>
            <a:p>
              <a:pPr algn="just">
                <a:lnSpc>
                  <a:spcPts val="4479"/>
                </a:lnSpc>
              </a:pPr>
              <a:r>
                <a:rPr lang="en-US" sz="3199" b="1">
                  <a:solidFill>
                    <a:srgbClr val="FFFFFF"/>
                  </a:solidFill>
                  <a:latin typeface="Open Sans Bold"/>
                  <a:ea typeface="Open Sans Bold"/>
                  <a:cs typeface="Open Sans Bold"/>
                  <a:sym typeface="Open Sans Bold"/>
                </a:rPr>
                <a:t>Làm nổi bật sự thay đổi nhanh chóng của vạn vật</a:t>
              </a:r>
            </a:p>
          </p:txBody>
        </p:sp>
      </p:grpSp>
      <p:grpSp>
        <p:nvGrpSpPr>
          <p:cNvPr id="68" name="Group 68"/>
          <p:cNvGrpSpPr/>
          <p:nvPr/>
        </p:nvGrpSpPr>
        <p:grpSpPr>
          <a:xfrm>
            <a:off x="12130441" y="6498395"/>
            <a:ext cx="6026057" cy="3391056"/>
            <a:chOff x="0" y="0"/>
            <a:chExt cx="8034742" cy="4521408"/>
          </a:xfrm>
        </p:grpSpPr>
        <p:grpSp>
          <p:nvGrpSpPr>
            <p:cNvPr id="69" name="Group 69"/>
            <p:cNvGrpSpPr/>
            <p:nvPr/>
          </p:nvGrpSpPr>
          <p:grpSpPr>
            <a:xfrm>
              <a:off x="0" y="0"/>
              <a:ext cx="8034742" cy="4521408"/>
              <a:chOff x="0" y="0"/>
              <a:chExt cx="1267768" cy="713414"/>
            </a:xfrm>
          </p:grpSpPr>
          <p:sp>
            <p:nvSpPr>
              <p:cNvPr id="70" name="Freeform 70"/>
              <p:cNvSpPr/>
              <p:nvPr/>
            </p:nvSpPr>
            <p:spPr>
              <a:xfrm>
                <a:off x="0" y="0"/>
                <a:ext cx="1267768" cy="713414"/>
              </a:xfrm>
              <a:custGeom>
                <a:avLst/>
                <a:gdLst/>
                <a:ahLst/>
                <a:cxnLst/>
                <a:rect l="l" t="t" r="r" b="b"/>
                <a:pathLst>
                  <a:path w="1267768" h="713414">
                    <a:moveTo>
                      <a:pt x="65522" y="0"/>
                    </a:moveTo>
                    <a:lnTo>
                      <a:pt x="1202246" y="0"/>
                    </a:lnTo>
                    <a:cubicBezTo>
                      <a:pt x="1219623" y="0"/>
                      <a:pt x="1236289" y="6903"/>
                      <a:pt x="1248577" y="19191"/>
                    </a:cubicBezTo>
                    <a:cubicBezTo>
                      <a:pt x="1260865" y="31479"/>
                      <a:pt x="1267768" y="48144"/>
                      <a:pt x="1267768" y="65522"/>
                    </a:cubicBezTo>
                    <a:lnTo>
                      <a:pt x="1267768" y="647892"/>
                    </a:lnTo>
                    <a:cubicBezTo>
                      <a:pt x="1267768" y="665269"/>
                      <a:pt x="1260865" y="681935"/>
                      <a:pt x="1248577" y="694223"/>
                    </a:cubicBezTo>
                    <a:cubicBezTo>
                      <a:pt x="1236289" y="706510"/>
                      <a:pt x="1219623" y="713414"/>
                      <a:pt x="1202246" y="713414"/>
                    </a:cubicBezTo>
                    <a:lnTo>
                      <a:pt x="65522" y="713414"/>
                    </a:lnTo>
                    <a:cubicBezTo>
                      <a:pt x="29335" y="713414"/>
                      <a:pt x="0" y="684079"/>
                      <a:pt x="0" y="647892"/>
                    </a:cubicBezTo>
                    <a:lnTo>
                      <a:pt x="0" y="65522"/>
                    </a:lnTo>
                    <a:cubicBezTo>
                      <a:pt x="0" y="29335"/>
                      <a:pt x="29335" y="0"/>
                      <a:pt x="65522" y="0"/>
                    </a:cubicBezTo>
                    <a:close/>
                  </a:path>
                </a:pathLst>
              </a:custGeom>
              <a:solidFill>
                <a:srgbClr val="098248"/>
              </a:solidFill>
              <a:ln w="57150" cap="rnd">
                <a:solidFill>
                  <a:srgbClr val="000000"/>
                </a:solidFill>
                <a:prstDash val="solid"/>
                <a:round/>
              </a:ln>
            </p:spPr>
          </p:sp>
          <p:sp>
            <p:nvSpPr>
              <p:cNvPr id="71" name="TextBox 71"/>
              <p:cNvSpPr txBox="1"/>
              <p:nvPr/>
            </p:nvSpPr>
            <p:spPr>
              <a:xfrm>
                <a:off x="0" y="-38100"/>
                <a:ext cx="1267768" cy="751514"/>
              </a:xfrm>
              <a:prstGeom prst="rect">
                <a:avLst/>
              </a:prstGeom>
            </p:spPr>
            <p:txBody>
              <a:bodyPr lIns="42438" tIns="42438" rIns="42438" bIns="42438" rtlCol="0" anchor="ctr"/>
              <a:lstStyle/>
              <a:p>
                <a:pPr algn="ctr">
                  <a:lnSpc>
                    <a:spcPts val="2660"/>
                  </a:lnSpc>
                  <a:spcBef>
                    <a:spcPct val="0"/>
                  </a:spcBef>
                </a:pPr>
                <a:endParaRPr/>
              </a:p>
            </p:txBody>
          </p:sp>
        </p:grpSp>
        <p:sp>
          <p:nvSpPr>
            <p:cNvPr id="72" name="TextBox 72"/>
            <p:cNvSpPr txBox="1"/>
            <p:nvPr/>
          </p:nvSpPr>
          <p:spPr>
            <a:xfrm>
              <a:off x="129677" y="470482"/>
              <a:ext cx="7775389" cy="3695277"/>
            </a:xfrm>
            <a:prstGeom prst="rect">
              <a:avLst/>
            </a:prstGeom>
          </p:spPr>
          <p:txBody>
            <a:bodyPr lIns="0" tIns="0" rIns="0" bIns="0" rtlCol="0" anchor="t">
              <a:spAutoFit/>
            </a:bodyPr>
            <a:lstStyle/>
            <a:p>
              <a:pPr algn="just">
                <a:lnSpc>
                  <a:spcPts val="4479"/>
                </a:lnSpc>
              </a:pPr>
              <a:r>
                <a:rPr lang="en-US" sz="3199" b="1">
                  <a:solidFill>
                    <a:srgbClr val="FFFFFF"/>
                  </a:solidFill>
                  <a:latin typeface="Open Sans Bold"/>
                  <a:ea typeface="Open Sans Bold"/>
                  <a:cs typeface="Open Sans Bold"/>
                  <a:sym typeface="Open Sans Bold"/>
                </a:rPr>
                <a:t>Lặp lại lời vỗ về của “cò mẹ”, tạo nên âm hưởng của lời ru ngọt ngào, qua đó nhấn mạnh tình yêu thương của “cò mẹ” đối với cò con.</a:t>
              </a:r>
            </a:p>
          </p:txBody>
        </p:sp>
      </p:grpSp>
      <p:cxnSp>
        <p:nvCxnSpPr>
          <p:cNvPr id="73" name="Straight Arrow Connector 72"/>
          <p:cNvCxnSpPr/>
          <p:nvPr/>
        </p:nvCxnSpPr>
        <p:spPr>
          <a:xfrm flipV="1">
            <a:off x="9882395" y="2398132"/>
            <a:ext cx="2236675" cy="20885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43" idx="3"/>
          </p:cNvCxnSpPr>
          <p:nvPr/>
        </p:nvCxnSpPr>
        <p:spPr>
          <a:xfrm>
            <a:off x="11272502" y="1308367"/>
            <a:ext cx="750072" cy="66958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11161077" y="6075148"/>
            <a:ext cx="1087727" cy="17514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down)">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13770570" y="4517736"/>
            <a:ext cx="4937760" cy="6172200"/>
            <a:chOff x="0" y="0"/>
            <a:chExt cx="6583680" cy="8229600"/>
          </a:xfrm>
        </p:grpSpPr>
        <p:sp>
          <p:nvSpPr>
            <p:cNvPr id="7" name="Freeform 7"/>
            <p:cNvSpPr/>
            <p:nvPr/>
          </p:nvSpPr>
          <p:spPr>
            <a:xfrm>
              <a:off x="0" y="0"/>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8" name="Group 8"/>
            <p:cNvGrpSpPr/>
            <p:nvPr/>
          </p:nvGrpSpPr>
          <p:grpSpPr>
            <a:xfrm>
              <a:off x="694478" y="230477"/>
              <a:ext cx="860511" cy="8605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2038739" y="6999432"/>
            <a:ext cx="3463662" cy="3489036"/>
            <a:chOff x="0" y="0"/>
            <a:chExt cx="4618215" cy="4652048"/>
          </a:xfrm>
        </p:grpSpPr>
        <p:sp>
          <p:nvSpPr>
            <p:cNvPr id="12" name="Freeform 12"/>
            <p:cNvSpPr/>
            <p:nvPr/>
          </p:nvSpPr>
          <p:spPr>
            <a:xfrm>
              <a:off x="0" y="0"/>
              <a:ext cx="4618215" cy="4652048"/>
            </a:xfrm>
            <a:custGeom>
              <a:avLst/>
              <a:gdLst/>
              <a:ahLst/>
              <a:cxnLst/>
              <a:rect l="l" t="t" r="r" b="b"/>
              <a:pathLst>
                <a:path w="4618215" h="4652048">
                  <a:moveTo>
                    <a:pt x="0" y="0"/>
                  </a:moveTo>
                  <a:lnTo>
                    <a:pt x="4618215" y="0"/>
                  </a:lnTo>
                  <a:lnTo>
                    <a:pt x="4618215" y="4652048"/>
                  </a:lnTo>
                  <a:lnTo>
                    <a:pt x="0" y="46520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3"/>
            <p:cNvGrpSpPr/>
            <p:nvPr/>
          </p:nvGrpSpPr>
          <p:grpSpPr>
            <a:xfrm>
              <a:off x="901118" y="375617"/>
              <a:ext cx="860511" cy="8605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1358610" y="6113553"/>
            <a:ext cx="7090172" cy="4576384"/>
            <a:chOff x="0" y="0"/>
            <a:chExt cx="9453563" cy="6101845"/>
          </a:xfrm>
        </p:grpSpPr>
        <p:sp>
          <p:nvSpPr>
            <p:cNvPr id="17" name="Freeform 17"/>
            <p:cNvSpPr/>
            <p:nvPr/>
          </p:nvSpPr>
          <p:spPr>
            <a:xfrm flipH="1">
              <a:off x="0" y="0"/>
              <a:ext cx="9453563" cy="6101845"/>
            </a:xfrm>
            <a:custGeom>
              <a:avLst/>
              <a:gdLst/>
              <a:ahLst/>
              <a:cxnLst/>
              <a:rect l="l" t="t" r="r" b="b"/>
              <a:pathLst>
                <a:path w="9453563" h="6101845">
                  <a:moveTo>
                    <a:pt x="9453563" y="0"/>
                  </a:moveTo>
                  <a:lnTo>
                    <a:pt x="0" y="0"/>
                  </a:lnTo>
                  <a:lnTo>
                    <a:pt x="0" y="6101845"/>
                  </a:lnTo>
                  <a:lnTo>
                    <a:pt x="9453563" y="6101845"/>
                  </a:lnTo>
                  <a:lnTo>
                    <a:pt x="9453563"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8" name="Group 18"/>
            <p:cNvGrpSpPr/>
            <p:nvPr/>
          </p:nvGrpSpPr>
          <p:grpSpPr>
            <a:xfrm>
              <a:off x="6794636" y="309192"/>
              <a:ext cx="639993" cy="6399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4212139" y="7991090"/>
            <a:ext cx="3038845" cy="2497378"/>
            <a:chOff x="0" y="0"/>
            <a:chExt cx="4051794" cy="3329838"/>
          </a:xfrm>
        </p:grpSpPr>
        <p:sp>
          <p:nvSpPr>
            <p:cNvPr id="23" name="Freeform 23"/>
            <p:cNvSpPr/>
            <p:nvPr/>
          </p:nvSpPr>
          <p:spPr>
            <a:xfrm flipH="1">
              <a:off x="0" y="0"/>
              <a:ext cx="4051794" cy="3329838"/>
            </a:xfrm>
            <a:custGeom>
              <a:avLst/>
              <a:gdLst/>
              <a:ahLst/>
              <a:cxnLst/>
              <a:rect l="l" t="t" r="r" b="b"/>
              <a:pathLst>
                <a:path w="4051794" h="3329838">
                  <a:moveTo>
                    <a:pt x="4051794" y="0"/>
                  </a:moveTo>
                  <a:lnTo>
                    <a:pt x="0" y="0"/>
                  </a:lnTo>
                  <a:lnTo>
                    <a:pt x="0" y="3329838"/>
                  </a:lnTo>
                  <a:lnTo>
                    <a:pt x="4051794" y="3329838"/>
                  </a:lnTo>
                  <a:lnTo>
                    <a:pt x="4051794"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4" name="Group 24"/>
            <p:cNvGrpSpPr/>
            <p:nvPr/>
          </p:nvGrpSpPr>
          <p:grpSpPr>
            <a:xfrm>
              <a:off x="2993960" y="193134"/>
              <a:ext cx="561226" cy="56122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9144000" y="2949477"/>
            <a:ext cx="8797181" cy="6735759"/>
          </a:xfrm>
          <a:custGeom>
            <a:avLst/>
            <a:gdLst/>
            <a:ahLst/>
            <a:cxnLst/>
            <a:rect l="l" t="t" r="r" b="b"/>
            <a:pathLst>
              <a:path w="8797181" h="6735759">
                <a:moveTo>
                  <a:pt x="0" y="0"/>
                </a:moveTo>
                <a:lnTo>
                  <a:pt x="8797181" y="0"/>
                </a:lnTo>
                <a:lnTo>
                  <a:pt x="8797181" y="6735759"/>
                </a:lnTo>
                <a:lnTo>
                  <a:pt x="0" y="6735759"/>
                </a:lnTo>
                <a:lnTo>
                  <a:pt x="0" y="0"/>
                </a:lnTo>
                <a:close/>
              </a:path>
            </a:pathLst>
          </a:custGeom>
          <a:blipFill>
            <a:blip r:embed="rId22"/>
            <a:stretch>
              <a:fillRect l="-106087" t="-3159" b="-20989"/>
            </a:stretch>
          </a:blipFill>
        </p:spPr>
      </p:sp>
      <p:sp>
        <p:nvSpPr>
          <p:cNvPr id="45" name="TextBox 45"/>
          <p:cNvSpPr txBox="1"/>
          <p:nvPr/>
        </p:nvSpPr>
        <p:spPr>
          <a:xfrm>
            <a:off x="1826086" y="562205"/>
            <a:ext cx="15913371" cy="2689860"/>
          </a:xfrm>
          <a:prstGeom prst="rect">
            <a:avLst/>
          </a:prstGeom>
        </p:spPr>
        <p:txBody>
          <a:bodyPr lIns="0" tIns="0" rIns="0" bIns="0" rtlCol="0" anchor="t">
            <a:spAutoFit/>
          </a:bodyPr>
          <a:lstStyle/>
          <a:p>
            <a:pPr algn="l">
              <a:lnSpc>
                <a:spcPts val="7139"/>
              </a:lnSpc>
            </a:pPr>
            <a:r>
              <a:rPr lang="en-US" sz="5099" b="1">
                <a:solidFill>
                  <a:srgbClr val="D52A3F"/>
                </a:solidFill>
                <a:latin typeface="Open Sans Bold"/>
                <a:ea typeface="Open Sans Bold"/>
                <a:cs typeface="Open Sans Bold"/>
                <a:sym typeface="Open Sans Bold"/>
              </a:rPr>
              <a:t>Xác định điệp từ, điệp ngữ trong đoạn thơ dưới đây và nêu tác dụng của biện pháp điệp từ, điệp ngữ đó.</a:t>
            </a:r>
          </a:p>
        </p:txBody>
      </p:sp>
      <p:sp>
        <p:nvSpPr>
          <p:cNvPr id="46" name="TextBox 46"/>
          <p:cNvSpPr txBox="1"/>
          <p:nvPr/>
        </p:nvSpPr>
        <p:spPr>
          <a:xfrm>
            <a:off x="747597" y="3911249"/>
            <a:ext cx="9197188" cy="3162300"/>
          </a:xfrm>
          <a:prstGeom prst="rect">
            <a:avLst/>
          </a:prstGeom>
        </p:spPr>
        <p:txBody>
          <a:bodyPr lIns="0" tIns="0" rIns="0" bIns="0" rtlCol="0" anchor="t">
            <a:spAutoFit/>
          </a:bodyPr>
          <a:lstStyle/>
          <a:p>
            <a:pPr algn="l">
              <a:lnSpc>
                <a:spcPts val="6299"/>
              </a:lnSpc>
            </a:pPr>
            <a:r>
              <a:rPr lang="en-US" sz="4500" b="1" dirty="0" err="1">
                <a:solidFill>
                  <a:srgbClr val="000000"/>
                </a:solidFill>
                <a:latin typeface="Open Sans Bold"/>
                <a:ea typeface="Open Sans Bold"/>
                <a:cs typeface="Open Sans Bold"/>
                <a:sym typeface="Open Sans Bold"/>
              </a:rPr>
              <a:t>Nếu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thế</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giới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không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có</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trẻ</a:t>
            </a:r>
            <a:r>
              <a:rPr lang="en-US" sz="4500" b="1" dirty="0">
                <a:solidFill>
                  <a:srgbClr val="000000"/>
                </a:solidFill>
                <a:latin typeface="Open Sans Bold"/>
                <a:ea typeface="Open Sans Bold"/>
                <a:cs typeface="Open Sans Bold"/>
                <a:sym typeface="Open Sans Bold"/>
              </a:rPr>
              <a:t> con</a:t>
            </a: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dạy</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hoa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học</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nói</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tô</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biển</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hóa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màu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vàng</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nhốt</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hương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thơm</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vào</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túi</a:t>
            </a:r>
            <a:r>
              <a:rPr lang="en-US" sz="4500" b="1" dirty="0">
                <a:solidFill>
                  <a:srgbClr val="000000"/>
                </a:solidFill>
                <a:latin typeface="Open Sans Bold"/>
                <a:ea typeface="Open Sans Bold"/>
                <a:cs typeface="Open Sans Bold"/>
                <a:sym typeface="Open Sans Bold"/>
              </a:rPr>
              <a:t>?</a:t>
            </a:r>
          </a:p>
        </p:txBody>
      </p:sp>
      <p:sp>
        <p:nvSpPr>
          <p:cNvPr id="47" name="TextBox 47"/>
          <p:cNvSpPr txBox="1"/>
          <p:nvPr/>
        </p:nvSpPr>
        <p:spPr>
          <a:xfrm>
            <a:off x="6577046" y="7226011"/>
            <a:ext cx="3205726" cy="679450"/>
          </a:xfrm>
          <a:prstGeom prst="rect">
            <a:avLst/>
          </a:prstGeom>
        </p:spPr>
        <p:txBody>
          <a:bodyPr lIns="0" tIns="0" rIns="0" bIns="0" rtlCol="0" anchor="t">
            <a:spAutoFit/>
          </a:bodyPr>
          <a:lstStyle/>
          <a:p>
            <a:pPr algn="l">
              <a:lnSpc>
                <a:spcPts val="5599"/>
              </a:lnSpc>
            </a:pPr>
            <a:r>
              <a:rPr lang="en-US" sz="3999" b="1">
                <a:solidFill>
                  <a:srgbClr val="000000"/>
                </a:solidFill>
                <a:latin typeface="Open Sans Bold"/>
                <a:ea typeface="Open Sans Bold"/>
                <a:cs typeface="Open Sans Bold"/>
                <a:sym typeface="Open Sans Bold"/>
              </a:rPr>
              <a:t>(Thục Linh)</a:t>
            </a:r>
          </a:p>
        </p:txBody>
      </p:sp>
      <p:pic>
        <p:nvPicPr>
          <p:cNvPr id="48" name="Picture 47"/>
          <p:cNvPicPr>
            <a:picLocks noChangeAspect="1"/>
          </p:cNvPicPr>
          <p:nvPr/>
        </p:nvPicPr>
        <p:blipFill>
          <a:blip r:embed="rId23"/>
          <a:stretch>
            <a:fillRect/>
          </a:stretch>
        </p:blipFill>
        <p:spPr>
          <a:xfrm>
            <a:off x="515513" y="1525415"/>
            <a:ext cx="1225402" cy="1115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par>
                                <p:cTn id="19" presetID="2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845734" y="7734556"/>
            <a:ext cx="554147" cy="5541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43619" tIns="43619" rIns="43619" bIns="43619" rtlCol="0" anchor="ctr"/>
            <a:lstStyle/>
            <a:p>
              <a:pPr algn="ctr">
                <a:lnSpc>
                  <a:spcPts val="2659"/>
                </a:lnSpc>
              </a:pPr>
              <a:endParaRPr/>
            </a:p>
          </p:txBody>
        </p:sp>
      </p:grpSp>
      <p:grpSp>
        <p:nvGrpSpPr>
          <p:cNvPr id="12" name="Group 12"/>
          <p:cNvGrpSpPr/>
          <p:nvPr/>
        </p:nvGrpSpPr>
        <p:grpSpPr>
          <a:xfrm>
            <a:off x="2750907" y="7186437"/>
            <a:ext cx="387079" cy="3870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6" name="Group 16"/>
          <p:cNvGrpSpPr/>
          <p:nvPr/>
        </p:nvGrpSpPr>
        <p:grpSpPr>
          <a:xfrm>
            <a:off x="5090123" y="8033860"/>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32" name="Freeform 32"/>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3" name="Group 33"/>
          <p:cNvGrpSpPr/>
          <p:nvPr/>
        </p:nvGrpSpPr>
        <p:grpSpPr>
          <a:xfrm>
            <a:off x="15194932" y="5917795"/>
            <a:ext cx="513366" cy="51336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35" name="TextBox 35"/>
            <p:cNvSpPr txBox="1"/>
            <p:nvPr/>
          </p:nvSpPr>
          <p:spPr>
            <a:xfrm>
              <a:off x="76200" y="38100"/>
              <a:ext cx="660400" cy="698500"/>
            </a:xfrm>
            <a:prstGeom prst="rect">
              <a:avLst/>
            </a:prstGeom>
          </p:spPr>
          <p:txBody>
            <a:bodyPr lIns="40409" tIns="40409" rIns="40409" bIns="40409" rtlCol="0" anchor="ctr"/>
            <a:lstStyle/>
            <a:p>
              <a:pPr algn="ctr">
                <a:lnSpc>
                  <a:spcPts val="2659"/>
                </a:lnSpc>
              </a:pPr>
              <a:endParaRPr/>
            </a:p>
          </p:txBody>
        </p:sp>
      </p:grpSp>
      <p:sp>
        <p:nvSpPr>
          <p:cNvPr id="36" name="Freeform 36"/>
          <p:cNvSpPr/>
          <p:nvPr/>
        </p:nvSpPr>
        <p:spPr>
          <a:xfrm>
            <a:off x="9499175" y="4748154"/>
            <a:ext cx="7666223" cy="5538846"/>
          </a:xfrm>
          <a:custGeom>
            <a:avLst/>
            <a:gdLst/>
            <a:ahLst/>
            <a:cxnLst/>
            <a:rect l="l" t="t" r="r" b="b"/>
            <a:pathLst>
              <a:path w="7666223" h="5538846">
                <a:moveTo>
                  <a:pt x="0" y="0"/>
                </a:moveTo>
                <a:lnTo>
                  <a:pt x="7666223" y="0"/>
                </a:lnTo>
                <a:lnTo>
                  <a:pt x="7666223" y="5538846"/>
                </a:lnTo>
                <a:lnTo>
                  <a:pt x="0" y="5538846"/>
                </a:lnTo>
                <a:lnTo>
                  <a:pt x="0" y="0"/>
                </a:lnTo>
                <a:close/>
              </a:path>
            </a:pathLst>
          </a:custGeom>
          <a:blipFill>
            <a:blip r:embed="rId18"/>
            <a:stretch>
              <a:fillRect/>
            </a:stretch>
          </a:blipFill>
        </p:spPr>
      </p:sp>
      <p:sp>
        <p:nvSpPr>
          <p:cNvPr id="37" name="Freeform 37"/>
          <p:cNvSpPr/>
          <p:nvPr/>
        </p:nvSpPr>
        <p:spPr>
          <a:xfrm>
            <a:off x="1239477" y="4748154"/>
            <a:ext cx="7828555" cy="5538703"/>
          </a:xfrm>
          <a:custGeom>
            <a:avLst/>
            <a:gdLst/>
            <a:ahLst/>
            <a:cxnLst/>
            <a:rect l="l" t="t" r="r" b="b"/>
            <a:pathLst>
              <a:path w="7828555" h="5538703">
                <a:moveTo>
                  <a:pt x="0" y="0"/>
                </a:moveTo>
                <a:lnTo>
                  <a:pt x="7828555" y="0"/>
                </a:lnTo>
                <a:lnTo>
                  <a:pt x="7828555" y="5538702"/>
                </a:lnTo>
                <a:lnTo>
                  <a:pt x="0" y="5538702"/>
                </a:lnTo>
                <a:lnTo>
                  <a:pt x="0" y="0"/>
                </a:lnTo>
                <a:close/>
              </a:path>
            </a:pathLst>
          </a:custGeom>
          <a:blipFill>
            <a:blip r:embed="rId19"/>
            <a:stretch>
              <a:fillRect/>
            </a:stretch>
          </a:blipFill>
        </p:spPr>
      </p:sp>
      <p:sp>
        <p:nvSpPr>
          <p:cNvPr id="38" name="TextBox 38"/>
          <p:cNvSpPr txBox="1"/>
          <p:nvPr/>
        </p:nvSpPr>
        <p:spPr>
          <a:xfrm>
            <a:off x="4598468" y="3139017"/>
            <a:ext cx="9801413" cy="1115690"/>
          </a:xfrm>
          <a:prstGeom prst="rect">
            <a:avLst/>
          </a:prstGeom>
        </p:spPr>
        <p:txBody>
          <a:bodyPr lIns="0" tIns="0" rIns="0" bIns="0" rtlCol="0" anchor="t">
            <a:spAutoFit/>
          </a:bodyPr>
          <a:lstStyle/>
          <a:p>
            <a:pPr algn="ctr">
              <a:lnSpc>
                <a:spcPts val="8692"/>
              </a:lnSpc>
            </a:pPr>
            <a:endParaRPr lang="en-US" sz="8278" dirty="0">
              <a:solidFill>
                <a:srgbClr val="F6AA19"/>
              </a:solidFill>
              <a:latin typeface="Adumu Regular"/>
              <a:ea typeface="Adumu Regular"/>
              <a:cs typeface="Adumu Regular"/>
              <a:sym typeface="Adumu Regular"/>
            </a:endParaRPr>
          </a:p>
        </p:txBody>
      </p:sp>
      <p:pic>
        <p:nvPicPr>
          <p:cNvPr id="50" name="Picture 49"/>
          <p:cNvPicPr>
            <a:picLocks noChangeAspect="1"/>
          </p:cNvPicPr>
          <p:nvPr/>
        </p:nvPicPr>
        <p:blipFill>
          <a:blip r:embed="rId20"/>
          <a:stretch>
            <a:fillRect/>
          </a:stretch>
        </p:blipFill>
        <p:spPr>
          <a:xfrm>
            <a:off x="3333373" y="1326708"/>
            <a:ext cx="11496566" cy="3809030"/>
          </a:xfrm>
          <a:prstGeom prst="rect">
            <a:avLst/>
          </a:prstGeom>
        </p:spPr>
      </p:pic>
      <p:pic>
        <p:nvPicPr>
          <p:cNvPr id="51"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284735" y="7286976"/>
            <a:ext cx="3461436" cy="194705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5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0" name="Picture 29"/>
          <p:cNvPicPr>
            <a:picLocks noChangeAspect="1"/>
          </p:cNvPicPr>
          <p:nvPr/>
        </p:nvPicPr>
        <p:blipFill>
          <a:blip r:embed="rId18"/>
          <a:stretch>
            <a:fillRect/>
          </a:stretch>
        </p:blipFill>
        <p:spPr>
          <a:xfrm>
            <a:off x="2402512" y="1022916"/>
            <a:ext cx="13597628" cy="480258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14291429" y="4690594"/>
            <a:ext cx="645383" cy="6453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714578" y="7281145"/>
            <a:ext cx="645383" cy="64538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37367" y="6345447"/>
            <a:ext cx="479995" cy="47999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56499" tIns="56499" rIns="56499" bIns="56499"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6" name="Group 16"/>
          <p:cNvGrpSpPr/>
          <p:nvPr/>
        </p:nvGrpSpPr>
        <p:grpSpPr>
          <a:xfrm>
            <a:off x="6457610" y="8135941"/>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2" name="Group 32"/>
          <p:cNvGrpSpPr/>
          <p:nvPr/>
        </p:nvGrpSpPr>
        <p:grpSpPr>
          <a:xfrm>
            <a:off x="424813" y="342171"/>
            <a:ext cx="17438374" cy="4801329"/>
            <a:chOff x="0" y="0"/>
            <a:chExt cx="3064845" cy="843848"/>
          </a:xfrm>
        </p:grpSpPr>
        <p:sp>
          <p:nvSpPr>
            <p:cNvPr id="33" name="Freeform 33"/>
            <p:cNvSpPr/>
            <p:nvPr/>
          </p:nvSpPr>
          <p:spPr>
            <a:xfrm>
              <a:off x="0" y="0"/>
              <a:ext cx="3064845" cy="843848"/>
            </a:xfrm>
            <a:custGeom>
              <a:avLst/>
              <a:gdLst/>
              <a:ahLst/>
              <a:cxnLst/>
              <a:rect l="l" t="t" r="r" b="b"/>
              <a:pathLst>
                <a:path w="3064845" h="843848">
                  <a:moveTo>
                    <a:pt x="22642" y="0"/>
                  </a:moveTo>
                  <a:lnTo>
                    <a:pt x="3042203" y="0"/>
                  </a:lnTo>
                  <a:cubicBezTo>
                    <a:pt x="3048208" y="0"/>
                    <a:pt x="3053967" y="2385"/>
                    <a:pt x="3058214" y="6632"/>
                  </a:cubicBezTo>
                  <a:cubicBezTo>
                    <a:pt x="3062460" y="10878"/>
                    <a:pt x="3064845" y="16637"/>
                    <a:pt x="3064845" y="22642"/>
                  </a:cubicBezTo>
                  <a:lnTo>
                    <a:pt x="3064845" y="821206"/>
                  </a:lnTo>
                  <a:cubicBezTo>
                    <a:pt x="3064845" y="827211"/>
                    <a:pt x="3062460" y="832970"/>
                    <a:pt x="3058214" y="837216"/>
                  </a:cubicBezTo>
                  <a:cubicBezTo>
                    <a:pt x="3053967" y="841462"/>
                    <a:pt x="3048208" y="843848"/>
                    <a:pt x="3042203" y="843848"/>
                  </a:cubicBezTo>
                  <a:lnTo>
                    <a:pt x="22642" y="843848"/>
                  </a:lnTo>
                  <a:cubicBezTo>
                    <a:pt x="16637" y="843848"/>
                    <a:pt x="10878" y="841462"/>
                    <a:pt x="6632" y="837216"/>
                  </a:cubicBezTo>
                  <a:cubicBezTo>
                    <a:pt x="2385" y="832970"/>
                    <a:pt x="0" y="827211"/>
                    <a:pt x="0" y="821206"/>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34" name="TextBox 34"/>
            <p:cNvSpPr txBox="1"/>
            <p:nvPr/>
          </p:nvSpPr>
          <p:spPr>
            <a:xfrm>
              <a:off x="0" y="-38100"/>
              <a:ext cx="3064845" cy="881948"/>
            </a:xfrm>
            <a:prstGeom prst="rect">
              <a:avLst/>
            </a:prstGeom>
          </p:spPr>
          <p:txBody>
            <a:bodyPr lIns="50800" tIns="50800" rIns="50800" bIns="50800" rtlCol="0" anchor="ctr"/>
            <a:lstStyle/>
            <a:p>
              <a:pPr algn="ctr">
                <a:lnSpc>
                  <a:spcPts val="2659"/>
                </a:lnSpc>
                <a:spcBef>
                  <a:spcPct val="0"/>
                </a:spcBef>
              </a:pPr>
              <a:endParaRPr/>
            </a:p>
          </p:txBody>
        </p:sp>
      </p:grpSp>
      <p:sp>
        <p:nvSpPr>
          <p:cNvPr id="35" name="Freeform 35"/>
          <p:cNvSpPr/>
          <p:nvPr/>
        </p:nvSpPr>
        <p:spPr>
          <a:xfrm>
            <a:off x="9944100" y="1853140"/>
            <a:ext cx="7315200" cy="1490472"/>
          </a:xfrm>
          <a:custGeom>
            <a:avLst/>
            <a:gdLst/>
            <a:ahLst/>
            <a:cxnLst/>
            <a:rect l="l" t="t" r="r" b="b"/>
            <a:pathLst>
              <a:path w="7315200" h="1490472">
                <a:moveTo>
                  <a:pt x="0" y="0"/>
                </a:moveTo>
                <a:lnTo>
                  <a:pt x="7315200" y="0"/>
                </a:lnTo>
                <a:lnTo>
                  <a:pt x="7315200" y="1490472"/>
                </a:lnTo>
                <a:lnTo>
                  <a:pt x="0" y="1490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6" name="Freeform 36"/>
          <p:cNvSpPr/>
          <p:nvPr/>
        </p:nvSpPr>
        <p:spPr>
          <a:xfrm>
            <a:off x="15347080" y="409575"/>
            <a:ext cx="2711856" cy="2410162"/>
          </a:xfrm>
          <a:custGeom>
            <a:avLst/>
            <a:gdLst/>
            <a:ahLst/>
            <a:cxnLst/>
            <a:rect l="l" t="t" r="r" b="b"/>
            <a:pathLst>
              <a:path w="2711856" h="2410162">
                <a:moveTo>
                  <a:pt x="0" y="0"/>
                </a:moveTo>
                <a:lnTo>
                  <a:pt x="2711856" y="0"/>
                </a:lnTo>
                <a:lnTo>
                  <a:pt x="2711856" y="2410162"/>
                </a:lnTo>
                <a:lnTo>
                  <a:pt x="0" y="2410162"/>
                </a:lnTo>
                <a:lnTo>
                  <a:pt x="0" y="0"/>
                </a:lnTo>
                <a:close/>
              </a:path>
            </a:pathLst>
          </a:custGeom>
          <a:blipFill>
            <a:blip r:embed="rId16"/>
            <a:stretch>
              <a:fillRect/>
            </a:stretch>
          </a:blipFill>
        </p:spPr>
      </p:sp>
      <p:sp>
        <p:nvSpPr>
          <p:cNvPr id="37" name="TextBox 37"/>
          <p:cNvSpPr txBox="1"/>
          <p:nvPr/>
        </p:nvSpPr>
        <p:spPr>
          <a:xfrm>
            <a:off x="936785" y="602366"/>
            <a:ext cx="9197188" cy="3162300"/>
          </a:xfrm>
          <a:prstGeom prst="rect">
            <a:avLst/>
          </a:prstGeom>
        </p:spPr>
        <p:txBody>
          <a:bodyPr lIns="0" tIns="0" rIns="0" bIns="0" rtlCol="0" anchor="t">
            <a:spAutoFit/>
          </a:bodyPr>
          <a:lstStyle/>
          <a:p>
            <a:pPr algn="l">
              <a:lnSpc>
                <a:spcPts val="6299"/>
              </a:lnSpc>
            </a:pPr>
            <a:r>
              <a:rPr lang="en-US" sz="4500" b="1" dirty="0" err="1">
                <a:solidFill>
                  <a:srgbClr val="000000"/>
                </a:solidFill>
                <a:latin typeface="Open Sans Bold"/>
                <a:ea typeface="Open Sans Bold"/>
                <a:cs typeface="Open Sans Bold"/>
                <a:sym typeface="Open Sans Bold"/>
              </a:rPr>
              <a:t>Nếu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thế</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giới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không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có</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trẻ</a:t>
            </a:r>
            <a:r>
              <a:rPr lang="en-US" sz="4500" b="1" dirty="0">
                <a:solidFill>
                  <a:srgbClr val="000000"/>
                </a:solidFill>
                <a:latin typeface="Open Sans Bold"/>
                <a:ea typeface="Open Sans Bold"/>
                <a:cs typeface="Open Sans Bold"/>
                <a:sym typeface="Open Sans Bold"/>
              </a:rPr>
              <a:t> con</a:t>
            </a: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dạy</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hoa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học</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nói</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tô</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biển</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hóa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màu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vàng</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nhốt</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hương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thơm</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vào</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túi</a:t>
            </a:r>
            <a:r>
              <a:rPr lang="en-US" sz="4500" b="1" dirty="0">
                <a:solidFill>
                  <a:srgbClr val="000000"/>
                </a:solidFill>
                <a:latin typeface="Open Sans Bold"/>
                <a:ea typeface="Open Sans Bold"/>
                <a:cs typeface="Open Sans Bold"/>
                <a:sym typeface="Open Sans Bold"/>
              </a:rPr>
              <a:t>?</a:t>
            </a:r>
          </a:p>
        </p:txBody>
      </p:sp>
      <p:sp>
        <p:nvSpPr>
          <p:cNvPr id="38" name="TextBox 38"/>
          <p:cNvSpPr txBox="1"/>
          <p:nvPr/>
        </p:nvSpPr>
        <p:spPr>
          <a:xfrm>
            <a:off x="6766234" y="3917129"/>
            <a:ext cx="3205726" cy="679450"/>
          </a:xfrm>
          <a:prstGeom prst="rect">
            <a:avLst/>
          </a:prstGeom>
        </p:spPr>
        <p:txBody>
          <a:bodyPr lIns="0" tIns="0" rIns="0" bIns="0" rtlCol="0" anchor="t">
            <a:spAutoFit/>
          </a:bodyPr>
          <a:lstStyle/>
          <a:p>
            <a:pPr algn="l">
              <a:lnSpc>
                <a:spcPts val="5599"/>
              </a:lnSpc>
            </a:pPr>
            <a:r>
              <a:rPr lang="en-US" sz="3999" b="1" dirty="0">
                <a:solidFill>
                  <a:srgbClr val="000000"/>
                </a:solidFill>
                <a:latin typeface="Open Sans Bold"/>
                <a:ea typeface="Open Sans Bold"/>
                <a:cs typeface="Open Sans Bold"/>
                <a:sym typeface="Open Sans Bold"/>
              </a:rPr>
              <a:t>(</a:t>
            </a:r>
            <a:r>
              <a:rPr lang="en-US" sz="3999" b="1" dirty="0" err="1">
                <a:solidFill>
                  <a:srgbClr val="000000"/>
                </a:solidFill>
                <a:latin typeface="Open Sans Bold"/>
                <a:ea typeface="Open Sans Bold"/>
                <a:cs typeface="Open Sans Bold"/>
                <a:sym typeface="Open Sans Bold"/>
              </a:rPr>
              <a:t>Thục</a:t>
            </a:r>
            <a:r>
              <a:rPr lang="en-US" sz="3999" b="1" dirty="0">
                <a:solidFill>
                  <a:srgbClr val="000000"/>
                </a:solidFill>
                <a:latin typeface="Open Sans Bold"/>
                <a:ea typeface="Open Sans Bold"/>
                <a:cs typeface="Open Sans Bold"/>
                <a:sym typeface="Open Sans Bold"/>
              </a:rPr>
              <a:t> </a:t>
            </a:r>
            <a:r>
              <a:rPr lang="en-US" sz="3999" b="1" dirty="0" err="1">
                <a:solidFill>
                  <a:srgbClr val="000000"/>
                </a:solidFill>
                <a:latin typeface="Open Sans Bold"/>
                <a:ea typeface="Open Sans Bold"/>
                <a:cs typeface="Open Sans Bold"/>
                <a:sym typeface="Open Sans Bold"/>
              </a:rPr>
              <a:t>Linh</a:t>
            </a:r>
            <a:r>
              <a:rPr lang="en-US" sz="3999" b="1" dirty="0">
                <a:solidFill>
                  <a:srgbClr val="000000"/>
                </a:solidFill>
                <a:latin typeface="Open Sans Bold"/>
                <a:ea typeface="Open Sans Bold"/>
                <a:cs typeface="Open Sans Bold"/>
                <a:sym typeface="Open Sans Bold"/>
              </a:rPr>
              <a:t>)</a:t>
            </a:r>
          </a:p>
        </p:txBody>
      </p:sp>
      <p:grpSp>
        <p:nvGrpSpPr>
          <p:cNvPr id="39" name="Group 39"/>
          <p:cNvGrpSpPr/>
          <p:nvPr/>
        </p:nvGrpSpPr>
        <p:grpSpPr>
          <a:xfrm>
            <a:off x="2933253" y="5431227"/>
            <a:ext cx="13075030" cy="4501479"/>
            <a:chOff x="0" y="0"/>
            <a:chExt cx="3443629" cy="1185575"/>
          </a:xfrm>
        </p:grpSpPr>
        <p:sp>
          <p:nvSpPr>
            <p:cNvPr id="40" name="Freeform 40"/>
            <p:cNvSpPr/>
            <p:nvPr/>
          </p:nvSpPr>
          <p:spPr>
            <a:xfrm>
              <a:off x="0" y="0"/>
              <a:ext cx="3443629" cy="1185575"/>
            </a:xfrm>
            <a:custGeom>
              <a:avLst/>
              <a:gdLst/>
              <a:ahLst/>
              <a:cxnLst/>
              <a:rect l="l" t="t" r="r" b="b"/>
              <a:pathLst>
                <a:path w="3443629" h="1185575">
                  <a:moveTo>
                    <a:pt x="30198" y="0"/>
                  </a:moveTo>
                  <a:lnTo>
                    <a:pt x="3413432" y="0"/>
                  </a:lnTo>
                  <a:cubicBezTo>
                    <a:pt x="3430109" y="0"/>
                    <a:pt x="3443629" y="13520"/>
                    <a:pt x="3443629" y="30198"/>
                  </a:cubicBezTo>
                  <a:lnTo>
                    <a:pt x="3443629" y="1155377"/>
                  </a:lnTo>
                  <a:cubicBezTo>
                    <a:pt x="3443629" y="1163386"/>
                    <a:pt x="3440448" y="1171067"/>
                    <a:pt x="3434785" y="1176730"/>
                  </a:cubicBezTo>
                  <a:cubicBezTo>
                    <a:pt x="3429121" y="1182393"/>
                    <a:pt x="3421440" y="1185575"/>
                    <a:pt x="3413432" y="1185575"/>
                  </a:cubicBezTo>
                  <a:lnTo>
                    <a:pt x="30198" y="1185575"/>
                  </a:lnTo>
                  <a:cubicBezTo>
                    <a:pt x="13520" y="1185575"/>
                    <a:pt x="0" y="1172055"/>
                    <a:pt x="0" y="1155377"/>
                  </a:cubicBezTo>
                  <a:lnTo>
                    <a:pt x="0" y="30198"/>
                  </a:lnTo>
                  <a:cubicBezTo>
                    <a:pt x="0" y="22189"/>
                    <a:pt x="3182" y="14508"/>
                    <a:pt x="8845" y="8845"/>
                  </a:cubicBezTo>
                  <a:cubicBezTo>
                    <a:pt x="14508" y="3182"/>
                    <a:pt x="22189" y="0"/>
                    <a:pt x="30198" y="0"/>
                  </a:cubicBezTo>
                  <a:close/>
                </a:path>
              </a:pathLst>
            </a:custGeom>
            <a:solidFill>
              <a:srgbClr val="FFE3A4"/>
            </a:solidFill>
            <a:ln w="57150" cap="rnd">
              <a:solidFill>
                <a:srgbClr val="000000"/>
              </a:solidFill>
              <a:prstDash val="solid"/>
              <a:round/>
            </a:ln>
          </p:spPr>
        </p:sp>
        <p:sp>
          <p:nvSpPr>
            <p:cNvPr id="41" name="TextBox 41"/>
            <p:cNvSpPr txBox="1"/>
            <p:nvPr/>
          </p:nvSpPr>
          <p:spPr>
            <a:xfrm>
              <a:off x="0" y="-38100"/>
              <a:ext cx="3443629" cy="1223675"/>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5224593" y="5596096"/>
            <a:ext cx="10512695" cy="4257576"/>
          </a:xfrm>
          <a:prstGeom prst="rect">
            <a:avLst/>
          </a:prstGeom>
        </p:spPr>
        <p:txBody>
          <a:bodyPr lIns="0" tIns="0" rIns="0" bIns="0" rtlCol="0" anchor="t">
            <a:spAutoFit/>
          </a:bodyPr>
          <a:lstStyle/>
          <a:p>
            <a:pPr algn="just">
              <a:lnSpc>
                <a:spcPts val="8259"/>
              </a:lnSpc>
            </a:pPr>
            <a:r>
              <a:rPr lang="en-US" sz="5000" b="1" dirty="0" err="1">
                <a:solidFill>
                  <a:srgbClr val="000000"/>
                </a:solidFill>
                <a:latin typeface="Open Sans Bold"/>
                <a:ea typeface="Open Sans Bold"/>
                <a:cs typeface="Open Sans Bold"/>
                <a:sym typeface="Open Sans Bold"/>
              </a:rPr>
              <a:t>Nhấn</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mạnh</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sự</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thiếu</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vắng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của</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thế</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giới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này</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nếu</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không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có</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trẻ</a:t>
            </a:r>
            <a:r>
              <a:rPr lang="en-US" sz="5000" b="1" dirty="0">
                <a:solidFill>
                  <a:srgbClr val="000000"/>
                </a:solidFill>
                <a:latin typeface="Open Sans Bold"/>
                <a:ea typeface="Open Sans Bold"/>
                <a:cs typeface="Open Sans Bold"/>
                <a:sym typeface="Open Sans Bold"/>
              </a:rPr>
              <a:t> </a:t>
            </a:r>
            <a:r>
              <a:rPr lang="en-US" sz="5000" b="1" dirty="0" smtClean="0">
                <a:solidFill>
                  <a:srgbClr val="000000"/>
                </a:solidFill>
                <a:latin typeface="Open Sans Bold"/>
                <a:ea typeface="Open Sans Bold"/>
                <a:cs typeface="Open Sans Bold"/>
                <a:sym typeface="Open Sans Bold"/>
              </a:rPr>
              <a:t>con </a:t>
            </a:r>
            <a:r>
              <a:rPr lang="en-US" sz="5000" b="1" dirty="0" err="1" smtClean="0">
                <a:solidFill>
                  <a:srgbClr val="000000"/>
                </a:solidFill>
                <a:latin typeface="Open Sans Bold"/>
                <a:ea typeface="Open Sans Bold"/>
                <a:cs typeface="Open Sans Bold"/>
                <a:sym typeface="Open Sans Bold"/>
              </a:rPr>
              <a:t>hoặc</a:t>
            </a:r>
            <a:r>
              <a:rPr lang="en-US" sz="5000" b="1" dirty="0" smtClean="0">
                <a:solidFill>
                  <a:srgbClr val="000000"/>
                </a:solidFill>
                <a:latin typeface="Open Sans Bold"/>
                <a:ea typeface="Open Sans Bold"/>
                <a:cs typeface="Open Sans Bold"/>
                <a:sym typeface="Open Sans Bold"/>
              </a:rPr>
              <a:t> </a:t>
            </a:r>
            <a:r>
              <a:rPr lang="en-US" sz="5000" b="1" dirty="0" err="1" smtClean="0">
                <a:solidFill>
                  <a:srgbClr val="000000"/>
                </a:solidFill>
                <a:latin typeface="Open Sans Bold"/>
                <a:ea typeface="Open Sans Bold"/>
                <a:cs typeface="Open Sans Bold"/>
                <a:sym typeface="Open Sans Bold"/>
              </a:rPr>
              <a:t>làm</a:t>
            </a:r>
            <a:r>
              <a:rPr lang="en-US" sz="5000" b="1" dirty="0" smtClean="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nổi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bật</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vai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trò</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của</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trẻ</a:t>
            </a:r>
            <a:r>
              <a:rPr lang="en-US" sz="5000" b="1" dirty="0">
                <a:solidFill>
                  <a:srgbClr val="000000"/>
                </a:solidFill>
                <a:latin typeface="Open Sans Bold"/>
                <a:ea typeface="Open Sans Bold"/>
                <a:cs typeface="Open Sans Bold"/>
                <a:sym typeface="Open Sans Bold"/>
              </a:rPr>
              <a:t> con </a:t>
            </a:r>
            <a:r>
              <a:rPr lang="en-US" sz="5000" b="1" dirty="0" err="1">
                <a:solidFill>
                  <a:srgbClr val="000000"/>
                </a:solidFill>
                <a:latin typeface="Open Sans Bold"/>
                <a:ea typeface="Open Sans Bold"/>
                <a:cs typeface="Open Sans Bold"/>
                <a:sym typeface="Open Sans Bold"/>
              </a:rPr>
              <a:t>đối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với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cuộc</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sống</a:t>
            </a:r>
            <a:r>
              <a:rPr lang="en-US" sz="5000" b="1" dirty="0" smtClean="0">
                <a:solidFill>
                  <a:srgbClr val="000000"/>
                </a:solidFill>
                <a:latin typeface="Open Sans Bold"/>
                <a:ea typeface="Open Sans Bold"/>
                <a:cs typeface="Open Sans Bold"/>
                <a:sym typeface="Open Sans Bold"/>
              </a:rPr>
              <a:t>.</a:t>
            </a:r>
            <a:endParaRPr lang="en-US" sz="5000" b="1" dirty="0">
              <a:solidFill>
                <a:srgbClr val="000000"/>
              </a:solidFill>
              <a:latin typeface="Open Sans Bold"/>
              <a:ea typeface="Open Sans Bold"/>
              <a:cs typeface="Open Sans Bold"/>
              <a:sym typeface="Open Sans Bold"/>
            </a:endParaRPr>
          </a:p>
        </p:txBody>
      </p:sp>
      <p:sp>
        <p:nvSpPr>
          <p:cNvPr id="43" name="Freeform 43"/>
          <p:cNvSpPr/>
          <p:nvPr/>
        </p:nvSpPr>
        <p:spPr>
          <a:xfrm>
            <a:off x="2082772" y="5837593"/>
            <a:ext cx="3067765" cy="3939345"/>
          </a:xfrm>
          <a:custGeom>
            <a:avLst/>
            <a:gdLst/>
            <a:ahLst/>
            <a:cxnLst/>
            <a:rect l="l" t="t" r="r" b="b"/>
            <a:pathLst>
              <a:path w="3067765" h="3939345">
                <a:moveTo>
                  <a:pt x="0" y="0"/>
                </a:moveTo>
                <a:lnTo>
                  <a:pt x="3067765" y="0"/>
                </a:lnTo>
                <a:lnTo>
                  <a:pt x="3067765" y="3939345"/>
                </a:lnTo>
                <a:lnTo>
                  <a:pt x="0" y="3939345"/>
                </a:lnTo>
                <a:lnTo>
                  <a:pt x="0" y="0"/>
                </a:lnTo>
                <a:close/>
              </a:path>
            </a:pathLst>
          </a:custGeom>
          <a:blipFill>
            <a:blip r:embed="rId17"/>
            <a:stretch>
              <a:fillRect/>
            </a:stretch>
          </a:blipFill>
        </p:spPr>
      </p:sp>
      <p:sp>
        <p:nvSpPr>
          <p:cNvPr id="44" name="TextBox 44"/>
          <p:cNvSpPr txBox="1"/>
          <p:nvPr/>
        </p:nvSpPr>
        <p:spPr>
          <a:xfrm>
            <a:off x="10863619" y="1817072"/>
            <a:ext cx="3701919" cy="1002666"/>
          </a:xfrm>
          <a:prstGeom prst="rect">
            <a:avLst/>
          </a:prstGeom>
        </p:spPr>
        <p:txBody>
          <a:bodyPr lIns="0" tIns="0" rIns="0" bIns="0" rtlCol="0" anchor="t">
            <a:spAutoFit/>
          </a:bodyPr>
          <a:lstStyle/>
          <a:p>
            <a:pPr algn="just">
              <a:lnSpc>
                <a:spcPts val="8259"/>
              </a:lnSpc>
            </a:pPr>
            <a:r>
              <a:rPr lang="en-US" sz="5899" b="1" dirty="0" err="1">
                <a:solidFill>
                  <a:srgbClr val="000000"/>
                </a:solidFill>
                <a:latin typeface="Open Sans Bold"/>
                <a:ea typeface="Open Sans Bold"/>
                <a:cs typeface="Open Sans Bold"/>
                <a:sym typeface="Open Sans Bold"/>
              </a:rPr>
              <a:t>ai</a:t>
            </a:r>
            <a:r>
              <a:rPr lang="en-US" sz="5899" b="1" dirty="0">
                <a:solidFill>
                  <a:srgbClr val="000000"/>
                </a:solidFill>
                <a:latin typeface="Open Sans Bold"/>
                <a:ea typeface="Open Sans Bold"/>
                <a:cs typeface="Open Sans Bold"/>
                <a:sym typeface="Open Sans Bold"/>
              </a:rPr>
              <a:t> </a:t>
            </a:r>
            <a:r>
              <a:rPr lang="en-US" sz="5899" b="1" dirty="0" err="1">
                <a:solidFill>
                  <a:srgbClr val="000000"/>
                </a:solidFill>
                <a:latin typeface="Open Sans Bold"/>
                <a:ea typeface="Open Sans Bold"/>
                <a:cs typeface="Open Sans Bold"/>
                <a:sym typeface="Open Sans Bold"/>
              </a:rPr>
              <a:t>sẽ</a:t>
            </a:r>
            <a:endParaRPr lang="en-US" sz="5899" b="1" dirty="0">
              <a:solidFill>
                <a:srgbClr val="000000"/>
              </a:solidFill>
              <a:latin typeface="Open Sans Bold"/>
              <a:ea typeface="Open Sans Bold"/>
              <a:cs typeface="Open Sans Bold"/>
              <a:sym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par>
                                <p:cTn id="19" presetID="14"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par>
                                <p:cTn id="22" presetID="14" presetClass="entr" presetSubtype="1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1826086" y="562205"/>
            <a:ext cx="15913371" cy="2689860"/>
          </a:xfrm>
          <a:prstGeom prst="rect">
            <a:avLst/>
          </a:prstGeom>
        </p:spPr>
        <p:txBody>
          <a:bodyPr lIns="0" tIns="0" rIns="0" bIns="0" rtlCol="0" anchor="t">
            <a:spAutoFit/>
          </a:bodyPr>
          <a:lstStyle/>
          <a:p>
            <a:pPr algn="l">
              <a:lnSpc>
                <a:spcPts val="7139"/>
              </a:lnSpc>
            </a:pPr>
            <a:r>
              <a:rPr lang="en-US" sz="5099" b="1">
                <a:solidFill>
                  <a:srgbClr val="D52A3F"/>
                </a:solidFill>
                <a:latin typeface="Open Sans Bold"/>
                <a:ea typeface="Open Sans Bold"/>
                <a:cs typeface="Open Sans Bold"/>
                <a:sym typeface="Open Sans Bold"/>
              </a:rPr>
              <a:t>Viết 2 - 3 câu thể hiện hình cảm, cảm xúc về một đoạn thơ, đoạn văn ở bài tập 1 hoặc bài tập 2, trong đó có sử dụng biện pháp điệp từ, điệp ngữ</a:t>
            </a:r>
          </a:p>
        </p:txBody>
      </p:sp>
      <p:sp>
        <p:nvSpPr>
          <p:cNvPr id="45" name="Freeform 45"/>
          <p:cNvSpPr/>
          <p:nvPr/>
        </p:nvSpPr>
        <p:spPr>
          <a:xfrm>
            <a:off x="2186476" y="3698494"/>
            <a:ext cx="3175987" cy="6078443"/>
          </a:xfrm>
          <a:custGeom>
            <a:avLst/>
            <a:gdLst/>
            <a:ahLst/>
            <a:cxnLst/>
            <a:rect l="l" t="t" r="r" b="b"/>
            <a:pathLst>
              <a:path w="3175987" h="6078443">
                <a:moveTo>
                  <a:pt x="0" y="0"/>
                </a:moveTo>
                <a:lnTo>
                  <a:pt x="3175987" y="0"/>
                </a:lnTo>
                <a:lnTo>
                  <a:pt x="3175987" y="6078444"/>
                </a:lnTo>
                <a:lnTo>
                  <a:pt x="0" y="6078444"/>
                </a:lnTo>
                <a:lnTo>
                  <a:pt x="0" y="0"/>
                </a:lnTo>
                <a:close/>
              </a:path>
            </a:pathLst>
          </a:custGeom>
          <a:blipFill>
            <a:blip r:embed="rId22"/>
            <a:stretch>
              <a:fillRect/>
            </a:stretch>
          </a:blipFill>
        </p:spPr>
      </p:sp>
      <p:pic>
        <p:nvPicPr>
          <p:cNvPr id="6" name="Picture 5"/>
          <p:cNvPicPr>
            <a:picLocks noChangeAspect="1"/>
          </p:cNvPicPr>
          <p:nvPr/>
        </p:nvPicPr>
        <p:blipFill>
          <a:blip r:embed="rId23"/>
          <a:stretch>
            <a:fillRect/>
          </a:stretch>
        </p:blipFill>
        <p:spPr>
          <a:xfrm>
            <a:off x="635853" y="1349302"/>
            <a:ext cx="1225402" cy="1115665"/>
          </a:xfrm>
          <a:prstGeom prst="rect">
            <a:avLst/>
          </a:prstGeom>
        </p:spPr>
      </p:pic>
      <p:pic>
        <p:nvPicPr>
          <p:cNvPr id="7" name="Picture 6"/>
          <p:cNvPicPr>
            <a:picLocks noChangeAspect="1"/>
          </p:cNvPicPr>
          <p:nvPr/>
        </p:nvPicPr>
        <p:blipFill>
          <a:blip r:embed="rId24"/>
          <a:stretch>
            <a:fillRect/>
          </a:stretch>
        </p:blipFill>
        <p:spPr>
          <a:xfrm>
            <a:off x="3141060" y="4303900"/>
            <a:ext cx="14449785" cy="4590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254844" y="3865536"/>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7" name="Group 27"/>
          <p:cNvGrpSpPr/>
          <p:nvPr/>
        </p:nvGrpSpPr>
        <p:grpSpPr>
          <a:xfrm>
            <a:off x="3602444" y="1200546"/>
            <a:ext cx="5303999" cy="3316444"/>
            <a:chOff x="0" y="0"/>
            <a:chExt cx="1396938" cy="873467"/>
          </a:xfrm>
        </p:grpSpPr>
        <p:sp>
          <p:nvSpPr>
            <p:cNvPr id="28" name="Freeform 28"/>
            <p:cNvSpPr/>
            <p:nvPr/>
          </p:nvSpPr>
          <p:spPr>
            <a:xfrm>
              <a:off x="0" y="0"/>
              <a:ext cx="1396938" cy="873467"/>
            </a:xfrm>
            <a:custGeom>
              <a:avLst/>
              <a:gdLst/>
              <a:ahLst/>
              <a:cxnLst/>
              <a:rect l="l" t="t" r="r" b="b"/>
              <a:pathLst>
                <a:path w="1396938" h="873467">
                  <a:moveTo>
                    <a:pt x="32112" y="0"/>
                  </a:moveTo>
                  <a:lnTo>
                    <a:pt x="1364826" y="0"/>
                  </a:lnTo>
                  <a:cubicBezTo>
                    <a:pt x="1382561" y="0"/>
                    <a:pt x="1396938" y="14377"/>
                    <a:pt x="1396938" y="32112"/>
                  </a:cubicBezTo>
                  <a:lnTo>
                    <a:pt x="1396938" y="841355"/>
                  </a:lnTo>
                  <a:cubicBezTo>
                    <a:pt x="1396938" y="859090"/>
                    <a:pt x="1382561" y="873467"/>
                    <a:pt x="1364826" y="873467"/>
                  </a:cubicBezTo>
                  <a:lnTo>
                    <a:pt x="32112" y="873467"/>
                  </a:lnTo>
                  <a:cubicBezTo>
                    <a:pt x="14377" y="873467"/>
                    <a:pt x="0" y="859090"/>
                    <a:pt x="0" y="841355"/>
                  </a:cubicBezTo>
                  <a:lnTo>
                    <a:pt x="0" y="32112"/>
                  </a:lnTo>
                  <a:cubicBezTo>
                    <a:pt x="0" y="14377"/>
                    <a:pt x="14377" y="0"/>
                    <a:pt x="32112" y="0"/>
                  </a:cubicBezTo>
                  <a:close/>
                </a:path>
              </a:pathLst>
            </a:custGeom>
            <a:solidFill>
              <a:srgbClr val="61CEBE"/>
            </a:solidFill>
            <a:ln w="38100" cap="rnd">
              <a:solidFill>
                <a:srgbClr val="000000"/>
              </a:solidFill>
              <a:prstDash val="solid"/>
              <a:round/>
            </a:ln>
          </p:spPr>
        </p:sp>
        <p:sp>
          <p:nvSpPr>
            <p:cNvPr id="29" name="TextBox 29"/>
            <p:cNvSpPr txBox="1"/>
            <p:nvPr/>
          </p:nvSpPr>
          <p:spPr>
            <a:xfrm>
              <a:off x="0" y="-38100"/>
              <a:ext cx="1396938" cy="91156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626701" y="958687"/>
            <a:ext cx="1372025" cy="1846997"/>
            <a:chOff x="0" y="0"/>
            <a:chExt cx="361356" cy="486452"/>
          </a:xfrm>
        </p:grpSpPr>
        <p:sp>
          <p:nvSpPr>
            <p:cNvPr id="31" name="Freeform 31"/>
            <p:cNvSpPr/>
            <p:nvPr/>
          </p:nvSpPr>
          <p:spPr>
            <a:xfrm>
              <a:off x="0" y="0"/>
              <a:ext cx="361356" cy="486452"/>
            </a:xfrm>
            <a:custGeom>
              <a:avLst/>
              <a:gdLst/>
              <a:ahLst/>
              <a:cxnLst/>
              <a:rect l="l" t="t" r="r" b="b"/>
              <a:pathLst>
                <a:path w="361356" h="486452">
                  <a:moveTo>
                    <a:pt x="124139" y="0"/>
                  </a:moveTo>
                  <a:lnTo>
                    <a:pt x="237217" y="0"/>
                  </a:lnTo>
                  <a:cubicBezTo>
                    <a:pt x="305777" y="0"/>
                    <a:pt x="361356" y="55579"/>
                    <a:pt x="361356" y="124139"/>
                  </a:cubicBezTo>
                  <a:lnTo>
                    <a:pt x="361356" y="362313"/>
                  </a:lnTo>
                  <a:cubicBezTo>
                    <a:pt x="361356" y="430873"/>
                    <a:pt x="305777" y="486452"/>
                    <a:pt x="237217" y="486452"/>
                  </a:cubicBezTo>
                  <a:lnTo>
                    <a:pt x="124139" y="486452"/>
                  </a:lnTo>
                  <a:cubicBezTo>
                    <a:pt x="55579" y="486452"/>
                    <a:pt x="0" y="430873"/>
                    <a:pt x="0" y="362313"/>
                  </a:cubicBezTo>
                  <a:lnTo>
                    <a:pt x="0" y="124139"/>
                  </a:lnTo>
                  <a:cubicBezTo>
                    <a:pt x="0" y="55579"/>
                    <a:pt x="55579" y="0"/>
                    <a:pt x="124139" y="0"/>
                  </a:cubicBezTo>
                  <a:close/>
                </a:path>
              </a:pathLst>
            </a:custGeom>
            <a:solidFill>
              <a:srgbClr val="FF6F6F"/>
            </a:solidFill>
            <a:ln w="38100" cap="rnd">
              <a:solidFill>
                <a:srgbClr val="000000"/>
              </a:solidFill>
              <a:prstDash val="solid"/>
              <a:round/>
            </a:ln>
          </p:spPr>
        </p:sp>
        <p:sp>
          <p:nvSpPr>
            <p:cNvPr id="32" name="TextBox 32"/>
            <p:cNvSpPr txBox="1"/>
            <p:nvPr/>
          </p:nvSpPr>
          <p:spPr>
            <a:xfrm>
              <a:off x="0" y="-38100"/>
              <a:ext cx="361356" cy="524552"/>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2626701" y="1301605"/>
            <a:ext cx="1220565" cy="1208787"/>
          </a:xfrm>
          <a:prstGeom prst="rect">
            <a:avLst/>
          </a:prstGeom>
        </p:spPr>
        <p:txBody>
          <a:bodyPr lIns="0" tIns="0" rIns="0" bIns="0" rtlCol="0" anchor="t">
            <a:spAutoFit/>
          </a:bodyPr>
          <a:lstStyle/>
          <a:p>
            <a:pPr algn="ctr">
              <a:lnSpc>
                <a:spcPts val="8692"/>
              </a:lnSpc>
            </a:pPr>
            <a:r>
              <a:rPr lang="en-US" sz="8278">
                <a:solidFill>
                  <a:srgbClr val="F6AA19"/>
                </a:solidFill>
                <a:latin typeface="Adumu Regular"/>
                <a:ea typeface="Adumu Regular"/>
                <a:cs typeface="Adumu Regular"/>
                <a:sym typeface="Adumu Regular"/>
              </a:rPr>
              <a:t>1</a:t>
            </a:r>
          </a:p>
        </p:txBody>
      </p:sp>
      <p:sp>
        <p:nvSpPr>
          <p:cNvPr id="34" name="Freeform 34"/>
          <p:cNvSpPr/>
          <p:nvPr/>
        </p:nvSpPr>
        <p:spPr>
          <a:xfrm>
            <a:off x="223228" y="4516990"/>
            <a:ext cx="6758431" cy="5770010"/>
          </a:xfrm>
          <a:custGeom>
            <a:avLst/>
            <a:gdLst/>
            <a:ahLst/>
            <a:cxnLst/>
            <a:rect l="l" t="t" r="r" b="b"/>
            <a:pathLst>
              <a:path w="6758431" h="5770010">
                <a:moveTo>
                  <a:pt x="0" y="0"/>
                </a:moveTo>
                <a:lnTo>
                  <a:pt x="6758431" y="0"/>
                </a:lnTo>
                <a:lnTo>
                  <a:pt x="6758431" y="5770010"/>
                </a:lnTo>
                <a:lnTo>
                  <a:pt x="0" y="57700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6" name="TextBox 36"/>
          <p:cNvSpPr txBox="1"/>
          <p:nvPr/>
        </p:nvSpPr>
        <p:spPr>
          <a:xfrm>
            <a:off x="4147072" y="1239518"/>
            <a:ext cx="4617479" cy="3231654"/>
          </a:xfrm>
          <a:prstGeom prst="rect">
            <a:avLst/>
          </a:prstGeom>
        </p:spPr>
        <p:txBody>
          <a:bodyPr lIns="0" tIns="0" rIns="0" bIns="0" rtlCol="0" anchor="t">
            <a:spAutoFit/>
          </a:bodyPr>
          <a:lstStyle/>
          <a:p>
            <a:pPr algn="l">
              <a:lnSpc>
                <a:spcPts val="6299"/>
              </a:lnSpc>
            </a:pPr>
            <a:r>
              <a:rPr lang="en-US" sz="4500" dirty="0" err="1">
                <a:solidFill>
                  <a:srgbClr val="000000"/>
                </a:solidFill>
                <a:latin typeface="Open Sans"/>
                <a:ea typeface="Open Sans"/>
                <a:cs typeface="Open Sans"/>
                <a:sym typeface="Open Sans"/>
              </a:rPr>
              <a:t>Đọc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lại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nội</a:t>
            </a:r>
            <a:r>
              <a:rPr lang="en-US" sz="4500" dirty="0">
                <a:solidFill>
                  <a:srgbClr val="000000"/>
                </a:solidFill>
                <a:latin typeface="Open Sans"/>
                <a:ea typeface="Open Sans"/>
                <a:cs typeface="Open Sans"/>
                <a:sym typeface="Open Sans"/>
              </a:rPr>
              <a:t> dung </a:t>
            </a:r>
            <a:r>
              <a:rPr lang="en-US" sz="4500" dirty="0" err="1">
                <a:solidFill>
                  <a:srgbClr val="000000"/>
                </a:solidFill>
                <a:latin typeface="Open Sans"/>
                <a:ea typeface="Open Sans"/>
                <a:cs typeface="Open Sans"/>
                <a:sym typeface="Open Sans"/>
              </a:rPr>
              <a:t>bài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tập</a:t>
            </a:r>
            <a:r>
              <a:rPr lang="en-US" sz="4500" dirty="0">
                <a:solidFill>
                  <a:srgbClr val="000000"/>
                </a:solidFill>
                <a:latin typeface="Open Sans"/>
                <a:ea typeface="Open Sans"/>
                <a:cs typeface="Open Sans"/>
                <a:sym typeface="Open Sans"/>
              </a:rPr>
              <a:t> 1 </a:t>
            </a:r>
            <a:r>
              <a:rPr lang="en-US" sz="4500" dirty="0" err="1">
                <a:solidFill>
                  <a:srgbClr val="000000"/>
                </a:solidFill>
                <a:latin typeface="Open Sans"/>
                <a:ea typeface="Open Sans"/>
                <a:cs typeface="Open Sans"/>
                <a:sym typeface="Open Sans"/>
              </a:rPr>
              <a:t>hoăc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bài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tập</a:t>
            </a:r>
            <a:r>
              <a:rPr lang="en-US" sz="4500" dirty="0">
                <a:solidFill>
                  <a:srgbClr val="000000"/>
                </a:solidFill>
                <a:latin typeface="Open Sans"/>
                <a:ea typeface="Open Sans"/>
                <a:cs typeface="Open Sans"/>
                <a:sym typeface="Open Sans"/>
              </a:rPr>
              <a:t> 2 </a:t>
            </a:r>
            <a:r>
              <a:rPr lang="en-US" sz="4500" dirty="0" err="1">
                <a:solidFill>
                  <a:srgbClr val="000000"/>
                </a:solidFill>
                <a:latin typeface="Open Sans"/>
                <a:ea typeface="Open Sans"/>
                <a:cs typeface="Open Sans"/>
                <a:sym typeface="Open Sans"/>
              </a:rPr>
              <a:t>để</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chọn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đoạn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yêu</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thích</a:t>
            </a:r>
            <a:endParaRPr lang="en-US" sz="4500" dirty="0">
              <a:solidFill>
                <a:srgbClr val="000000"/>
              </a:solidFill>
              <a:latin typeface="Open Sans"/>
              <a:ea typeface="Open Sans"/>
              <a:cs typeface="Open Sans"/>
              <a:sym typeface="Open Sans"/>
            </a:endParaRPr>
          </a:p>
        </p:txBody>
      </p:sp>
      <p:grpSp>
        <p:nvGrpSpPr>
          <p:cNvPr id="37" name="Group 37"/>
          <p:cNvGrpSpPr/>
          <p:nvPr/>
        </p:nvGrpSpPr>
        <p:grpSpPr>
          <a:xfrm>
            <a:off x="9174021" y="1622565"/>
            <a:ext cx="5303999" cy="3316444"/>
            <a:chOff x="0" y="0"/>
            <a:chExt cx="1396938" cy="873467"/>
          </a:xfrm>
        </p:grpSpPr>
        <p:sp>
          <p:nvSpPr>
            <p:cNvPr id="38" name="Freeform 38"/>
            <p:cNvSpPr/>
            <p:nvPr/>
          </p:nvSpPr>
          <p:spPr>
            <a:xfrm>
              <a:off x="0" y="0"/>
              <a:ext cx="1396938" cy="873467"/>
            </a:xfrm>
            <a:custGeom>
              <a:avLst/>
              <a:gdLst/>
              <a:ahLst/>
              <a:cxnLst/>
              <a:rect l="l" t="t" r="r" b="b"/>
              <a:pathLst>
                <a:path w="1396938" h="873467">
                  <a:moveTo>
                    <a:pt x="32112" y="0"/>
                  </a:moveTo>
                  <a:lnTo>
                    <a:pt x="1364826" y="0"/>
                  </a:lnTo>
                  <a:cubicBezTo>
                    <a:pt x="1382561" y="0"/>
                    <a:pt x="1396938" y="14377"/>
                    <a:pt x="1396938" y="32112"/>
                  </a:cubicBezTo>
                  <a:lnTo>
                    <a:pt x="1396938" y="841355"/>
                  </a:lnTo>
                  <a:cubicBezTo>
                    <a:pt x="1396938" y="859090"/>
                    <a:pt x="1382561" y="873467"/>
                    <a:pt x="1364826" y="873467"/>
                  </a:cubicBezTo>
                  <a:lnTo>
                    <a:pt x="32112" y="873467"/>
                  </a:lnTo>
                  <a:cubicBezTo>
                    <a:pt x="14377" y="873467"/>
                    <a:pt x="0" y="859090"/>
                    <a:pt x="0" y="841355"/>
                  </a:cubicBezTo>
                  <a:lnTo>
                    <a:pt x="0" y="32112"/>
                  </a:lnTo>
                  <a:cubicBezTo>
                    <a:pt x="0" y="14377"/>
                    <a:pt x="14377" y="0"/>
                    <a:pt x="32112" y="0"/>
                  </a:cubicBezTo>
                  <a:close/>
                </a:path>
              </a:pathLst>
            </a:custGeom>
            <a:solidFill>
              <a:srgbClr val="61CEBE"/>
            </a:solidFill>
            <a:ln w="38100" cap="rnd">
              <a:solidFill>
                <a:srgbClr val="000000"/>
              </a:solidFill>
              <a:prstDash val="solid"/>
              <a:round/>
            </a:ln>
          </p:spPr>
        </p:sp>
        <p:sp>
          <p:nvSpPr>
            <p:cNvPr id="39" name="TextBox 39"/>
            <p:cNvSpPr txBox="1"/>
            <p:nvPr/>
          </p:nvSpPr>
          <p:spPr>
            <a:xfrm>
              <a:off x="0" y="-38100"/>
              <a:ext cx="1396938" cy="911567"/>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14172701" y="1312860"/>
            <a:ext cx="1372025" cy="1846997"/>
            <a:chOff x="0" y="0"/>
            <a:chExt cx="361356" cy="486452"/>
          </a:xfrm>
        </p:grpSpPr>
        <p:sp>
          <p:nvSpPr>
            <p:cNvPr id="41" name="Freeform 41"/>
            <p:cNvSpPr/>
            <p:nvPr/>
          </p:nvSpPr>
          <p:spPr>
            <a:xfrm>
              <a:off x="0" y="0"/>
              <a:ext cx="361356" cy="486452"/>
            </a:xfrm>
            <a:custGeom>
              <a:avLst/>
              <a:gdLst/>
              <a:ahLst/>
              <a:cxnLst/>
              <a:rect l="l" t="t" r="r" b="b"/>
              <a:pathLst>
                <a:path w="361356" h="486452">
                  <a:moveTo>
                    <a:pt x="124139" y="0"/>
                  </a:moveTo>
                  <a:lnTo>
                    <a:pt x="237217" y="0"/>
                  </a:lnTo>
                  <a:cubicBezTo>
                    <a:pt x="305777" y="0"/>
                    <a:pt x="361356" y="55579"/>
                    <a:pt x="361356" y="124139"/>
                  </a:cubicBezTo>
                  <a:lnTo>
                    <a:pt x="361356" y="362313"/>
                  </a:lnTo>
                  <a:cubicBezTo>
                    <a:pt x="361356" y="430873"/>
                    <a:pt x="305777" y="486452"/>
                    <a:pt x="237217" y="486452"/>
                  </a:cubicBezTo>
                  <a:lnTo>
                    <a:pt x="124139" y="486452"/>
                  </a:lnTo>
                  <a:cubicBezTo>
                    <a:pt x="55579" y="486452"/>
                    <a:pt x="0" y="430873"/>
                    <a:pt x="0" y="362313"/>
                  </a:cubicBezTo>
                  <a:lnTo>
                    <a:pt x="0" y="124139"/>
                  </a:lnTo>
                  <a:cubicBezTo>
                    <a:pt x="0" y="55579"/>
                    <a:pt x="55579" y="0"/>
                    <a:pt x="124139" y="0"/>
                  </a:cubicBezTo>
                  <a:close/>
                </a:path>
              </a:pathLst>
            </a:custGeom>
            <a:solidFill>
              <a:srgbClr val="FF6F6F"/>
            </a:solidFill>
            <a:ln w="38100" cap="rnd">
              <a:solidFill>
                <a:srgbClr val="000000"/>
              </a:solidFill>
              <a:prstDash val="solid"/>
              <a:round/>
            </a:ln>
          </p:spPr>
        </p:sp>
        <p:sp>
          <p:nvSpPr>
            <p:cNvPr id="42" name="TextBox 42"/>
            <p:cNvSpPr txBox="1"/>
            <p:nvPr/>
          </p:nvSpPr>
          <p:spPr>
            <a:xfrm>
              <a:off x="0" y="-38100"/>
              <a:ext cx="361356" cy="524552"/>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14271095" y="1767684"/>
            <a:ext cx="1220565" cy="1208787"/>
          </a:xfrm>
          <a:prstGeom prst="rect">
            <a:avLst/>
          </a:prstGeom>
        </p:spPr>
        <p:txBody>
          <a:bodyPr lIns="0" tIns="0" rIns="0" bIns="0" rtlCol="0" anchor="t">
            <a:spAutoFit/>
          </a:bodyPr>
          <a:lstStyle/>
          <a:p>
            <a:pPr algn="ctr">
              <a:lnSpc>
                <a:spcPts val="8692"/>
              </a:lnSpc>
            </a:pPr>
            <a:r>
              <a:rPr lang="en-US" sz="8278" dirty="0">
                <a:solidFill>
                  <a:srgbClr val="F6AA19"/>
                </a:solidFill>
                <a:latin typeface="Adumu Regular"/>
                <a:ea typeface="Adumu Regular"/>
                <a:cs typeface="Adumu Regular"/>
                <a:sym typeface="Adumu Regular"/>
              </a:rPr>
              <a:t>2</a:t>
            </a:r>
          </a:p>
        </p:txBody>
      </p:sp>
      <p:pic>
        <p:nvPicPr>
          <p:cNvPr id="49" name="Picture 48"/>
          <p:cNvPicPr>
            <a:picLocks noChangeAspect="1"/>
          </p:cNvPicPr>
          <p:nvPr/>
        </p:nvPicPr>
        <p:blipFill>
          <a:blip r:embed="rId20"/>
          <a:stretch>
            <a:fillRect/>
          </a:stretch>
        </p:blipFill>
        <p:spPr>
          <a:xfrm>
            <a:off x="4793807" y="5715330"/>
            <a:ext cx="4508697" cy="2011177"/>
          </a:xfrm>
          <a:prstGeom prst="rect">
            <a:avLst/>
          </a:prstGeom>
        </p:spPr>
      </p:pic>
      <p:sp>
        <p:nvSpPr>
          <p:cNvPr id="50" name="TextBox 36"/>
          <p:cNvSpPr txBox="1"/>
          <p:nvPr/>
        </p:nvSpPr>
        <p:spPr>
          <a:xfrm>
            <a:off x="9596035" y="2890009"/>
            <a:ext cx="4617479" cy="807913"/>
          </a:xfrm>
          <a:prstGeom prst="rect">
            <a:avLst/>
          </a:prstGeom>
        </p:spPr>
        <p:txBody>
          <a:bodyPr lIns="0" tIns="0" rIns="0" bIns="0" rtlCol="0" anchor="t">
            <a:spAutoFit/>
          </a:bodyPr>
          <a:lstStyle/>
          <a:p>
            <a:pPr algn="ctr">
              <a:lnSpc>
                <a:spcPts val="6299"/>
              </a:lnSpc>
            </a:pPr>
            <a:r>
              <a:rPr lang="en-US" sz="4500" dirty="0" err="1" smtClean="0">
                <a:solidFill>
                  <a:srgbClr val="000000"/>
                </a:solidFill>
                <a:latin typeface="Open Sans"/>
                <a:ea typeface="Open Sans"/>
                <a:cs typeface="Open Sans"/>
                <a:sym typeface="Open Sans"/>
              </a:rPr>
              <a:t>Viết</a:t>
            </a:r>
            <a:r>
              <a:rPr lang="en-US" sz="4500" dirty="0" smtClean="0">
                <a:solidFill>
                  <a:srgbClr val="000000"/>
                </a:solidFill>
                <a:latin typeface="Open Sans"/>
                <a:ea typeface="Open Sans"/>
                <a:cs typeface="Open Sans"/>
                <a:sym typeface="Open Sans"/>
              </a:rPr>
              <a:t> </a:t>
            </a:r>
            <a:r>
              <a:rPr lang="en-US" sz="4500" dirty="0" err="1" smtClean="0">
                <a:solidFill>
                  <a:srgbClr val="000000"/>
                </a:solidFill>
                <a:latin typeface="Open Sans"/>
                <a:ea typeface="Open Sans"/>
                <a:cs typeface="Open Sans"/>
                <a:sym typeface="Open Sans"/>
              </a:rPr>
              <a:t>nháp</a:t>
            </a:r>
            <a:endParaRPr lang="en-US" sz="4500" dirty="0">
              <a:solidFill>
                <a:srgbClr val="000000"/>
              </a:solidFill>
              <a:latin typeface="Open Sans"/>
              <a:ea typeface="Open Sans"/>
              <a:cs typeface="Open Sans"/>
              <a:sym typeface="Open Sans"/>
            </a:endParaRPr>
          </a:p>
        </p:txBody>
      </p:sp>
      <p:pic>
        <p:nvPicPr>
          <p:cNvPr id="51"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9591569" y="5613360"/>
            <a:ext cx="3461436" cy="194705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5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1" name="Picture 30"/>
          <p:cNvPicPr>
            <a:picLocks noChangeAspect="1"/>
          </p:cNvPicPr>
          <p:nvPr/>
        </p:nvPicPr>
        <p:blipFill>
          <a:blip r:embed="rId18"/>
          <a:stretch>
            <a:fillRect/>
          </a:stretch>
        </p:blipFill>
        <p:spPr>
          <a:xfrm>
            <a:off x="2417752" y="1112285"/>
            <a:ext cx="13597628" cy="480258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592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0" name="Picture 29"/>
          <p:cNvPicPr>
            <a:picLocks noChangeAspect="1"/>
          </p:cNvPicPr>
          <p:nvPr/>
        </p:nvPicPr>
        <p:blipFill>
          <a:blip r:embed="rId18"/>
          <a:stretch>
            <a:fillRect/>
          </a:stretch>
        </p:blipFill>
        <p:spPr>
          <a:xfrm>
            <a:off x="3090028" y="1244421"/>
            <a:ext cx="12125995" cy="409686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2203750" y="806597"/>
            <a:ext cx="13728565" cy="7875617"/>
            <a:chOff x="0" y="0"/>
            <a:chExt cx="3615754" cy="2074237"/>
          </a:xfrm>
        </p:grpSpPr>
        <p:sp>
          <p:nvSpPr>
            <p:cNvPr id="7" name="Freeform 7"/>
            <p:cNvSpPr/>
            <p:nvPr/>
          </p:nvSpPr>
          <p:spPr>
            <a:xfrm>
              <a:off x="0" y="0"/>
              <a:ext cx="3615754" cy="2074237"/>
            </a:xfrm>
            <a:custGeom>
              <a:avLst/>
              <a:gdLst/>
              <a:ahLst/>
              <a:cxnLst/>
              <a:rect l="l" t="t" r="r" b="b"/>
              <a:pathLst>
                <a:path w="3615754" h="2074237">
                  <a:moveTo>
                    <a:pt x="28760" y="0"/>
                  </a:moveTo>
                  <a:lnTo>
                    <a:pt x="3586993" y="0"/>
                  </a:lnTo>
                  <a:cubicBezTo>
                    <a:pt x="3594621" y="0"/>
                    <a:pt x="3601936" y="3030"/>
                    <a:pt x="3607330" y="8424"/>
                  </a:cubicBezTo>
                  <a:cubicBezTo>
                    <a:pt x="3612724" y="13817"/>
                    <a:pt x="3615754" y="21133"/>
                    <a:pt x="3615754" y="28760"/>
                  </a:cubicBezTo>
                  <a:lnTo>
                    <a:pt x="3615754" y="2045476"/>
                  </a:lnTo>
                  <a:cubicBezTo>
                    <a:pt x="3615754" y="2053104"/>
                    <a:pt x="3612724" y="2060419"/>
                    <a:pt x="3607330" y="2065813"/>
                  </a:cubicBezTo>
                  <a:cubicBezTo>
                    <a:pt x="3601936" y="2071207"/>
                    <a:pt x="3594621" y="2074237"/>
                    <a:pt x="3586993" y="2074237"/>
                  </a:cubicBezTo>
                  <a:lnTo>
                    <a:pt x="28760" y="2074237"/>
                  </a:lnTo>
                  <a:cubicBezTo>
                    <a:pt x="21133" y="2074237"/>
                    <a:pt x="13817" y="2071207"/>
                    <a:pt x="8424" y="2065813"/>
                  </a:cubicBezTo>
                  <a:cubicBezTo>
                    <a:pt x="3030" y="2060419"/>
                    <a:pt x="0" y="2053104"/>
                    <a:pt x="0" y="204547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211233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flipH="1">
            <a:off x="-1212953" y="6731293"/>
            <a:ext cx="3702000" cy="2315433"/>
          </a:xfrm>
          <a:custGeom>
            <a:avLst/>
            <a:gdLst/>
            <a:ahLst/>
            <a:cxnLst/>
            <a:rect l="l" t="t" r="r" b="b"/>
            <a:pathLst>
              <a:path w="3702000" h="2315433">
                <a:moveTo>
                  <a:pt x="3702000" y="0"/>
                </a:moveTo>
                <a:lnTo>
                  <a:pt x="0" y="0"/>
                </a:lnTo>
                <a:lnTo>
                  <a:pt x="0" y="2315432"/>
                </a:lnTo>
                <a:lnTo>
                  <a:pt x="3702000" y="2315432"/>
                </a:lnTo>
                <a:lnTo>
                  <a:pt x="370200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3" name="Group 13"/>
          <p:cNvGrpSpPr/>
          <p:nvPr/>
        </p:nvGrpSpPr>
        <p:grpSpPr>
          <a:xfrm>
            <a:off x="7779108" y="9034022"/>
            <a:ext cx="651215" cy="651215"/>
            <a:chOff x="0" y="0"/>
            <a:chExt cx="868286" cy="868286"/>
          </a:xfrm>
        </p:grpSpPr>
        <p:sp>
          <p:nvSpPr>
            <p:cNvPr id="14" name="Freeform 14"/>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5" name="Group 15"/>
            <p:cNvGrpSpPr/>
            <p:nvPr/>
          </p:nvGrpSpPr>
          <p:grpSpPr>
            <a:xfrm rot="2610537">
              <a:off x="448852" y="263457"/>
              <a:ext cx="186241" cy="117048"/>
              <a:chOff x="0" y="0"/>
              <a:chExt cx="123088" cy="77358"/>
            </a:xfrm>
          </p:grpSpPr>
          <p:sp>
            <p:nvSpPr>
              <p:cNvPr id="16" name="Freeform 16"/>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17" name="TextBox 17"/>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18" name="Group 18"/>
          <p:cNvGrpSpPr/>
          <p:nvPr/>
        </p:nvGrpSpPr>
        <p:grpSpPr>
          <a:xfrm rot="-6599535">
            <a:off x="11387525" y="9034022"/>
            <a:ext cx="651215" cy="651215"/>
            <a:chOff x="0" y="0"/>
            <a:chExt cx="868286" cy="868286"/>
          </a:xfrm>
        </p:grpSpPr>
        <p:sp>
          <p:nvSpPr>
            <p:cNvPr id="19" name="Freeform 19"/>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0" name="Group 20"/>
            <p:cNvGrpSpPr/>
            <p:nvPr/>
          </p:nvGrpSpPr>
          <p:grpSpPr>
            <a:xfrm rot="2610537">
              <a:off x="448852" y="263457"/>
              <a:ext cx="186241" cy="117048"/>
              <a:chOff x="0" y="0"/>
              <a:chExt cx="123088" cy="77358"/>
            </a:xfrm>
          </p:grpSpPr>
          <p:sp>
            <p:nvSpPr>
              <p:cNvPr id="21" name="Freeform 21"/>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2" name="TextBox 22"/>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3" name="Freeform 23"/>
          <p:cNvSpPr/>
          <p:nvPr/>
        </p:nvSpPr>
        <p:spPr>
          <a:xfrm>
            <a:off x="15691589" y="648336"/>
            <a:ext cx="3702000" cy="2315433"/>
          </a:xfrm>
          <a:custGeom>
            <a:avLst/>
            <a:gdLst/>
            <a:ahLst/>
            <a:cxnLst/>
            <a:rect l="l" t="t" r="r" b="b"/>
            <a:pathLst>
              <a:path w="3702000" h="2315433">
                <a:moveTo>
                  <a:pt x="0" y="0"/>
                </a:moveTo>
                <a:lnTo>
                  <a:pt x="3702000" y="0"/>
                </a:lnTo>
                <a:lnTo>
                  <a:pt x="3702000" y="2315432"/>
                </a:lnTo>
                <a:lnTo>
                  <a:pt x="0" y="23154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TextBox 24"/>
          <p:cNvSpPr txBox="1"/>
          <p:nvPr/>
        </p:nvSpPr>
        <p:spPr>
          <a:xfrm>
            <a:off x="2840183" y="1763375"/>
            <a:ext cx="12933269" cy="6362700"/>
          </a:xfrm>
          <a:prstGeom prst="rect">
            <a:avLst/>
          </a:prstGeom>
        </p:spPr>
        <p:txBody>
          <a:bodyPr lIns="0" tIns="0" rIns="0" bIns="0" rtlCol="0" anchor="t">
            <a:spAutoFit/>
          </a:bodyPr>
          <a:lstStyle/>
          <a:p>
            <a:pPr algn="just">
              <a:lnSpc>
                <a:spcPts val="6299"/>
              </a:lnSpc>
              <a:spcBef>
                <a:spcPct val="0"/>
              </a:spcBef>
            </a:pP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 </a:t>
            </a:r>
            <a:r>
              <a:rPr lang="en-US" sz="4500" dirty="0" err="1">
                <a:solidFill>
                  <a:srgbClr val="000000"/>
                </a:solidFill>
                <a:latin typeface="Open Sans"/>
                <a:ea typeface="Open Sans"/>
                <a:cs typeface="Open Sans"/>
                <a:sym typeface="Open Sans"/>
              </a:rPr>
              <a:t>thật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sự</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những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mầm</a:t>
            </a:r>
            <a:r>
              <a:rPr lang="en-US" sz="4500" dirty="0">
                <a:solidFill>
                  <a:srgbClr val="000000"/>
                </a:solidFill>
                <a:latin typeface="Open Sans"/>
                <a:ea typeface="Open Sans"/>
                <a:cs typeface="Open Sans"/>
                <a:sym typeface="Open Sans"/>
              </a:rPr>
              <a:t> non </a:t>
            </a:r>
            <a:r>
              <a:rPr lang="en-US" sz="4500" dirty="0" err="1">
                <a:solidFill>
                  <a:srgbClr val="000000"/>
                </a:solidFill>
                <a:latin typeface="Open Sans"/>
                <a:ea typeface="Open Sans"/>
                <a:cs typeface="Open Sans"/>
                <a:sym typeface="Open Sans"/>
              </a:rPr>
              <a:t>của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có</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có</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lẽ</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đã</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thật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nhạt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nhẽo</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ai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thơ</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thẩn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nói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chuyện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vui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đùa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cùng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hoa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lá</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ai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hồn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nhiên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tô</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nước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biển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một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màu</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ươm</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ai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nhốt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hương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thơm</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vào</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túi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Những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việc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tưởng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chừng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vô</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nghĩa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vô</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lí</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nhưng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 </a:t>
            </a:r>
            <a:r>
              <a:rPr lang="en-US" sz="4500" dirty="0" err="1">
                <a:solidFill>
                  <a:srgbClr val="000000"/>
                </a:solidFill>
                <a:latin typeface="Open Sans"/>
                <a:ea typeface="Open Sans"/>
                <a:cs typeface="Open Sans"/>
                <a:sym typeface="Open Sans"/>
              </a:rPr>
              <a:t>đến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đẹp</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hơn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vui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hơn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nhờ</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3869926" y="574276"/>
            <a:ext cx="10955462" cy="7779170"/>
          </a:xfrm>
          <a:prstGeom prst="rect">
            <a:avLst/>
          </a:prstGeom>
        </p:spPr>
      </p:pic>
    </p:spTree>
    <p:extLst>
      <p:ext uri="{BB962C8B-B14F-4D97-AF65-F5344CB8AC3E}">
        <p14:creationId xmlns:p14="http://schemas.microsoft.com/office/powerpoint/2010/main" val="3883382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p:cNvGrpSpPr/>
          <p:nvPr/>
        </p:nvGrpSpPr>
        <p:grpSpPr>
          <a:xfrm>
            <a:off x="1348687" y="3243170"/>
            <a:ext cx="21114410" cy="6663932"/>
            <a:chOff x="1143117" y="1732198"/>
            <a:chExt cx="21114410" cy="6663932"/>
          </a:xfrm>
        </p:grpSpPr>
        <p:sp>
          <p:nvSpPr>
            <p:cNvPr id="24" name="TextBox 40"/>
            <p:cNvSpPr txBox="1"/>
            <p:nvPr/>
          </p:nvSpPr>
          <p:spPr>
            <a:xfrm>
              <a:off x="1143117" y="1732198"/>
              <a:ext cx="11623339" cy="5909310"/>
            </a:xfrm>
            <a:prstGeom prst="rect">
              <a:avLst/>
            </a:prstGeom>
          </p:spPr>
          <p:txBody>
            <a:bodyPr lIns="0" tIns="0" rIns="0" bIns="0" rtlCol="0" anchor="t">
              <a:spAutoFit/>
            </a:bodyPr>
            <a:lstStyle/>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tí</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tách</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Hạt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trước</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hạt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sau</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Không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xô</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đẩy</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nhau</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Xếp</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hàng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lần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lượt</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vẽ</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trên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sân</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dàn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trên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lá</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trắng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xóa</a:t>
              </a:r>
              <a:endParaRPr lang="en-US" sz="4800" dirty="0" smtClean="0">
                <a:solidFill>
                  <a:srgbClr val="000000"/>
                </a:solidFill>
                <a:latin typeface="Open Sans"/>
                <a:ea typeface="Open Sans"/>
                <a:cs typeface="Open Sans"/>
                <a:sym typeface="Open Sans"/>
              </a:endParaRPr>
            </a:p>
            <a:p>
              <a:r>
                <a:rPr lang="en-US" sz="4800" dirty="0" smtClean="0">
                  <a:solidFill>
                    <a:srgbClr val="000000"/>
                  </a:solidFill>
                  <a:latin typeface="Open Sans"/>
                  <a:ea typeface="Open Sans"/>
                  <a:cs typeface="Open Sans"/>
                  <a:sym typeface="Open Sans"/>
                </a:rPr>
                <a:t>Bong </a:t>
              </a:r>
              <a:r>
                <a:rPr lang="en-US" sz="4800" dirty="0" err="1" smtClean="0">
                  <a:solidFill>
                    <a:srgbClr val="000000"/>
                  </a:solidFill>
                  <a:latin typeface="Open Sans"/>
                  <a:ea typeface="Open Sans"/>
                  <a:cs typeface="Open Sans"/>
                  <a:sym typeface="Open Sans"/>
                </a:rPr>
                <a:t>bóng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phập</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phồng</a:t>
              </a:r>
              <a:endParaRPr lang="en-US" sz="4800" dirty="0">
                <a:solidFill>
                  <a:srgbClr val="000000"/>
                </a:solidFill>
                <a:latin typeface="Open Sans"/>
                <a:ea typeface="Open Sans"/>
                <a:cs typeface="Open Sans"/>
                <a:sym typeface="Open Sans"/>
              </a:endParaRPr>
            </a:p>
          </p:txBody>
        </p:sp>
        <p:sp>
          <p:nvSpPr>
            <p:cNvPr id="25" name="TextBox 40"/>
            <p:cNvSpPr txBox="1"/>
            <p:nvPr/>
          </p:nvSpPr>
          <p:spPr>
            <a:xfrm>
              <a:off x="10634188" y="1793161"/>
              <a:ext cx="11623339" cy="5909310"/>
            </a:xfrm>
            <a:prstGeom prst="rect">
              <a:avLst/>
            </a:prstGeom>
          </p:spPr>
          <p:txBody>
            <a:bodyPr lIns="0" tIns="0" rIns="0" bIns="0" rtlCol="0" anchor="t">
              <a:spAutoFit/>
            </a:bodyPr>
            <a:lstStyle/>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nâng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cánh</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hoa</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gọi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chổi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biếc</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rửa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sạch</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bụi</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Như</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em</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lau</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nhà</a:t>
              </a:r>
              <a:r>
                <a:rPr lang="en-US" sz="4800" dirty="0" smtClean="0">
                  <a:solidFill>
                    <a:srgbClr val="000000"/>
                  </a:solidFill>
                  <a:latin typeface="Open Sans"/>
                  <a:ea typeface="Open Sans"/>
                  <a:cs typeface="Open Sans"/>
                  <a:sym typeface="Open Sans"/>
                </a:rPr>
                <a:t>.</a:t>
              </a: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là</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bạn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tôi</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là</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nốt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nhạc</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Tôi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hát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thành</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lời</a:t>
              </a:r>
              <a:endParaRPr lang="en-US" sz="4800" dirty="0">
                <a:solidFill>
                  <a:srgbClr val="000000"/>
                </a:solidFill>
                <a:latin typeface="Open Sans"/>
                <a:ea typeface="Open Sans"/>
                <a:cs typeface="Open Sans"/>
                <a:sym typeface="Open Sans"/>
              </a:endParaRPr>
            </a:p>
          </p:txBody>
        </p:sp>
        <p:sp>
          <p:nvSpPr>
            <p:cNvPr id="26" name="TextBox 40"/>
            <p:cNvSpPr txBox="1"/>
            <p:nvPr/>
          </p:nvSpPr>
          <p:spPr>
            <a:xfrm>
              <a:off x="13382653" y="7719022"/>
              <a:ext cx="3733008" cy="677108"/>
            </a:xfrm>
            <a:prstGeom prst="rect">
              <a:avLst/>
            </a:prstGeom>
          </p:spPr>
          <p:txBody>
            <a:bodyPr wrap="square" lIns="0" tIns="0" rIns="0" bIns="0" rtlCol="0" anchor="t">
              <a:spAutoFit/>
            </a:bodyPr>
            <a:lstStyle/>
            <a:p>
              <a:r>
                <a:rPr lang="en-US" sz="4400" i="1" dirty="0" smtClean="0">
                  <a:solidFill>
                    <a:srgbClr val="000000"/>
                  </a:solidFill>
                  <a:latin typeface="Open Sans"/>
                  <a:ea typeface="Open Sans"/>
                  <a:cs typeface="Open Sans"/>
                  <a:sym typeface="Open Sans"/>
                </a:rPr>
                <a:t>(</a:t>
              </a:r>
              <a:r>
                <a:rPr lang="en-US" sz="4400" i="1" dirty="0" err="1" smtClean="0">
                  <a:solidFill>
                    <a:srgbClr val="000000"/>
                  </a:solidFill>
                  <a:latin typeface="Open Sans"/>
                  <a:ea typeface="Open Sans"/>
                  <a:cs typeface="Open Sans"/>
                  <a:sym typeface="Open Sans"/>
                </a:rPr>
                <a:t>Nguyễn</a:t>
              </a:r>
              <a:r>
                <a:rPr lang="en-US" sz="4400" i="1" dirty="0" smtClean="0">
                  <a:solidFill>
                    <a:srgbClr val="000000"/>
                  </a:solidFill>
                  <a:latin typeface="Open Sans"/>
                  <a:ea typeface="Open Sans"/>
                  <a:cs typeface="Open Sans"/>
                  <a:sym typeface="Open Sans"/>
                </a:rPr>
                <a:t> </a:t>
              </a:r>
              <a:r>
                <a:rPr lang="en-US" sz="4400" i="1" dirty="0" err="1" smtClean="0">
                  <a:solidFill>
                    <a:srgbClr val="000000"/>
                  </a:solidFill>
                  <a:latin typeface="Open Sans"/>
                  <a:ea typeface="Open Sans"/>
                  <a:cs typeface="Open Sans"/>
                  <a:sym typeface="Open Sans"/>
                </a:rPr>
                <a:t>Diệu</a:t>
              </a:r>
              <a:r>
                <a:rPr lang="en-US" sz="4400" i="1" dirty="0" smtClean="0">
                  <a:solidFill>
                    <a:srgbClr val="000000"/>
                  </a:solidFill>
                  <a:latin typeface="Open Sans"/>
                  <a:ea typeface="Open Sans"/>
                  <a:cs typeface="Open Sans"/>
                  <a:sym typeface="Open Sans"/>
                </a:rPr>
                <a:t>)</a:t>
              </a:r>
              <a:endParaRPr lang="en-US" sz="4400" i="1" dirty="0">
                <a:solidFill>
                  <a:srgbClr val="000000"/>
                </a:solidFill>
                <a:latin typeface="Open Sans"/>
                <a:ea typeface="Open Sans"/>
                <a:cs typeface="Open Sans"/>
                <a:sym typeface="Open Sans"/>
              </a:endParaRPr>
            </a:p>
          </p:txBody>
        </p:sp>
      </p:grpSp>
      <p:pic>
        <p:nvPicPr>
          <p:cNvPr id="7" name="Picture 6"/>
          <p:cNvPicPr>
            <a:picLocks noChangeAspect="1"/>
          </p:cNvPicPr>
          <p:nvPr/>
        </p:nvPicPr>
        <p:blipFill>
          <a:blip r:embed="rId22"/>
          <a:stretch>
            <a:fillRect/>
          </a:stretch>
        </p:blipFill>
        <p:spPr>
          <a:xfrm>
            <a:off x="6910246" y="2396006"/>
            <a:ext cx="3278601" cy="1108697"/>
          </a:xfrm>
          <a:prstGeom prst="rect">
            <a:avLst/>
          </a:prstGeom>
        </p:spPr>
      </p:pic>
      <p:sp>
        <p:nvSpPr>
          <p:cNvPr id="45" name="TextBox 40"/>
          <p:cNvSpPr txBox="1"/>
          <p:nvPr/>
        </p:nvSpPr>
        <p:spPr>
          <a:xfrm>
            <a:off x="817082" y="766660"/>
            <a:ext cx="16880438" cy="1477328"/>
          </a:xfrm>
          <a:prstGeom prst="rect">
            <a:avLst/>
          </a:prstGeom>
        </p:spPr>
        <p:txBody>
          <a:bodyPr wrap="square" lIns="0" tIns="0" rIns="0" bIns="0" rtlCol="0" anchor="t">
            <a:spAutoFit/>
          </a:bodyPr>
          <a:lstStyle/>
          <a:p>
            <a:r>
              <a:rPr lang="en-US" sz="4800" b="1" dirty="0" err="1" smtClean="0">
                <a:solidFill>
                  <a:srgbClr val="FF0000"/>
                </a:solidFill>
                <a:latin typeface="Open Sans"/>
                <a:ea typeface="Open Sans"/>
                <a:cs typeface="Open Sans"/>
                <a:sym typeface="Open Sans"/>
              </a:rPr>
              <a:t>Chỉ</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ra</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điệp</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từ</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điệp</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ngữ</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trong</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bài</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thơ</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và</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nêu</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tác</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dụng</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của</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việc</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sử</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dụng</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biện</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pháp</a:t>
            </a:r>
            <a:endParaRPr lang="en-US" sz="4800" b="1" dirty="0">
              <a:solidFill>
                <a:srgbClr val="FF0000"/>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4998483" y="246763"/>
            <a:ext cx="8458898" cy="8778633"/>
          </a:xfrm>
          <a:prstGeom prst="rect">
            <a:avLst/>
          </a:prstGeom>
        </p:spPr>
      </p:pic>
    </p:spTree>
    <p:extLst>
      <p:ext uri="{BB962C8B-B14F-4D97-AF65-F5344CB8AC3E}">
        <p14:creationId xmlns:p14="http://schemas.microsoft.com/office/powerpoint/2010/main" val="2456668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3530735" y="1487343"/>
            <a:ext cx="11226529" cy="6060786"/>
            <a:chOff x="0" y="0"/>
            <a:chExt cx="2956781" cy="1596256"/>
          </a:xfrm>
        </p:grpSpPr>
        <p:sp>
          <p:nvSpPr>
            <p:cNvPr id="7" name="Freeform 7"/>
            <p:cNvSpPr/>
            <p:nvPr/>
          </p:nvSpPr>
          <p:spPr>
            <a:xfrm>
              <a:off x="0" y="0"/>
              <a:ext cx="2956781" cy="1596257"/>
            </a:xfrm>
            <a:custGeom>
              <a:avLst/>
              <a:gdLst/>
              <a:ahLst/>
              <a:cxnLst/>
              <a:rect l="l" t="t" r="r" b="b"/>
              <a:pathLst>
                <a:path w="2956781" h="1596257">
                  <a:moveTo>
                    <a:pt x="35170" y="0"/>
                  </a:moveTo>
                  <a:lnTo>
                    <a:pt x="2921611" y="0"/>
                  </a:lnTo>
                  <a:cubicBezTo>
                    <a:pt x="2941035" y="0"/>
                    <a:pt x="2956781" y="15746"/>
                    <a:pt x="2956781" y="35170"/>
                  </a:cubicBezTo>
                  <a:lnTo>
                    <a:pt x="2956781" y="1561086"/>
                  </a:lnTo>
                  <a:cubicBezTo>
                    <a:pt x="2956781" y="1580510"/>
                    <a:pt x="2941035" y="1596257"/>
                    <a:pt x="2921611" y="1596257"/>
                  </a:cubicBezTo>
                  <a:lnTo>
                    <a:pt x="35170" y="1596257"/>
                  </a:lnTo>
                  <a:cubicBezTo>
                    <a:pt x="15746" y="1596257"/>
                    <a:pt x="0" y="1580510"/>
                    <a:pt x="0" y="1561086"/>
                  </a:cubicBezTo>
                  <a:lnTo>
                    <a:pt x="0" y="35170"/>
                  </a:lnTo>
                  <a:cubicBezTo>
                    <a:pt x="0" y="15746"/>
                    <a:pt x="15746" y="0"/>
                    <a:pt x="3517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2956781" cy="1634356"/>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30" name="Freeform 30"/>
          <p:cNvSpPr/>
          <p:nvPr/>
        </p:nvSpPr>
        <p:spPr>
          <a:xfrm rot="-1144835">
            <a:off x="3843072" y="892541"/>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31" name="Freeform 31"/>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2" name="Freeform 32"/>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7" name="Group 37"/>
          <p:cNvGrpSpPr/>
          <p:nvPr/>
        </p:nvGrpSpPr>
        <p:grpSpPr>
          <a:xfrm>
            <a:off x="7779108" y="9034022"/>
            <a:ext cx="651215" cy="651215"/>
            <a:chOff x="0" y="0"/>
            <a:chExt cx="868286" cy="868286"/>
          </a:xfrm>
        </p:grpSpPr>
        <p:sp>
          <p:nvSpPr>
            <p:cNvPr id="38" name="Freeform 3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3"/>
                  </a:ext>
                </a:extLst>
              </a:blip>
              <a:stretch>
                <a:fillRect/>
              </a:stretch>
            </a:blipFill>
          </p:spPr>
        </p:sp>
        <p:grpSp>
          <p:nvGrpSpPr>
            <p:cNvPr id="39" name="Group 39"/>
            <p:cNvGrpSpPr/>
            <p:nvPr/>
          </p:nvGrpSpPr>
          <p:grpSpPr>
            <a:xfrm rot="2610537">
              <a:off x="448852" y="263457"/>
              <a:ext cx="186241" cy="117048"/>
              <a:chOff x="0" y="0"/>
              <a:chExt cx="123088" cy="77358"/>
            </a:xfrm>
          </p:grpSpPr>
          <p:sp>
            <p:nvSpPr>
              <p:cNvPr id="40" name="Freeform 4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41" name="TextBox 4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3" name="Group 43"/>
          <p:cNvGrpSpPr/>
          <p:nvPr/>
        </p:nvGrpSpPr>
        <p:grpSpPr>
          <a:xfrm rot="-6599535">
            <a:off x="11387525" y="9034022"/>
            <a:ext cx="651215" cy="651215"/>
            <a:chOff x="0" y="0"/>
            <a:chExt cx="868286" cy="868286"/>
          </a:xfrm>
        </p:grpSpPr>
        <p:sp>
          <p:nvSpPr>
            <p:cNvPr id="44" name="Freeform 44"/>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3"/>
                  </a:ext>
                </a:extLst>
              </a:blip>
              <a:stretch>
                <a:fillRect/>
              </a:stretch>
            </a:blipFill>
          </p:spPr>
        </p:sp>
        <p:grpSp>
          <p:nvGrpSpPr>
            <p:cNvPr id="45" name="Group 45"/>
            <p:cNvGrpSpPr/>
            <p:nvPr/>
          </p:nvGrpSpPr>
          <p:grpSpPr>
            <a:xfrm rot="2610537">
              <a:off x="448852" y="263457"/>
              <a:ext cx="186241" cy="117048"/>
              <a:chOff x="0" y="0"/>
              <a:chExt cx="123088" cy="77358"/>
            </a:xfrm>
          </p:grpSpPr>
          <p:sp>
            <p:nvSpPr>
              <p:cNvPr id="46" name="Freeform 46"/>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47" name="TextBox 47"/>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pic>
        <p:nvPicPr>
          <p:cNvPr id="9" name="Picture 8"/>
          <p:cNvPicPr>
            <a:picLocks noChangeAspect="1"/>
          </p:cNvPicPr>
          <p:nvPr/>
        </p:nvPicPr>
        <p:blipFill>
          <a:blip r:embed="rId24"/>
          <a:stretch>
            <a:fillRect/>
          </a:stretch>
        </p:blipFill>
        <p:spPr>
          <a:xfrm>
            <a:off x="5932829" y="1120195"/>
            <a:ext cx="6471673" cy="2149351"/>
          </a:xfrm>
          <a:prstGeom prst="rect">
            <a:avLst/>
          </a:prstGeom>
        </p:spPr>
      </p:pic>
      <p:pic>
        <p:nvPicPr>
          <p:cNvPr id="10" name="Picture 9"/>
          <p:cNvPicPr>
            <a:picLocks noChangeAspect="1"/>
          </p:cNvPicPr>
          <p:nvPr/>
        </p:nvPicPr>
        <p:blipFill>
          <a:blip r:embed="rId25"/>
          <a:stretch>
            <a:fillRect/>
          </a:stretch>
        </p:blipFill>
        <p:spPr>
          <a:xfrm>
            <a:off x="5233314" y="6182208"/>
            <a:ext cx="7669433" cy="1274174"/>
          </a:xfrm>
          <a:prstGeom prst="rect">
            <a:avLst/>
          </a:prstGeom>
        </p:spPr>
      </p:pic>
      <p:pic>
        <p:nvPicPr>
          <p:cNvPr id="12" name="Picture 11"/>
          <p:cNvPicPr>
            <a:picLocks noChangeAspect="1"/>
          </p:cNvPicPr>
          <p:nvPr/>
        </p:nvPicPr>
        <p:blipFill>
          <a:blip r:embed="rId26"/>
          <a:stretch>
            <a:fillRect/>
          </a:stretch>
        </p:blipFill>
        <p:spPr>
          <a:xfrm>
            <a:off x="3675868" y="2839858"/>
            <a:ext cx="11077392" cy="3036071"/>
          </a:xfrm>
          <a:prstGeom prst="rect">
            <a:avLst/>
          </a:prstGeom>
        </p:spPr>
      </p:pic>
      <p:pic>
        <p:nvPicPr>
          <p:cNvPr id="13" name="Picture 1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2574" y="-121811"/>
            <a:ext cx="2316681" cy="231668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8">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8">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4076920" y="3127630"/>
            <a:ext cx="9882407" cy="6682978"/>
          </a:xfrm>
          <a:custGeom>
            <a:avLst/>
            <a:gdLst/>
            <a:ahLst/>
            <a:cxnLst/>
            <a:rect l="l" t="t" r="r" b="b"/>
            <a:pathLst>
              <a:path w="9882407" h="6682978">
                <a:moveTo>
                  <a:pt x="0" y="0"/>
                </a:moveTo>
                <a:lnTo>
                  <a:pt x="9882407" y="0"/>
                </a:lnTo>
                <a:lnTo>
                  <a:pt x="9882407" y="6682978"/>
                </a:lnTo>
                <a:lnTo>
                  <a:pt x="0" y="6682978"/>
                </a:lnTo>
                <a:lnTo>
                  <a:pt x="0" y="0"/>
                </a:lnTo>
                <a:close/>
              </a:path>
            </a:pathLst>
          </a:custGeom>
          <a:blipFill>
            <a:blip r:embed="rId22"/>
            <a:stretch>
              <a:fillRect/>
            </a:stretch>
          </a:blipFill>
        </p:spPr>
      </p:sp>
      <p:sp>
        <p:nvSpPr>
          <p:cNvPr id="44" name="Freeform 44"/>
          <p:cNvSpPr/>
          <p:nvPr/>
        </p:nvSpPr>
        <p:spPr>
          <a:xfrm>
            <a:off x="14631278" y="4193265"/>
            <a:ext cx="2731433" cy="5617343"/>
          </a:xfrm>
          <a:custGeom>
            <a:avLst/>
            <a:gdLst/>
            <a:ahLst/>
            <a:cxnLst/>
            <a:rect l="l" t="t" r="r" b="b"/>
            <a:pathLst>
              <a:path w="2873074" h="5908635">
                <a:moveTo>
                  <a:pt x="0" y="0"/>
                </a:moveTo>
                <a:lnTo>
                  <a:pt x="2873073" y="0"/>
                </a:lnTo>
                <a:lnTo>
                  <a:pt x="2873073" y="5908634"/>
                </a:lnTo>
                <a:lnTo>
                  <a:pt x="0" y="5908634"/>
                </a:lnTo>
                <a:lnTo>
                  <a:pt x="0" y="0"/>
                </a:lnTo>
                <a:close/>
              </a:path>
            </a:pathLst>
          </a:custGeom>
          <a:blipFill>
            <a:blip r:embed="rId23"/>
            <a:stretch>
              <a:fillRect/>
            </a:stretch>
          </a:blipFill>
        </p:spPr>
      </p:sp>
      <p:sp>
        <p:nvSpPr>
          <p:cNvPr id="45" name="Freeform 45"/>
          <p:cNvSpPr/>
          <p:nvPr/>
        </p:nvSpPr>
        <p:spPr>
          <a:xfrm>
            <a:off x="837428" y="4517736"/>
            <a:ext cx="2765526" cy="5292872"/>
          </a:xfrm>
          <a:custGeom>
            <a:avLst/>
            <a:gdLst/>
            <a:ahLst/>
            <a:cxnLst/>
            <a:rect l="l" t="t" r="r" b="b"/>
            <a:pathLst>
              <a:path w="2765526" h="5292872">
                <a:moveTo>
                  <a:pt x="0" y="0"/>
                </a:moveTo>
                <a:lnTo>
                  <a:pt x="2765525" y="0"/>
                </a:lnTo>
                <a:lnTo>
                  <a:pt x="2765525" y="5292872"/>
                </a:lnTo>
                <a:lnTo>
                  <a:pt x="0" y="5292872"/>
                </a:lnTo>
                <a:lnTo>
                  <a:pt x="0" y="0"/>
                </a:lnTo>
                <a:close/>
              </a:path>
            </a:pathLst>
          </a:custGeom>
          <a:blipFill>
            <a:blip r:embed="rId24"/>
            <a:stretch>
              <a:fillRect/>
            </a:stretch>
          </a:blipFill>
        </p:spPr>
      </p:sp>
      <p:sp>
        <p:nvSpPr>
          <p:cNvPr id="46" name="TextBox 46"/>
          <p:cNvSpPr txBox="1"/>
          <p:nvPr/>
        </p:nvSpPr>
        <p:spPr>
          <a:xfrm>
            <a:off x="1447710" y="674530"/>
            <a:ext cx="16291747" cy="2316658"/>
          </a:xfrm>
          <a:prstGeom prst="rect">
            <a:avLst/>
          </a:prstGeom>
        </p:spPr>
        <p:txBody>
          <a:bodyPr lIns="0" tIns="0" rIns="0" bIns="0" rtlCol="0" anchor="t">
            <a:spAutoFit/>
          </a:bodyPr>
          <a:lstStyle/>
          <a:p>
            <a:pPr algn="l">
              <a:lnSpc>
                <a:spcPts val="6185"/>
              </a:lnSpc>
            </a:pPr>
            <a:r>
              <a:rPr lang="en-US" sz="4418" b="1" dirty="0" err="1">
                <a:solidFill>
                  <a:srgbClr val="D52A3F"/>
                </a:solidFill>
                <a:latin typeface="Open Sans Bold"/>
                <a:ea typeface="Open Sans Bold"/>
                <a:cs typeface="Open Sans Bold"/>
                <a:sym typeface="Open Sans Bold"/>
              </a:rPr>
              <a:t>Xác</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định</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điệp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từ</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điệp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ngữ</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trong</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những</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câu</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thơ</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đoạn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văn</a:t>
            </a:r>
            <a:r>
              <a:rPr lang="en-US" sz="4418" b="1" dirty="0">
                <a:solidFill>
                  <a:srgbClr val="D52A3F"/>
                </a:solidFill>
                <a:latin typeface="Open Sans Bold"/>
                <a:ea typeface="Open Sans Bold"/>
                <a:cs typeface="Open Sans Bold"/>
                <a:sym typeface="Open Sans Bold"/>
              </a:rPr>
              <a:t> ở </a:t>
            </a:r>
            <a:r>
              <a:rPr lang="en-US" sz="4418" b="1" dirty="0" err="1">
                <a:solidFill>
                  <a:srgbClr val="D52A3F"/>
                </a:solidFill>
                <a:latin typeface="Open Sans Bold"/>
                <a:ea typeface="Open Sans Bold"/>
                <a:cs typeface="Open Sans Bold"/>
                <a:sym typeface="Open Sans Bold"/>
              </a:rPr>
              <a:t>cột</a:t>
            </a:r>
            <a:r>
              <a:rPr lang="en-US" sz="4418" b="1" dirty="0">
                <a:solidFill>
                  <a:srgbClr val="D52A3F"/>
                </a:solidFill>
                <a:latin typeface="Open Sans Bold"/>
                <a:ea typeface="Open Sans Bold"/>
                <a:cs typeface="Open Sans Bold"/>
                <a:sym typeface="Open Sans Bold"/>
              </a:rPr>
              <a:t> A. </a:t>
            </a:r>
            <a:r>
              <a:rPr lang="en-US" sz="4418" b="1" dirty="0" err="1">
                <a:solidFill>
                  <a:srgbClr val="D52A3F"/>
                </a:solidFill>
                <a:latin typeface="Open Sans Bold"/>
                <a:ea typeface="Open Sans Bold"/>
                <a:cs typeface="Open Sans Bold"/>
                <a:sym typeface="Open Sans Bold"/>
              </a:rPr>
              <a:t>Chọn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câu</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đoạn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phù</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hợp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với</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yêu</a:t>
            </a:r>
            <a:r>
              <a:rPr lang="en-US" sz="4418" b="1" dirty="0">
                <a:solidFill>
                  <a:srgbClr val="D52A3F"/>
                </a:solidFill>
                <a:latin typeface="Open Sans Bold"/>
                <a:ea typeface="Open Sans Bold"/>
                <a:cs typeface="Open Sans Bold"/>
                <a:sym typeface="Open Sans Bold"/>
              </a:rPr>
              <a:t> ý </a:t>
            </a:r>
            <a:r>
              <a:rPr lang="en-US" sz="4418" b="1" dirty="0" err="1">
                <a:solidFill>
                  <a:srgbClr val="D52A3F"/>
                </a:solidFill>
                <a:latin typeface="Open Sans Bold"/>
                <a:ea typeface="Open Sans Bold"/>
                <a:cs typeface="Open Sans Bold"/>
                <a:sym typeface="Open Sans Bold"/>
              </a:rPr>
              <a:t>nêu</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tác</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dụng</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của</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biện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pháp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đó</a:t>
            </a:r>
            <a:r>
              <a:rPr lang="en-US" sz="4418" b="1" dirty="0">
                <a:solidFill>
                  <a:srgbClr val="D52A3F"/>
                </a:solidFill>
                <a:latin typeface="Open Sans Bold"/>
                <a:ea typeface="Open Sans Bold"/>
                <a:cs typeface="Open Sans Bold"/>
                <a:sym typeface="Open Sans Bold"/>
              </a:rPr>
              <a:t> ở </a:t>
            </a:r>
            <a:r>
              <a:rPr lang="en-US" sz="4418" b="1" dirty="0" err="1">
                <a:solidFill>
                  <a:srgbClr val="D52A3F"/>
                </a:solidFill>
                <a:latin typeface="Open Sans Bold"/>
                <a:ea typeface="Open Sans Bold"/>
                <a:cs typeface="Open Sans Bold"/>
                <a:sym typeface="Open Sans Bold"/>
              </a:rPr>
              <a:t>cột</a:t>
            </a:r>
            <a:r>
              <a:rPr lang="en-US" sz="4418" b="1" dirty="0">
                <a:solidFill>
                  <a:srgbClr val="D52A3F"/>
                </a:solidFill>
                <a:latin typeface="Open Sans Bold"/>
                <a:ea typeface="Open Sans Bold"/>
                <a:cs typeface="Open Sans Bold"/>
                <a:sym typeface="Open Sans Bold"/>
              </a:rPr>
              <a:t> B</a:t>
            </a:r>
          </a:p>
        </p:txBody>
      </p:sp>
      <p:pic>
        <p:nvPicPr>
          <p:cNvPr id="6" name="Picture 5"/>
          <p:cNvPicPr>
            <a:picLocks noChangeAspect="1"/>
          </p:cNvPicPr>
          <p:nvPr/>
        </p:nvPicPr>
        <p:blipFill>
          <a:blip r:embed="rId25"/>
          <a:stretch>
            <a:fillRect/>
          </a:stretch>
        </p:blipFill>
        <p:spPr>
          <a:xfrm>
            <a:off x="323561" y="1362134"/>
            <a:ext cx="1225402" cy="1115665"/>
          </a:xfrm>
          <a:prstGeom prst="rect">
            <a:avLst/>
          </a:prstGeom>
        </p:spPr>
      </p:pic>
      <p:pic>
        <p:nvPicPr>
          <p:cNvPr id="7" name="Picture 6"/>
          <p:cNvPicPr>
            <a:picLocks noChangeAspect="1"/>
          </p:cNvPicPr>
          <p:nvPr/>
        </p:nvPicPr>
        <p:blipFill>
          <a:blip r:embed="rId26"/>
          <a:stretch>
            <a:fillRect/>
          </a:stretch>
        </p:blipFill>
        <p:spPr>
          <a:xfrm>
            <a:off x="390756" y="3683361"/>
            <a:ext cx="3990224" cy="725984"/>
          </a:xfrm>
          <a:prstGeom prst="rect">
            <a:avLst/>
          </a:prstGeom>
        </p:spPr>
      </p:pic>
      <p:pic>
        <p:nvPicPr>
          <p:cNvPr id="8" name="Picture 7"/>
          <p:cNvPicPr>
            <a:picLocks noChangeAspect="1"/>
          </p:cNvPicPr>
          <p:nvPr/>
        </p:nvPicPr>
        <p:blipFill>
          <a:blip r:embed="rId27"/>
          <a:stretch>
            <a:fillRect/>
          </a:stretch>
        </p:blipFill>
        <p:spPr>
          <a:xfrm>
            <a:off x="13801184" y="3438862"/>
            <a:ext cx="4096060" cy="745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845734" y="7734556"/>
            <a:ext cx="554147" cy="5541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43619" tIns="43619" rIns="43619" bIns="43619" rtlCol="0" anchor="ctr"/>
            <a:lstStyle/>
            <a:p>
              <a:pPr algn="ctr">
                <a:lnSpc>
                  <a:spcPts val="2659"/>
                </a:lnSpc>
              </a:pPr>
              <a:endParaRPr/>
            </a:p>
          </p:txBody>
        </p:sp>
      </p:grpSp>
      <p:grpSp>
        <p:nvGrpSpPr>
          <p:cNvPr id="12" name="Group 12"/>
          <p:cNvGrpSpPr/>
          <p:nvPr/>
        </p:nvGrpSpPr>
        <p:grpSpPr>
          <a:xfrm>
            <a:off x="2750907" y="7186437"/>
            <a:ext cx="387079" cy="3870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6" name="Group 16"/>
          <p:cNvGrpSpPr/>
          <p:nvPr/>
        </p:nvGrpSpPr>
        <p:grpSpPr>
          <a:xfrm>
            <a:off x="5090123" y="8033860"/>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32" name="Freeform 32"/>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3" name="Group 33"/>
          <p:cNvGrpSpPr/>
          <p:nvPr/>
        </p:nvGrpSpPr>
        <p:grpSpPr>
          <a:xfrm>
            <a:off x="15194932" y="5917795"/>
            <a:ext cx="513366" cy="51336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35" name="TextBox 35"/>
            <p:cNvSpPr txBox="1"/>
            <p:nvPr/>
          </p:nvSpPr>
          <p:spPr>
            <a:xfrm>
              <a:off x="76200" y="38100"/>
              <a:ext cx="660400" cy="698500"/>
            </a:xfrm>
            <a:prstGeom prst="rect">
              <a:avLst/>
            </a:prstGeom>
          </p:spPr>
          <p:txBody>
            <a:bodyPr lIns="40409" tIns="40409" rIns="40409" bIns="40409" rtlCol="0" anchor="ctr"/>
            <a:lstStyle/>
            <a:p>
              <a:pPr algn="ctr">
                <a:lnSpc>
                  <a:spcPts val="2659"/>
                </a:lnSpc>
              </a:pPr>
              <a:endParaRPr/>
            </a:p>
          </p:txBody>
        </p:sp>
      </p:grpSp>
      <p:sp>
        <p:nvSpPr>
          <p:cNvPr id="36" name="Freeform 36"/>
          <p:cNvSpPr/>
          <p:nvPr/>
        </p:nvSpPr>
        <p:spPr>
          <a:xfrm>
            <a:off x="1854530" y="4516990"/>
            <a:ext cx="6758431" cy="5770010"/>
          </a:xfrm>
          <a:custGeom>
            <a:avLst/>
            <a:gdLst/>
            <a:ahLst/>
            <a:cxnLst/>
            <a:rect l="l" t="t" r="r" b="b"/>
            <a:pathLst>
              <a:path w="6758431" h="5770010">
                <a:moveTo>
                  <a:pt x="0" y="0"/>
                </a:moveTo>
                <a:lnTo>
                  <a:pt x="6758431" y="0"/>
                </a:lnTo>
                <a:lnTo>
                  <a:pt x="6758431" y="5770010"/>
                </a:lnTo>
                <a:lnTo>
                  <a:pt x="0" y="57700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41" name="Picture 40"/>
          <p:cNvPicPr>
            <a:picLocks noChangeAspect="1"/>
          </p:cNvPicPr>
          <p:nvPr/>
        </p:nvPicPr>
        <p:blipFill>
          <a:blip r:embed="rId20"/>
          <a:stretch>
            <a:fillRect/>
          </a:stretch>
        </p:blipFill>
        <p:spPr>
          <a:xfrm>
            <a:off x="5396068" y="1533564"/>
            <a:ext cx="10264102" cy="4578468"/>
          </a:xfrm>
          <a:prstGeom prst="rect">
            <a:avLst/>
          </a:prstGeom>
        </p:spPr>
      </p:pic>
      <p:pic>
        <p:nvPicPr>
          <p:cNvPr id="42"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9413572" y="5831602"/>
            <a:ext cx="3461436" cy="194705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4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3" name="Picture 32"/>
          <p:cNvPicPr>
            <a:picLocks noChangeAspect="1"/>
          </p:cNvPicPr>
          <p:nvPr/>
        </p:nvPicPr>
        <p:blipFill>
          <a:blip r:embed="rId18"/>
          <a:stretch>
            <a:fillRect/>
          </a:stretch>
        </p:blipFill>
        <p:spPr>
          <a:xfrm>
            <a:off x="2402512" y="1022916"/>
            <a:ext cx="13597628" cy="480258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750907" y="7186437"/>
            <a:ext cx="387079" cy="3870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1" name="TextBox 11"/>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2" name="Freeform 12"/>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3" name="Group 13"/>
          <p:cNvGrpSpPr/>
          <p:nvPr/>
        </p:nvGrpSpPr>
        <p:grpSpPr>
          <a:xfrm>
            <a:off x="5090123" y="8033860"/>
            <a:ext cx="420920" cy="4209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9" name="Group 19"/>
          <p:cNvGrpSpPr/>
          <p:nvPr/>
        </p:nvGrpSpPr>
        <p:grpSpPr>
          <a:xfrm>
            <a:off x="7779108" y="9034022"/>
            <a:ext cx="651215" cy="651215"/>
            <a:chOff x="0" y="0"/>
            <a:chExt cx="868286" cy="868286"/>
          </a:xfrm>
        </p:grpSpPr>
        <p:sp>
          <p:nvSpPr>
            <p:cNvPr id="20" name="Freeform 20"/>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1" name="Group 21"/>
            <p:cNvGrpSpPr/>
            <p:nvPr/>
          </p:nvGrpSpPr>
          <p:grpSpPr>
            <a:xfrm rot="2610537">
              <a:off x="448852" y="263457"/>
              <a:ext cx="186241" cy="117048"/>
              <a:chOff x="0" y="0"/>
              <a:chExt cx="123088" cy="77358"/>
            </a:xfrm>
          </p:grpSpPr>
          <p:sp>
            <p:nvSpPr>
              <p:cNvPr id="22" name="Freeform 22"/>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3" name="TextBox 23"/>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4" name="Group 24"/>
          <p:cNvGrpSpPr/>
          <p:nvPr/>
        </p:nvGrpSpPr>
        <p:grpSpPr>
          <a:xfrm rot="-6599535">
            <a:off x="11387525" y="9034022"/>
            <a:ext cx="651215" cy="651215"/>
            <a:chOff x="0" y="0"/>
            <a:chExt cx="868286" cy="868286"/>
          </a:xfrm>
        </p:grpSpPr>
        <p:sp>
          <p:nvSpPr>
            <p:cNvPr id="25" name="Freeform 25"/>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6" name="Group 26"/>
            <p:cNvGrpSpPr/>
            <p:nvPr/>
          </p:nvGrpSpPr>
          <p:grpSpPr>
            <a:xfrm rot="2610537">
              <a:off x="448852" y="263457"/>
              <a:ext cx="186241" cy="117048"/>
              <a:chOff x="0" y="0"/>
              <a:chExt cx="123088" cy="77358"/>
            </a:xfrm>
          </p:grpSpPr>
          <p:sp>
            <p:nvSpPr>
              <p:cNvPr id="27" name="Freeform 27"/>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8" name="TextBox 28"/>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9" name="Freeform 29"/>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36" name="Picture 35"/>
          <p:cNvPicPr>
            <a:picLocks noChangeAspect="1"/>
          </p:cNvPicPr>
          <p:nvPr/>
        </p:nvPicPr>
        <p:blipFill>
          <a:blip r:embed="rId16"/>
          <a:stretch>
            <a:fillRect/>
          </a:stretch>
        </p:blipFill>
        <p:spPr>
          <a:xfrm>
            <a:off x="3132178" y="2699308"/>
            <a:ext cx="11753609" cy="316491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4517736"/>
            <a:ext cx="17438374" cy="5427092"/>
            <a:chOff x="0" y="0"/>
            <a:chExt cx="3064845" cy="953827"/>
          </a:xfrm>
        </p:grpSpPr>
        <p:sp>
          <p:nvSpPr>
            <p:cNvPr id="41" name="Freeform 41"/>
            <p:cNvSpPr/>
            <p:nvPr/>
          </p:nvSpPr>
          <p:spPr>
            <a:xfrm>
              <a:off x="0" y="0"/>
              <a:ext cx="3064845" cy="953827"/>
            </a:xfrm>
            <a:custGeom>
              <a:avLst/>
              <a:gdLst/>
              <a:ahLst/>
              <a:cxnLst/>
              <a:rect l="l" t="t" r="r" b="b"/>
              <a:pathLst>
                <a:path w="3064845" h="953827">
                  <a:moveTo>
                    <a:pt x="22642" y="0"/>
                  </a:moveTo>
                  <a:lnTo>
                    <a:pt x="3042203" y="0"/>
                  </a:lnTo>
                  <a:cubicBezTo>
                    <a:pt x="3048208" y="0"/>
                    <a:pt x="3053967" y="2385"/>
                    <a:pt x="3058214" y="6632"/>
                  </a:cubicBezTo>
                  <a:cubicBezTo>
                    <a:pt x="3062460" y="10878"/>
                    <a:pt x="3064845" y="16637"/>
                    <a:pt x="3064845" y="22642"/>
                  </a:cubicBezTo>
                  <a:lnTo>
                    <a:pt x="3064845" y="931185"/>
                  </a:lnTo>
                  <a:cubicBezTo>
                    <a:pt x="3064845" y="937190"/>
                    <a:pt x="3062460" y="942950"/>
                    <a:pt x="3058214" y="947196"/>
                  </a:cubicBezTo>
                  <a:cubicBezTo>
                    <a:pt x="3053967" y="951442"/>
                    <a:pt x="3048208" y="953827"/>
                    <a:pt x="3042203" y="953827"/>
                  </a:cubicBezTo>
                  <a:lnTo>
                    <a:pt x="22642" y="953827"/>
                  </a:lnTo>
                  <a:cubicBezTo>
                    <a:pt x="16637" y="953827"/>
                    <a:pt x="10878" y="951442"/>
                    <a:pt x="6632" y="947196"/>
                  </a:cubicBezTo>
                  <a:cubicBezTo>
                    <a:pt x="2385" y="942950"/>
                    <a:pt x="0" y="937190"/>
                    <a:pt x="0" y="931185"/>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991927"/>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1316845" y="579542"/>
            <a:ext cx="15654311" cy="3490520"/>
            <a:chOff x="0" y="0"/>
            <a:chExt cx="20872414" cy="4654026"/>
          </a:xfrm>
        </p:grpSpPr>
        <p:grpSp>
          <p:nvGrpSpPr>
            <p:cNvPr id="44" name="Group 44"/>
            <p:cNvGrpSpPr/>
            <p:nvPr/>
          </p:nvGrpSpPr>
          <p:grpSpPr>
            <a:xfrm>
              <a:off x="0" y="0"/>
              <a:ext cx="20872414" cy="4654026"/>
              <a:chOff x="0" y="0"/>
              <a:chExt cx="2331417" cy="519848"/>
            </a:xfrm>
          </p:grpSpPr>
          <p:sp>
            <p:nvSpPr>
              <p:cNvPr id="45" name="Freeform 45"/>
              <p:cNvSpPr/>
              <p:nvPr/>
            </p:nvSpPr>
            <p:spPr>
              <a:xfrm>
                <a:off x="0" y="0"/>
                <a:ext cx="2331417" cy="519848"/>
              </a:xfrm>
              <a:custGeom>
                <a:avLst/>
                <a:gdLst/>
                <a:ahLst/>
                <a:cxnLst/>
                <a:rect l="l" t="t" r="r" b="b"/>
                <a:pathLst>
                  <a:path w="2331417" h="519848">
                    <a:moveTo>
                      <a:pt x="29765" y="0"/>
                    </a:moveTo>
                    <a:lnTo>
                      <a:pt x="2301652" y="0"/>
                    </a:lnTo>
                    <a:cubicBezTo>
                      <a:pt x="2318091" y="0"/>
                      <a:pt x="2331417" y="13326"/>
                      <a:pt x="2331417" y="29765"/>
                    </a:cubicBezTo>
                    <a:lnTo>
                      <a:pt x="2331417" y="490083"/>
                    </a:lnTo>
                    <a:cubicBezTo>
                      <a:pt x="2331417" y="506522"/>
                      <a:pt x="2318091" y="519848"/>
                      <a:pt x="2301652" y="519848"/>
                    </a:cubicBezTo>
                    <a:lnTo>
                      <a:pt x="29765" y="519848"/>
                    </a:lnTo>
                    <a:cubicBezTo>
                      <a:pt x="13326" y="519848"/>
                      <a:pt x="0" y="506522"/>
                      <a:pt x="0" y="490083"/>
                    </a:cubicBezTo>
                    <a:lnTo>
                      <a:pt x="0" y="29765"/>
                    </a:lnTo>
                    <a:cubicBezTo>
                      <a:pt x="0" y="13326"/>
                      <a:pt x="13326" y="0"/>
                      <a:pt x="29765" y="0"/>
                    </a:cubicBezTo>
                    <a:close/>
                  </a:path>
                </a:pathLst>
              </a:custGeom>
              <a:solidFill>
                <a:srgbClr val="FF6F6F"/>
              </a:solidFill>
              <a:ln w="57150" cap="rnd">
                <a:solidFill>
                  <a:srgbClr val="000000"/>
                </a:solidFill>
                <a:prstDash val="solid"/>
                <a:round/>
              </a:ln>
            </p:spPr>
          </p:sp>
          <p:sp>
            <p:nvSpPr>
              <p:cNvPr id="46" name="TextBox 46"/>
              <p:cNvSpPr txBox="1"/>
              <p:nvPr/>
            </p:nvSpPr>
            <p:spPr>
              <a:xfrm>
                <a:off x="0" y="-38100"/>
                <a:ext cx="2331417" cy="557948"/>
              </a:xfrm>
              <a:prstGeom prst="rect">
                <a:avLst/>
              </a:prstGeom>
            </p:spPr>
            <p:txBody>
              <a:bodyPr lIns="50800" tIns="50800" rIns="50800" bIns="50800" rtlCol="0" anchor="ctr"/>
              <a:lstStyle/>
              <a:p>
                <a:pPr algn="ctr">
                  <a:lnSpc>
                    <a:spcPts val="2660"/>
                  </a:lnSpc>
                  <a:spcBef>
                    <a:spcPct val="0"/>
                  </a:spcBef>
                </a:pPr>
                <a:endParaRPr/>
              </a:p>
            </p:txBody>
          </p:sp>
        </p:grpSp>
        <p:sp>
          <p:nvSpPr>
            <p:cNvPr id="47" name="TextBox 47"/>
            <p:cNvSpPr txBox="1"/>
            <p:nvPr/>
          </p:nvSpPr>
          <p:spPr>
            <a:xfrm>
              <a:off x="336871" y="650084"/>
              <a:ext cx="20198672" cy="2499783"/>
            </a:xfrm>
            <a:prstGeom prst="rect">
              <a:avLst/>
            </a:prstGeom>
          </p:spPr>
          <p:txBody>
            <a:bodyPr lIns="0" tIns="0" rIns="0" bIns="0" rtlCol="0" anchor="t">
              <a:spAutoFit/>
            </a:bodyPr>
            <a:lstStyle/>
            <a:p>
              <a:pPr algn="l">
                <a:lnSpc>
                  <a:spcPts val="7699"/>
                </a:lnSpc>
              </a:pPr>
              <a:r>
                <a:rPr lang="en-US" sz="5499" b="1" dirty="0">
                  <a:solidFill>
                    <a:srgbClr val="FFFFFF"/>
                  </a:solidFill>
                  <a:latin typeface="Open Sans Bold"/>
                  <a:ea typeface="Open Sans Bold"/>
                  <a:cs typeface="Open Sans Bold"/>
                  <a:sym typeface="Open Sans Bold"/>
                </a:rPr>
                <a:t>a. </a:t>
              </a:r>
              <a:r>
                <a:rPr lang="en-US" sz="5499" b="1" dirty="0" err="1">
                  <a:solidFill>
                    <a:srgbClr val="FFFFFF"/>
                  </a:solidFill>
                  <a:latin typeface="Open Sans Bold"/>
                  <a:ea typeface="Open Sans Bold"/>
                  <a:cs typeface="Open Sans Bold"/>
                  <a:sym typeface="Open Sans Bold"/>
                </a:rPr>
                <a:t>Ngủ</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yên</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ngủ</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yên</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cò</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ơi</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chớ</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sợ</a:t>
              </a:r>
              <a:endParaRPr lang="en-US" sz="5499" b="1" dirty="0">
                <a:solidFill>
                  <a:srgbClr val="FFFFFF"/>
                </a:solidFill>
                <a:latin typeface="Open Sans Bold"/>
                <a:ea typeface="Open Sans Bold"/>
                <a:cs typeface="Open Sans Bold"/>
                <a:sym typeface="Open Sans Bold"/>
              </a:endParaRPr>
            </a:p>
            <a:p>
              <a:pPr algn="l">
                <a:lnSpc>
                  <a:spcPts val="7699"/>
                </a:lnSpc>
              </a:pP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Cành</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có</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mềm</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mẹ</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đã</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sẵn</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tay</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nâng</a:t>
              </a:r>
              <a:endParaRPr lang="en-US" sz="5499" b="1" dirty="0">
                <a:solidFill>
                  <a:srgbClr val="FFFFFF"/>
                </a:solidFill>
                <a:latin typeface="Open Sans Bold"/>
                <a:ea typeface="Open Sans Bold"/>
                <a:cs typeface="Open Sans Bold"/>
                <a:sym typeface="Open Sans Bold"/>
              </a:endParaRPr>
            </a:p>
          </p:txBody>
        </p:sp>
        <p:sp>
          <p:nvSpPr>
            <p:cNvPr id="48" name="TextBox 48"/>
            <p:cNvSpPr txBox="1"/>
            <p:nvPr/>
          </p:nvSpPr>
          <p:spPr>
            <a:xfrm>
              <a:off x="12332284" y="3264155"/>
              <a:ext cx="7488749" cy="937323"/>
            </a:xfrm>
            <a:prstGeom prst="rect">
              <a:avLst/>
            </a:prstGeom>
          </p:spPr>
          <p:txBody>
            <a:bodyPr lIns="0" tIns="0" rIns="0" bIns="0" rtlCol="0" anchor="t">
              <a:spAutoFit/>
            </a:bodyPr>
            <a:lstStyle/>
            <a:p>
              <a:pPr algn="ctr">
                <a:lnSpc>
                  <a:spcPts val="5932"/>
                </a:lnSpc>
              </a:pPr>
              <a:r>
                <a:rPr lang="en-US" sz="4237" b="1">
                  <a:solidFill>
                    <a:srgbClr val="000000"/>
                  </a:solidFill>
                  <a:latin typeface="Open Sans Bold"/>
                  <a:ea typeface="Open Sans Bold"/>
                  <a:cs typeface="Open Sans Bold"/>
                  <a:sym typeface="Open Sans Bold"/>
                </a:rPr>
                <a:t>(Chế Lan Viên)</a:t>
              </a:r>
            </a:p>
          </p:txBody>
        </p:sp>
      </p:grpSp>
      <p:sp>
        <p:nvSpPr>
          <p:cNvPr id="49" name="Freeform 49"/>
          <p:cNvSpPr/>
          <p:nvPr/>
        </p:nvSpPr>
        <p:spPr>
          <a:xfrm>
            <a:off x="909599" y="4861645"/>
            <a:ext cx="3756372" cy="4823591"/>
          </a:xfrm>
          <a:custGeom>
            <a:avLst/>
            <a:gdLst/>
            <a:ahLst/>
            <a:cxnLst/>
            <a:rect l="l" t="t" r="r" b="b"/>
            <a:pathLst>
              <a:path w="3756372" h="4823591">
                <a:moveTo>
                  <a:pt x="0" y="0"/>
                </a:moveTo>
                <a:lnTo>
                  <a:pt x="3756372" y="0"/>
                </a:lnTo>
                <a:lnTo>
                  <a:pt x="3756372" y="4823591"/>
                </a:lnTo>
                <a:lnTo>
                  <a:pt x="0" y="4823591"/>
                </a:lnTo>
                <a:lnTo>
                  <a:pt x="0" y="0"/>
                </a:lnTo>
                <a:close/>
              </a:path>
            </a:pathLst>
          </a:custGeom>
          <a:blipFill>
            <a:blip r:embed="rId22"/>
            <a:stretch>
              <a:fillRect/>
            </a:stretch>
          </a:blipFill>
        </p:spPr>
      </p:sp>
      <p:sp>
        <p:nvSpPr>
          <p:cNvPr id="50" name="TextBox 50"/>
          <p:cNvSpPr txBox="1"/>
          <p:nvPr/>
        </p:nvSpPr>
        <p:spPr>
          <a:xfrm>
            <a:off x="4782650" y="5038725"/>
            <a:ext cx="8987920" cy="863600"/>
          </a:xfrm>
          <a:prstGeom prst="rect">
            <a:avLst/>
          </a:prstGeom>
        </p:spPr>
        <p:txBody>
          <a:bodyPr lIns="0" tIns="0" rIns="0" bIns="0" rtlCol="0" anchor="t">
            <a:spAutoFit/>
          </a:bodyPr>
          <a:lstStyle/>
          <a:p>
            <a:pPr algn="l">
              <a:lnSpc>
                <a:spcPts val="7000"/>
              </a:lnSpc>
            </a:pPr>
            <a:r>
              <a:rPr lang="en-US" sz="5000" b="1" dirty="0" err="1">
                <a:solidFill>
                  <a:srgbClr val="D52A3F"/>
                </a:solidFill>
                <a:latin typeface="Open Sans Bold"/>
                <a:ea typeface="Open Sans Bold"/>
                <a:cs typeface="Open Sans Bold"/>
                <a:sym typeface="Open Sans Bold"/>
              </a:rPr>
              <a:t>Xác</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định</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điệp</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từ</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điệp</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ngữ</a:t>
            </a:r>
            <a:endParaRPr lang="en-US" sz="5000" b="1" dirty="0">
              <a:solidFill>
                <a:srgbClr val="D52A3F"/>
              </a:solidFill>
              <a:latin typeface="Open Sans Bold"/>
              <a:ea typeface="Open Sans Bold"/>
              <a:cs typeface="Open Sans Bold"/>
              <a:sym typeface="Open Sans Bold"/>
            </a:endParaRPr>
          </a:p>
        </p:txBody>
      </p:sp>
      <p:grpSp>
        <p:nvGrpSpPr>
          <p:cNvPr id="51" name="Group 51"/>
          <p:cNvGrpSpPr/>
          <p:nvPr/>
        </p:nvGrpSpPr>
        <p:grpSpPr>
          <a:xfrm>
            <a:off x="6811256" y="6999432"/>
            <a:ext cx="4665488" cy="1703565"/>
            <a:chOff x="0" y="0"/>
            <a:chExt cx="6220651" cy="2271420"/>
          </a:xfrm>
        </p:grpSpPr>
        <p:grpSp>
          <p:nvGrpSpPr>
            <p:cNvPr id="52" name="Group 52"/>
            <p:cNvGrpSpPr/>
            <p:nvPr/>
          </p:nvGrpSpPr>
          <p:grpSpPr>
            <a:xfrm>
              <a:off x="0" y="0"/>
              <a:ext cx="6220651" cy="2271420"/>
              <a:chOff x="0" y="0"/>
              <a:chExt cx="1228771" cy="448675"/>
            </a:xfrm>
          </p:grpSpPr>
          <p:sp>
            <p:nvSpPr>
              <p:cNvPr id="53" name="Freeform 53"/>
              <p:cNvSpPr/>
              <p:nvPr/>
            </p:nvSpPr>
            <p:spPr>
              <a:xfrm>
                <a:off x="0" y="0"/>
                <a:ext cx="1228771" cy="448675"/>
              </a:xfrm>
              <a:custGeom>
                <a:avLst/>
                <a:gdLst/>
                <a:ahLst/>
                <a:cxnLst/>
                <a:rect l="l" t="t" r="r" b="b"/>
                <a:pathLst>
                  <a:path w="1228771" h="448675">
                    <a:moveTo>
                      <a:pt x="36507" y="0"/>
                    </a:moveTo>
                    <a:lnTo>
                      <a:pt x="1192264" y="0"/>
                    </a:lnTo>
                    <a:cubicBezTo>
                      <a:pt x="1201946" y="0"/>
                      <a:pt x="1211232" y="3846"/>
                      <a:pt x="1218078" y="10693"/>
                    </a:cubicBezTo>
                    <a:cubicBezTo>
                      <a:pt x="1224924" y="17539"/>
                      <a:pt x="1228771" y="26825"/>
                      <a:pt x="1228771" y="36507"/>
                    </a:cubicBezTo>
                    <a:lnTo>
                      <a:pt x="1228771" y="412169"/>
                    </a:lnTo>
                    <a:cubicBezTo>
                      <a:pt x="1228771" y="421851"/>
                      <a:pt x="1224924" y="431137"/>
                      <a:pt x="1218078" y="437983"/>
                    </a:cubicBezTo>
                    <a:cubicBezTo>
                      <a:pt x="1211232" y="444829"/>
                      <a:pt x="1201946" y="448675"/>
                      <a:pt x="1192264" y="448675"/>
                    </a:cubicBezTo>
                    <a:lnTo>
                      <a:pt x="36507" y="448675"/>
                    </a:lnTo>
                    <a:cubicBezTo>
                      <a:pt x="26825" y="448675"/>
                      <a:pt x="17539" y="444829"/>
                      <a:pt x="10693" y="437983"/>
                    </a:cubicBezTo>
                    <a:cubicBezTo>
                      <a:pt x="3846" y="431137"/>
                      <a:pt x="0" y="421851"/>
                      <a:pt x="0" y="412169"/>
                    </a:cubicBezTo>
                    <a:lnTo>
                      <a:pt x="0" y="36507"/>
                    </a:lnTo>
                    <a:cubicBezTo>
                      <a:pt x="0" y="26825"/>
                      <a:pt x="3846" y="17539"/>
                      <a:pt x="10693" y="10693"/>
                    </a:cubicBezTo>
                    <a:cubicBezTo>
                      <a:pt x="17539" y="3846"/>
                      <a:pt x="26825" y="0"/>
                      <a:pt x="36507" y="0"/>
                    </a:cubicBezTo>
                    <a:close/>
                  </a:path>
                </a:pathLst>
              </a:custGeom>
              <a:solidFill>
                <a:srgbClr val="61CEBE"/>
              </a:solidFill>
              <a:ln w="38100" cap="rnd">
                <a:solidFill>
                  <a:srgbClr val="000000"/>
                </a:solidFill>
                <a:prstDash val="solid"/>
                <a:round/>
              </a:ln>
            </p:spPr>
          </p:sp>
          <p:sp>
            <p:nvSpPr>
              <p:cNvPr id="54" name="TextBox 54"/>
              <p:cNvSpPr txBox="1"/>
              <p:nvPr/>
            </p:nvSpPr>
            <p:spPr>
              <a:xfrm>
                <a:off x="0" y="-38100"/>
                <a:ext cx="1228771" cy="486775"/>
              </a:xfrm>
              <a:prstGeom prst="rect">
                <a:avLst/>
              </a:prstGeom>
            </p:spPr>
            <p:txBody>
              <a:bodyPr lIns="50800" tIns="50800" rIns="50800" bIns="50800" rtlCol="0" anchor="ctr"/>
              <a:lstStyle/>
              <a:p>
                <a:pPr algn="ctr">
                  <a:lnSpc>
                    <a:spcPts val="2659"/>
                  </a:lnSpc>
                  <a:spcBef>
                    <a:spcPct val="0"/>
                  </a:spcBef>
                </a:pPr>
                <a:endParaRPr/>
              </a:p>
            </p:txBody>
          </p:sp>
        </p:grpSp>
        <p:sp>
          <p:nvSpPr>
            <p:cNvPr id="55" name="TextBox 55"/>
            <p:cNvSpPr txBox="1"/>
            <p:nvPr/>
          </p:nvSpPr>
          <p:spPr>
            <a:xfrm>
              <a:off x="663702" y="376119"/>
              <a:ext cx="5034247" cy="1447549"/>
            </a:xfrm>
            <a:prstGeom prst="rect">
              <a:avLst/>
            </a:prstGeom>
          </p:spPr>
          <p:txBody>
            <a:bodyPr lIns="0" tIns="0" rIns="0" bIns="0" rtlCol="0" anchor="t">
              <a:spAutoFit/>
            </a:bodyPr>
            <a:lstStyle/>
            <a:p>
              <a:pPr algn="l">
                <a:lnSpc>
                  <a:spcPts val="9158"/>
                </a:lnSpc>
              </a:pPr>
              <a:r>
                <a:rPr lang="en-US" sz="6541" b="1" dirty="0" err="1">
                  <a:solidFill>
                    <a:srgbClr val="000000"/>
                  </a:solidFill>
                  <a:latin typeface="Open Sans Bold"/>
                  <a:ea typeface="Open Sans Bold"/>
                  <a:cs typeface="Open Sans Bold"/>
                  <a:sym typeface="Open Sans Bold"/>
                </a:rPr>
                <a:t>ngủ</a:t>
              </a:r>
              <a:r>
                <a:rPr lang="en-US" sz="6541" b="1" dirty="0">
                  <a:solidFill>
                    <a:srgbClr val="000000"/>
                  </a:solidFill>
                  <a:latin typeface="Open Sans Bold"/>
                  <a:ea typeface="Open Sans Bold"/>
                  <a:cs typeface="Open Sans Bold"/>
                  <a:sym typeface="Open Sans Bold"/>
                </a:rPr>
                <a:t> </a:t>
              </a:r>
              <a:r>
                <a:rPr lang="en-US" sz="6541" b="1" dirty="0" err="1">
                  <a:solidFill>
                    <a:srgbClr val="000000"/>
                  </a:solidFill>
                  <a:latin typeface="Open Sans Bold"/>
                  <a:ea typeface="Open Sans Bold"/>
                  <a:cs typeface="Open Sans Bold"/>
                  <a:sym typeface="Open Sans Bold"/>
                </a:rPr>
                <a:t>yên</a:t>
              </a:r>
              <a:endParaRPr lang="en-US" sz="6541" b="1" dirty="0">
                <a:solidFill>
                  <a:srgbClr val="000000"/>
                </a:solidFill>
                <a:latin typeface="Open Sans Bold"/>
                <a:ea typeface="Open Sans Bold"/>
                <a:cs typeface="Open Sans Bold"/>
                <a:sym typeface="Open Sans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13770570" y="4517736"/>
            <a:ext cx="4937760" cy="6172200"/>
            <a:chOff x="0" y="0"/>
            <a:chExt cx="6583680" cy="8229600"/>
          </a:xfrm>
        </p:grpSpPr>
        <p:sp>
          <p:nvSpPr>
            <p:cNvPr id="7" name="Freeform 7"/>
            <p:cNvSpPr/>
            <p:nvPr/>
          </p:nvSpPr>
          <p:spPr>
            <a:xfrm>
              <a:off x="0" y="0"/>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8" name="Group 8"/>
            <p:cNvGrpSpPr/>
            <p:nvPr/>
          </p:nvGrpSpPr>
          <p:grpSpPr>
            <a:xfrm>
              <a:off x="694478" y="230477"/>
              <a:ext cx="860511" cy="8605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2038739" y="6999432"/>
            <a:ext cx="3463662" cy="3489036"/>
            <a:chOff x="0" y="0"/>
            <a:chExt cx="4618215" cy="4652048"/>
          </a:xfrm>
        </p:grpSpPr>
        <p:sp>
          <p:nvSpPr>
            <p:cNvPr id="12" name="Freeform 12"/>
            <p:cNvSpPr/>
            <p:nvPr/>
          </p:nvSpPr>
          <p:spPr>
            <a:xfrm>
              <a:off x="0" y="0"/>
              <a:ext cx="4618215" cy="4652048"/>
            </a:xfrm>
            <a:custGeom>
              <a:avLst/>
              <a:gdLst/>
              <a:ahLst/>
              <a:cxnLst/>
              <a:rect l="l" t="t" r="r" b="b"/>
              <a:pathLst>
                <a:path w="4618215" h="4652048">
                  <a:moveTo>
                    <a:pt x="0" y="0"/>
                  </a:moveTo>
                  <a:lnTo>
                    <a:pt x="4618215" y="0"/>
                  </a:lnTo>
                  <a:lnTo>
                    <a:pt x="4618215" y="4652048"/>
                  </a:lnTo>
                  <a:lnTo>
                    <a:pt x="0" y="46520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3"/>
            <p:cNvGrpSpPr/>
            <p:nvPr/>
          </p:nvGrpSpPr>
          <p:grpSpPr>
            <a:xfrm>
              <a:off x="901118" y="375617"/>
              <a:ext cx="860511" cy="8605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1358610" y="6113553"/>
            <a:ext cx="7090172" cy="4576384"/>
            <a:chOff x="0" y="0"/>
            <a:chExt cx="9453563" cy="6101845"/>
          </a:xfrm>
        </p:grpSpPr>
        <p:sp>
          <p:nvSpPr>
            <p:cNvPr id="17" name="Freeform 17"/>
            <p:cNvSpPr/>
            <p:nvPr/>
          </p:nvSpPr>
          <p:spPr>
            <a:xfrm flipH="1">
              <a:off x="0" y="0"/>
              <a:ext cx="9453563" cy="6101845"/>
            </a:xfrm>
            <a:custGeom>
              <a:avLst/>
              <a:gdLst/>
              <a:ahLst/>
              <a:cxnLst/>
              <a:rect l="l" t="t" r="r" b="b"/>
              <a:pathLst>
                <a:path w="9453563" h="6101845">
                  <a:moveTo>
                    <a:pt x="9453563" y="0"/>
                  </a:moveTo>
                  <a:lnTo>
                    <a:pt x="0" y="0"/>
                  </a:lnTo>
                  <a:lnTo>
                    <a:pt x="0" y="6101845"/>
                  </a:lnTo>
                  <a:lnTo>
                    <a:pt x="9453563" y="6101845"/>
                  </a:lnTo>
                  <a:lnTo>
                    <a:pt x="9453563"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8" name="Group 18"/>
            <p:cNvGrpSpPr/>
            <p:nvPr/>
          </p:nvGrpSpPr>
          <p:grpSpPr>
            <a:xfrm>
              <a:off x="6794636" y="309192"/>
              <a:ext cx="639993" cy="6399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2" name="Group 22"/>
          <p:cNvGrpSpPr/>
          <p:nvPr/>
        </p:nvGrpSpPr>
        <p:grpSpPr>
          <a:xfrm>
            <a:off x="4212139" y="7991090"/>
            <a:ext cx="3038845" cy="2497378"/>
            <a:chOff x="0" y="0"/>
            <a:chExt cx="4051794" cy="3329838"/>
          </a:xfrm>
        </p:grpSpPr>
        <p:sp>
          <p:nvSpPr>
            <p:cNvPr id="23" name="Freeform 23"/>
            <p:cNvSpPr/>
            <p:nvPr/>
          </p:nvSpPr>
          <p:spPr>
            <a:xfrm flipH="1">
              <a:off x="0" y="0"/>
              <a:ext cx="4051794" cy="3329838"/>
            </a:xfrm>
            <a:custGeom>
              <a:avLst/>
              <a:gdLst/>
              <a:ahLst/>
              <a:cxnLst/>
              <a:rect l="l" t="t" r="r" b="b"/>
              <a:pathLst>
                <a:path w="4051794" h="3329838">
                  <a:moveTo>
                    <a:pt x="4051794" y="0"/>
                  </a:moveTo>
                  <a:lnTo>
                    <a:pt x="0" y="0"/>
                  </a:lnTo>
                  <a:lnTo>
                    <a:pt x="0" y="3329838"/>
                  </a:lnTo>
                  <a:lnTo>
                    <a:pt x="4051794" y="3329838"/>
                  </a:lnTo>
                  <a:lnTo>
                    <a:pt x="4051794"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4" name="Group 24"/>
            <p:cNvGrpSpPr/>
            <p:nvPr/>
          </p:nvGrpSpPr>
          <p:grpSpPr>
            <a:xfrm>
              <a:off x="2993960" y="193134"/>
              <a:ext cx="561226" cy="56122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4517736"/>
            <a:ext cx="17438374" cy="5427092"/>
            <a:chOff x="0" y="0"/>
            <a:chExt cx="3064845" cy="953827"/>
          </a:xfrm>
        </p:grpSpPr>
        <p:sp>
          <p:nvSpPr>
            <p:cNvPr id="41" name="Freeform 41"/>
            <p:cNvSpPr/>
            <p:nvPr/>
          </p:nvSpPr>
          <p:spPr>
            <a:xfrm>
              <a:off x="0" y="0"/>
              <a:ext cx="3064845" cy="953827"/>
            </a:xfrm>
            <a:custGeom>
              <a:avLst/>
              <a:gdLst/>
              <a:ahLst/>
              <a:cxnLst/>
              <a:rect l="l" t="t" r="r" b="b"/>
              <a:pathLst>
                <a:path w="3064845" h="953827">
                  <a:moveTo>
                    <a:pt x="22642" y="0"/>
                  </a:moveTo>
                  <a:lnTo>
                    <a:pt x="3042203" y="0"/>
                  </a:lnTo>
                  <a:cubicBezTo>
                    <a:pt x="3048208" y="0"/>
                    <a:pt x="3053967" y="2385"/>
                    <a:pt x="3058214" y="6632"/>
                  </a:cubicBezTo>
                  <a:cubicBezTo>
                    <a:pt x="3062460" y="10878"/>
                    <a:pt x="3064845" y="16637"/>
                    <a:pt x="3064845" y="22642"/>
                  </a:cubicBezTo>
                  <a:lnTo>
                    <a:pt x="3064845" y="931185"/>
                  </a:lnTo>
                  <a:cubicBezTo>
                    <a:pt x="3064845" y="937190"/>
                    <a:pt x="3062460" y="942950"/>
                    <a:pt x="3058214" y="947196"/>
                  </a:cubicBezTo>
                  <a:cubicBezTo>
                    <a:pt x="3053967" y="951442"/>
                    <a:pt x="3048208" y="953827"/>
                    <a:pt x="3042203" y="953827"/>
                  </a:cubicBezTo>
                  <a:lnTo>
                    <a:pt x="22642" y="953827"/>
                  </a:lnTo>
                  <a:cubicBezTo>
                    <a:pt x="16637" y="953827"/>
                    <a:pt x="10878" y="951442"/>
                    <a:pt x="6632" y="947196"/>
                  </a:cubicBezTo>
                  <a:cubicBezTo>
                    <a:pt x="2385" y="942950"/>
                    <a:pt x="0" y="937190"/>
                    <a:pt x="0" y="931185"/>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991927"/>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909599" y="4861645"/>
            <a:ext cx="3756372" cy="4823591"/>
          </a:xfrm>
          <a:custGeom>
            <a:avLst/>
            <a:gdLst/>
            <a:ahLst/>
            <a:cxnLst/>
            <a:rect l="l" t="t" r="r" b="b"/>
            <a:pathLst>
              <a:path w="3756372" h="4823591">
                <a:moveTo>
                  <a:pt x="0" y="0"/>
                </a:moveTo>
                <a:lnTo>
                  <a:pt x="3756372" y="0"/>
                </a:lnTo>
                <a:lnTo>
                  <a:pt x="3756372" y="4823591"/>
                </a:lnTo>
                <a:lnTo>
                  <a:pt x="0" y="4823591"/>
                </a:lnTo>
                <a:lnTo>
                  <a:pt x="0" y="0"/>
                </a:lnTo>
                <a:close/>
              </a:path>
            </a:pathLst>
          </a:custGeom>
          <a:blipFill>
            <a:blip r:embed="rId22"/>
            <a:stretch>
              <a:fillRect/>
            </a:stretch>
          </a:blipFill>
        </p:spPr>
      </p:sp>
      <p:sp>
        <p:nvSpPr>
          <p:cNvPr id="44" name="TextBox 44"/>
          <p:cNvSpPr txBox="1"/>
          <p:nvPr/>
        </p:nvSpPr>
        <p:spPr>
          <a:xfrm>
            <a:off x="4782650" y="5038725"/>
            <a:ext cx="8987920" cy="863600"/>
          </a:xfrm>
          <a:prstGeom prst="rect">
            <a:avLst/>
          </a:prstGeom>
        </p:spPr>
        <p:txBody>
          <a:bodyPr lIns="0" tIns="0" rIns="0" bIns="0" rtlCol="0" anchor="t">
            <a:spAutoFit/>
          </a:bodyPr>
          <a:lstStyle/>
          <a:p>
            <a:pPr algn="l">
              <a:lnSpc>
                <a:spcPts val="7000"/>
              </a:lnSpc>
            </a:pPr>
            <a:r>
              <a:rPr lang="en-US" sz="5000" b="1">
                <a:solidFill>
                  <a:srgbClr val="D52A3F"/>
                </a:solidFill>
                <a:latin typeface="Open Sans Bold"/>
                <a:ea typeface="Open Sans Bold"/>
                <a:cs typeface="Open Sans Bold"/>
                <a:sym typeface="Open Sans Bold"/>
              </a:rPr>
              <a:t>Xác định điệp từ, điệp ngữ</a:t>
            </a:r>
          </a:p>
        </p:txBody>
      </p:sp>
      <p:grpSp>
        <p:nvGrpSpPr>
          <p:cNvPr id="45" name="Group 45"/>
          <p:cNvGrpSpPr/>
          <p:nvPr/>
        </p:nvGrpSpPr>
        <p:grpSpPr>
          <a:xfrm>
            <a:off x="4782650" y="7055606"/>
            <a:ext cx="12130042" cy="1375462"/>
            <a:chOff x="0" y="0"/>
            <a:chExt cx="16173389" cy="1833949"/>
          </a:xfrm>
        </p:grpSpPr>
        <p:grpSp>
          <p:nvGrpSpPr>
            <p:cNvPr id="46" name="Group 46"/>
            <p:cNvGrpSpPr/>
            <p:nvPr/>
          </p:nvGrpSpPr>
          <p:grpSpPr>
            <a:xfrm>
              <a:off x="0" y="0"/>
              <a:ext cx="16173389" cy="1833949"/>
              <a:chOff x="0" y="0"/>
              <a:chExt cx="3956818" cy="448675"/>
            </a:xfrm>
          </p:grpSpPr>
          <p:sp>
            <p:nvSpPr>
              <p:cNvPr id="47" name="Freeform 47"/>
              <p:cNvSpPr/>
              <p:nvPr/>
            </p:nvSpPr>
            <p:spPr>
              <a:xfrm>
                <a:off x="0" y="0"/>
                <a:ext cx="3956818" cy="448675"/>
              </a:xfrm>
              <a:custGeom>
                <a:avLst/>
                <a:gdLst/>
                <a:ahLst/>
                <a:cxnLst/>
                <a:rect l="l" t="t" r="r" b="b"/>
                <a:pathLst>
                  <a:path w="3956818" h="448675">
                    <a:moveTo>
                      <a:pt x="11337" y="0"/>
                    </a:moveTo>
                    <a:lnTo>
                      <a:pt x="3945481" y="0"/>
                    </a:lnTo>
                    <a:cubicBezTo>
                      <a:pt x="3951743" y="0"/>
                      <a:pt x="3956818" y="5076"/>
                      <a:pt x="3956818" y="11337"/>
                    </a:cubicBezTo>
                    <a:lnTo>
                      <a:pt x="3956818" y="437338"/>
                    </a:lnTo>
                    <a:cubicBezTo>
                      <a:pt x="3956818" y="443600"/>
                      <a:pt x="3951743" y="448675"/>
                      <a:pt x="3945481" y="448675"/>
                    </a:cubicBezTo>
                    <a:lnTo>
                      <a:pt x="11337" y="448675"/>
                    </a:lnTo>
                    <a:cubicBezTo>
                      <a:pt x="8330" y="448675"/>
                      <a:pt x="5447" y="447481"/>
                      <a:pt x="3321" y="445355"/>
                    </a:cubicBezTo>
                    <a:cubicBezTo>
                      <a:pt x="1194" y="443229"/>
                      <a:pt x="0" y="440345"/>
                      <a:pt x="0" y="437338"/>
                    </a:cubicBezTo>
                    <a:lnTo>
                      <a:pt x="0" y="11337"/>
                    </a:lnTo>
                    <a:cubicBezTo>
                      <a:pt x="0" y="5076"/>
                      <a:pt x="5076" y="0"/>
                      <a:pt x="11337" y="0"/>
                    </a:cubicBezTo>
                    <a:close/>
                  </a:path>
                </a:pathLst>
              </a:custGeom>
              <a:solidFill>
                <a:srgbClr val="61CEBE"/>
              </a:solidFill>
              <a:ln w="38100" cap="rnd">
                <a:solidFill>
                  <a:srgbClr val="000000"/>
                </a:solidFill>
                <a:prstDash val="solid"/>
                <a:round/>
              </a:ln>
            </p:spPr>
          </p:sp>
          <p:sp>
            <p:nvSpPr>
              <p:cNvPr id="48" name="TextBox 48"/>
              <p:cNvSpPr txBox="1"/>
              <p:nvPr/>
            </p:nvSpPr>
            <p:spPr>
              <a:xfrm>
                <a:off x="0" y="-38100"/>
                <a:ext cx="3956818" cy="48677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1725592" y="308405"/>
              <a:ext cx="13088797" cy="1164028"/>
            </a:xfrm>
            <a:prstGeom prst="rect">
              <a:avLst/>
            </a:prstGeom>
          </p:spPr>
          <p:txBody>
            <a:bodyPr lIns="0" tIns="0" rIns="0" bIns="0" rtlCol="0" anchor="t">
              <a:spAutoFit/>
            </a:bodyPr>
            <a:lstStyle/>
            <a:p>
              <a:pPr algn="l">
                <a:lnSpc>
                  <a:spcPts val="7394"/>
                </a:lnSpc>
              </a:pPr>
              <a:r>
                <a:rPr lang="en-US" sz="5281" b="1" dirty="0" err="1">
                  <a:solidFill>
                    <a:srgbClr val="000000"/>
                  </a:solidFill>
                  <a:latin typeface="Open Sans Bold"/>
                  <a:ea typeface="Open Sans Bold"/>
                  <a:cs typeface="Open Sans Bold"/>
                  <a:sym typeface="Open Sans Bold"/>
                </a:rPr>
                <a:t>lá</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xanh</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bông</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trắng</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nhị</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vàng</a:t>
              </a:r>
              <a:endParaRPr lang="en-US" sz="5281" b="1" dirty="0">
                <a:solidFill>
                  <a:srgbClr val="000000"/>
                </a:solidFill>
                <a:latin typeface="Open Sans Bold"/>
                <a:ea typeface="Open Sans Bold"/>
                <a:cs typeface="Open Sans Bold"/>
                <a:sym typeface="Open Sans Bold"/>
              </a:endParaRPr>
            </a:p>
          </p:txBody>
        </p:sp>
      </p:grpSp>
      <p:grpSp>
        <p:nvGrpSpPr>
          <p:cNvPr id="50" name="Group 50"/>
          <p:cNvGrpSpPr/>
          <p:nvPr/>
        </p:nvGrpSpPr>
        <p:grpSpPr>
          <a:xfrm>
            <a:off x="1182878" y="467201"/>
            <a:ext cx="16395089" cy="3879605"/>
            <a:chOff x="0" y="0"/>
            <a:chExt cx="21860119" cy="5172806"/>
          </a:xfrm>
        </p:grpSpPr>
        <p:grpSp>
          <p:nvGrpSpPr>
            <p:cNvPr id="51" name="Group 51"/>
            <p:cNvGrpSpPr/>
            <p:nvPr/>
          </p:nvGrpSpPr>
          <p:grpSpPr>
            <a:xfrm>
              <a:off x="0" y="0"/>
              <a:ext cx="21860119" cy="5172806"/>
              <a:chOff x="0" y="0"/>
              <a:chExt cx="3730018" cy="882642"/>
            </a:xfrm>
          </p:grpSpPr>
          <p:sp>
            <p:nvSpPr>
              <p:cNvPr id="52" name="Freeform 52"/>
              <p:cNvSpPr/>
              <p:nvPr/>
            </p:nvSpPr>
            <p:spPr>
              <a:xfrm>
                <a:off x="0" y="0"/>
                <a:ext cx="3730018" cy="882642"/>
              </a:xfrm>
              <a:custGeom>
                <a:avLst/>
                <a:gdLst/>
                <a:ahLst/>
                <a:cxnLst/>
                <a:rect l="l" t="t" r="r" b="b"/>
                <a:pathLst>
                  <a:path w="3730018" h="882642">
                    <a:moveTo>
                      <a:pt x="18604" y="0"/>
                    </a:moveTo>
                    <a:lnTo>
                      <a:pt x="3711414" y="0"/>
                    </a:lnTo>
                    <a:cubicBezTo>
                      <a:pt x="3721689" y="0"/>
                      <a:pt x="3730018" y="8329"/>
                      <a:pt x="3730018" y="18604"/>
                    </a:cubicBezTo>
                    <a:lnTo>
                      <a:pt x="3730018" y="864038"/>
                    </a:lnTo>
                    <a:cubicBezTo>
                      <a:pt x="3730018" y="874313"/>
                      <a:pt x="3721689" y="882642"/>
                      <a:pt x="3711414" y="882642"/>
                    </a:cubicBezTo>
                    <a:lnTo>
                      <a:pt x="18604" y="882642"/>
                    </a:lnTo>
                    <a:cubicBezTo>
                      <a:pt x="8329" y="882642"/>
                      <a:pt x="0" y="874313"/>
                      <a:pt x="0" y="864038"/>
                    </a:cubicBezTo>
                    <a:lnTo>
                      <a:pt x="0" y="18604"/>
                    </a:lnTo>
                    <a:cubicBezTo>
                      <a:pt x="0" y="8329"/>
                      <a:pt x="8329" y="0"/>
                      <a:pt x="18604" y="0"/>
                    </a:cubicBezTo>
                    <a:close/>
                  </a:path>
                </a:pathLst>
              </a:custGeom>
              <a:solidFill>
                <a:srgbClr val="FF6F6F"/>
              </a:solidFill>
              <a:ln w="57150" cap="rnd">
                <a:solidFill>
                  <a:srgbClr val="000000"/>
                </a:solidFill>
                <a:prstDash val="solid"/>
                <a:round/>
              </a:ln>
            </p:spPr>
          </p:sp>
          <p:sp>
            <p:nvSpPr>
              <p:cNvPr id="53" name="TextBox 53"/>
              <p:cNvSpPr txBox="1"/>
              <p:nvPr/>
            </p:nvSpPr>
            <p:spPr>
              <a:xfrm>
                <a:off x="0" y="-38100"/>
                <a:ext cx="3730018" cy="920742"/>
              </a:xfrm>
              <a:prstGeom prst="rect">
                <a:avLst/>
              </a:prstGeom>
            </p:spPr>
            <p:txBody>
              <a:bodyPr lIns="50800" tIns="50800" rIns="50800" bIns="50800" rtlCol="0" anchor="ctr"/>
              <a:lstStyle/>
              <a:p>
                <a:pPr algn="ctr">
                  <a:lnSpc>
                    <a:spcPts val="2659"/>
                  </a:lnSpc>
                  <a:spcBef>
                    <a:spcPct val="0"/>
                  </a:spcBef>
                </a:pPr>
                <a:endParaRPr/>
              </a:p>
            </p:txBody>
          </p:sp>
        </p:grpSp>
        <p:sp>
          <p:nvSpPr>
            <p:cNvPr id="54" name="TextBox 54"/>
            <p:cNvSpPr txBox="1"/>
            <p:nvPr/>
          </p:nvSpPr>
          <p:spPr>
            <a:xfrm>
              <a:off x="338101" y="313730"/>
              <a:ext cx="21144053" cy="3972770"/>
            </a:xfrm>
            <a:prstGeom prst="rect">
              <a:avLst/>
            </a:prstGeom>
          </p:spPr>
          <p:txBody>
            <a:bodyPr lIns="0" tIns="0" rIns="0" bIns="0" rtlCol="0" anchor="t">
              <a:spAutoFit/>
            </a:bodyPr>
            <a:lstStyle/>
            <a:p>
              <a:pPr algn="l">
                <a:lnSpc>
                  <a:spcPts val="5975"/>
                </a:lnSpc>
              </a:pPr>
              <a:r>
                <a:rPr lang="en-US" sz="4268" b="1">
                  <a:solidFill>
                    <a:srgbClr val="FFFFFF"/>
                  </a:solidFill>
                  <a:latin typeface="Open Sans Bold"/>
                  <a:ea typeface="Open Sans Bold"/>
                  <a:cs typeface="Open Sans Bold"/>
                  <a:sym typeface="Open Sans Bold"/>
                </a:rPr>
                <a:t>b. Trong đầm gì đẹp bằng sen</a:t>
              </a:r>
            </a:p>
            <a:p>
              <a:pPr algn="l">
                <a:lnSpc>
                  <a:spcPts val="5975"/>
                </a:lnSpc>
              </a:pPr>
              <a:r>
                <a:rPr lang="en-US" sz="4268" b="1">
                  <a:solidFill>
                    <a:srgbClr val="FFFFFF"/>
                  </a:solidFill>
                  <a:latin typeface="Open Sans Bold"/>
                  <a:ea typeface="Open Sans Bold"/>
                  <a:cs typeface="Open Sans Bold"/>
                  <a:sym typeface="Open Sans Bold"/>
                </a:rPr>
                <a:t>Lá xanh, bông trắng, lại chen nhị vàng</a:t>
              </a:r>
            </a:p>
            <a:p>
              <a:pPr algn="l">
                <a:lnSpc>
                  <a:spcPts val="5975"/>
                </a:lnSpc>
              </a:pPr>
              <a:r>
                <a:rPr lang="en-US" sz="4268" b="1">
                  <a:solidFill>
                    <a:srgbClr val="FFFFFF"/>
                  </a:solidFill>
                  <a:latin typeface="Open Sans Bold"/>
                  <a:ea typeface="Open Sans Bold"/>
                  <a:cs typeface="Open Sans Bold"/>
                  <a:sym typeface="Open Sans Bold"/>
                </a:rPr>
                <a:t>Nhị vàng, bông trắng, lá xanh</a:t>
              </a:r>
            </a:p>
            <a:p>
              <a:pPr algn="l">
                <a:lnSpc>
                  <a:spcPts val="5975"/>
                </a:lnSpc>
              </a:pPr>
              <a:r>
                <a:rPr lang="en-US" sz="4268" b="1">
                  <a:solidFill>
                    <a:srgbClr val="FFFFFF"/>
                  </a:solidFill>
                  <a:latin typeface="Open Sans Bold"/>
                  <a:ea typeface="Open Sans Bold"/>
                  <a:cs typeface="Open Sans Bold"/>
                  <a:sym typeface="Open Sans Bold"/>
                </a:rPr>
                <a:t>Gần bùn mà chẳng hôi tanh mùi bùn</a:t>
              </a:r>
            </a:p>
          </p:txBody>
        </p:sp>
        <p:sp>
          <p:nvSpPr>
            <p:cNvPr id="55" name="TextBox 55"/>
            <p:cNvSpPr txBox="1"/>
            <p:nvPr/>
          </p:nvSpPr>
          <p:spPr>
            <a:xfrm>
              <a:off x="13094423" y="4366417"/>
              <a:ext cx="7516088" cy="639010"/>
            </a:xfrm>
            <a:prstGeom prst="rect">
              <a:avLst/>
            </a:prstGeom>
          </p:spPr>
          <p:txBody>
            <a:bodyPr lIns="0" tIns="0" rIns="0" bIns="0" rtlCol="0" anchor="t">
              <a:spAutoFit/>
            </a:bodyPr>
            <a:lstStyle/>
            <a:p>
              <a:pPr algn="ctr">
                <a:lnSpc>
                  <a:spcPts val="4074"/>
                </a:lnSpc>
              </a:pPr>
              <a:r>
                <a:rPr lang="en-US" sz="2910" b="1">
                  <a:solidFill>
                    <a:srgbClr val="000000"/>
                  </a:solidFill>
                  <a:latin typeface="Open Sans Bold"/>
                  <a:ea typeface="Open Sans Bold"/>
                  <a:cs typeface="Open Sans Bold"/>
                  <a:sym typeface="Open Sans Bold"/>
                </a:rPr>
                <a:t>(</a:t>
              </a:r>
              <a:r>
                <a:rPr lang="en-US" sz="2910" b="1" i="1">
                  <a:solidFill>
                    <a:srgbClr val="000000"/>
                  </a:solidFill>
                  <a:latin typeface="Open Sans Bold Italics"/>
                  <a:ea typeface="Open Sans Bold Italics"/>
                  <a:cs typeface="Open Sans Bold Italics"/>
                  <a:sym typeface="Open Sans Bold Italics"/>
                </a:rPr>
                <a:t>Ca dao</a:t>
              </a:r>
              <a:r>
                <a:rPr lang="en-US" sz="2910" b="1">
                  <a:solidFill>
                    <a:srgbClr val="000000"/>
                  </a:solidFill>
                  <a:latin typeface="Open Sans Bold"/>
                  <a:ea typeface="Open Sans Bold"/>
                  <a:cs typeface="Open Sans Bold"/>
                  <a:sym typeface="Open Sans Bold"/>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762</Words>
  <Application>Microsoft Office PowerPoint</Application>
  <PresentationFormat>Custom</PresentationFormat>
  <Paragraphs>68</Paragraphs>
  <Slides>24</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Open Sans Bold Italics</vt:lpstr>
      <vt:lpstr>Open Sans Bold</vt:lpstr>
      <vt:lpstr>Open Sans</vt:lpstr>
      <vt:lpstr>Adumu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T15_LTVC</dc:title>
  <cp:lastModifiedBy>quyet262@gmail.com</cp:lastModifiedBy>
  <cp:revision>46</cp:revision>
  <dcterms:created xsi:type="dcterms:W3CDTF">2006-08-16T00:00:00Z</dcterms:created>
  <dcterms:modified xsi:type="dcterms:W3CDTF">2024-12-18T07:51:30Z</dcterms:modified>
  <dc:identifier>DAGUlu_eJmI</dc:identifier>
</cp:coreProperties>
</file>