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7" r:id="rId2"/>
    <p:sldId id="439" r:id="rId3"/>
    <p:sldId id="427" r:id="rId4"/>
    <p:sldId id="428" r:id="rId5"/>
    <p:sldId id="426" r:id="rId6"/>
    <p:sldId id="442" r:id="rId7"/>
    <p:sldId id="444" r:id="rId8"/>
    <p:sldId id="446" r:id="rId9"/>
    <p:sldId id="438" r:id="rId10"/>
    <p:sldId id="340" r:id="rId11"/>
  </p:sldIdLst>
  <p:sldSz cx="16276638" cy="9144000"/>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8" d="100"/>
          <a:sy n="58" d="100"/>
        </p:scale>
        <p:origin x="821" y="77"/>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10</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HÙNG THẮNG</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030816" y="4024449"/>
            <a:ext cx="125845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27: NHỮNG CHIẾC </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ÁO ẤM (T1)</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 Đào Thị Huyền</a:t>
            </a:r>
          </a:p>
          <a:p>
            <a:pPr eaLnBrk="1" hangingPunct="1"/>
            <a:r>
              <a:rPr lang="en-US" altLang="en-US" sz="2400" b="1" i="1">
                <a:solidFill>
                  <a:srgbClr val="FF0066"/>
                </a:solidFill>
                <a:latin typeface="Times New Roman" pitchFamily="18" charset="0"/>
              </a:rPr>
              <a:t>Lớp:  3A</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24519" y="5672516"/>
            <a:ext cx="3548858" cy="2531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g.loigiaihay.com/picture/2022/031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119" y="381000"/>
            <a:ext cx="15697200" cy="853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874646" y="571500"/>
            <a:ext cx="6616473" cy="1109378"/>
            <a:chOff x="4874646" y="609600"/>
            <a:chExt cx="6616473" cy="1109378"/>
          </a:xfrm>
        </p:grpSpPr>
        <p:grpSp>
          <p:nvGrpSpPr>
            <p:cNvPr id="14" name="Group 13"/>
            <p:cNvGrpSpPr/>
            <p:nvPr/>
          </p:nvGrpSpPr>
          <p:grpSpPr>
            <a:xfrm>
              <a:off x="6993869" y="609600"/>
              <a:ext cx="2300566" cy="523220"/>
              <a:chOff x="6651116" y="678954"/>
              <a:chExt cx="2261748" cy="523220"/>
            </a:xfrm>
          </p:grpSpPr>
          <p:sp>
            <p:nvSpPr>
              <p:cNvPr id="18" name="TextBox 17"/>
              <p:cNvSpPr txBox="1"/>
              <p:nvPr/>
            </p:nvSpPr>
            <p:spPr>
              <a:xfrm>
                <a:off x="6651116" y="678954"/>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a:solidFill>
                    <a:srgbClr val="0000CC"/>
                  </a:solidFill>
                  <a:latin typeface="Times New Roman" pitchFamily="18" charset="0"/>
                </a:rPr>
                <a:t>Bài</a:t>
              </a:r>
              <a:r>
                <a:rPr lang="en-US" sz="2800" b="1" dirty="0">
                  <a:solidFill>
                    <a:srgbClr val="0000CC"/>
                  </a:solidFill>
                  <a:latin typeface="Times New Roman" pitchFamily="18" charset="0"/>
                </a:rPr>
                <a:t> 27: NHỮNG CHIẾC ÁO ẤM</a:t>
              </a:r>
            </a:p>
          </p:txBody>
        </p:sp>
      </p:grpSp>
      <p:sp>
        <p:nvSpPr>
          <p:cNvPr id="2" name="Rectangle 1"/>
          <p:cNvSpPr/>
          <p:nvPr/>
        </p:nvSpPr>
        <p:spPr>
          <a:xfrm>
            <a:off x="1563435" y="2828092"/>
            <a:ext cx="13966284"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Đọc trôi chảy toàn bài, ngắt nghỉ câu đúng, chú ý câu dài. Đọc diễn cảm các lời thoại với ngữ điệu phù hợp.</a:t>
            </a:r>
          </a:p>
        </p:txBody>
      </p:sp>
      <p:sp>
        <p:nvSpPr>
          <p:cNvPr id="3" name="Rectangle 2"/>
          <p:cNvSpPr/>
          <p:nvPr/>
        </p:nvSpPr>
        <p:spPr>
          <a:xfrm>
            <a:off x="1493838" y="5399452"/>
            <a:ext cx="13578681" cy="2431435"/>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phải</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thành</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mới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được</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cần</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để</a:t>
            </a:r>
            <a:r>
              <a:rPr lang="en-US" sz="3800" b="1" i="1" dirty="0">
                <a:solidFill>
                  <a:srgbClr val="0000CC"/>
                </a:solidFill>
                <a:latin typeface="Times New Roman" pitchFamily="18" charset="0"/>
                <a:cs typeface="Times New Roman" pitchFamily="18" charset="0"/>
              </a:rPr>
              <a:t> may </a:t>
            </a:r>
            <a:r>
              <a:rPr lang="en-US" sz="3800" b="1" i="1" dirty="0" err="1">
                <a:solidFill>
                  <a:srgbClr val="0000CC"/>
                </a:solidFill>
                <a:latin typeface="Times New Roman" pitchFamily="18" charset="0"/>
                <a:cs typeface="Times New Roman" pitchFamily="18" charset="0"/>
              </a:rPr>
              <a:t>áo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ấm</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cho</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mọi</a:t>
            </a:r>
            <a:r>
              <a:rPr lang="en-US" sz="3800" b="1" i="1" dirty="0">
                <a:solidFill>
                  <a:srgbClr val="0000CC"/>
                </a:solidFill>
                <a:latin typeface="Times New Roman" pitchFamily="18" charset="0"/>
                <a:cs typeface="Times New Roman" pitchFamily="18" charset="0"/>
              </a:rPr>
              <a:t> </a:t>
            </a:r>
            <a:r>
              <a:rPr lang="en-US" sz="3800" b="1" i="1" dirty="0" err="1">
                <a:solidFill>
                  <a:srgbClr val="0000CC"/>
                </a:solidFill>
                <a:latin typeface="Times New Roman" pitchFamily="18" charset="0"/>
                <a:cs typeface="Times New Roman" pitchFamily="18" charset="0"/>
              </a:rPr>
              <a:t>người</a:t>
            </a:r>
            <a:r>
              <a:rPr lang="en-US" sz="3800" b="1" dirty="0">
                <a:solidFill>
                  <a:srgbClr val="0000CC"/>
                </a:solidFill>
                <a:latin typeface="Times New Roman" pitchFamily="18" charset="0"/>
                <a:cs typeface="Times New Roman" pitchFamily="18" charset="0"/>
              </a:rPr>
              <a:t>.</a:t>
            </a: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4: </a:t>
            </a:r>
            <a:r>
              <a:rPr lang="en-US" sz="3800" b="1" dirty="0" err="1">
                <a:solidFill>
                  <a:srgbClr val="0000CC"/>
                </a:solidFill>
                <a:latin typeface="Times New Roman" pitchFamily="18" charset="0"/>
                <a:cs typeface="Times New Roman" pitchFamily="18" charset="0"/>
              </a:rPr>
              <a:t>Còn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lại</a:t>
            </a:r>
            <a:r>
              <a:rPr lang="en-US" sz="3800" b="1" dirty="0">
                <a:solidFill>
                  <a:srgbClr val="0000CC"/>
                </a:solidFill>
                <a:latin typeface="Times New Roman" pitchFamily="18" charset="0"/>
                <a:cs typeface="Times New Roman" pitchFamily="18" charset="0"/>
              </a:rPr>
              <a:t>.</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Hướng dẫn đọc.</a:t>
              </a: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Chia đoạn.</a:t>
              </a: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a:solidFill>
                    <a:srgbClr val="FF0000"/>
                  </a:solidFill>
                  <a:latin typeface="Times New Roman" pitchFamily="18" charset="0"/>
                  <a:cs typeface="Times New Roman" pitchFamily="18" charset="0"/>
                </a:rPr>
                <a:t>3. Luyện đọc và tìm hiểu bài.</a:t>
              </a: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204119" y="4438380"/>
            <a:ext cx="14048298" cy="1938992"/>
          </a:xfrm>
          <a:prstGeom prst="rect">
            <a:avLst/>
          </a:prstGeom>
        </p:spPr>
        <p:txBody>
          <a:bodyPr wrap="square">
            <a:spAutoFit/>
          </a:bodyPr>
          <a:lstStyle/>
          <a:p>
            <a:pPr algn="just"/>
            <a:r>
              <a:rPr lang="en-US" sz="4000" b="1" dirty="0">
                <a:solidFill>
                  <a:srgbClr val="0000CC"/>
                </a:solidFill>
                <a:latin typeface="Times New Roman" pitchFamily="18" charset="0"/>
                <a:cs typeface="Times New Roman"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Mùa</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đông</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quấn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lên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người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cho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đỡ</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rét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err="1">
                <a:solidFill>
                  <a:srgbClr val="0000FF"/>
                </a:solidFill>
                <a:latin typeface="Times New Roman" panose="02020603050405020304" pitchFamily="18" charset="0"/>
                <a:cs typeface="Times New Roman" panose="02020603050405020304" pitchFamily="18" charset="0"/>
              </a:rPr>
              <a:t>thì</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gió</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thổi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bay </a:t>
            </a:r>
            <a:r>
              <a:rPr lang="en-US" sz="4000" b="1" dirty="0" err="1">
                <a:solidFill>
                  <a:srgbClr val="0000FF"/>
                </a:solidFill>
                <a:latin typeface="Times New Roman" panose="02020603050405020304" pitchFamily="18" charset="0"/>
                <a:cs typeface="Times New Roman" panose="02020603050405020304" pitchFamily="18" charset="0"/>
              </a:rPr>
              <a:t>xuống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ao</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Nhím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giúp</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khều</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bờ</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nói</a:t>
            </a:r>
            <a:r>
              <a:rPr lang="en-US" sz="4000" b="1" dirty="0">
                <a:solidFill>
                  <a:srgbClr val="0000FF"/>
                </a:solidFill>
                <a:latin typeface="Times New Roman" panose="02020603050405020304" pitchFamily="18" charset="0"/>
                <a:cs typeface="Times New Roman" panose="02020603050405020304" pitchFamily="18" charset="0"/>
              </a:rPr>
              <a:t>:</a:t>
            </a:r>
            <a:endParaRPr lang="en-US" sz="7200" b="1" dirty="0">
              <a:solidFill>
                <a:srgbClr val="0000FF"/>
              </a:solidFill>
              <a:latin typeface="Times New Roman" pitchFamily="18" charset="0"/>
              <a:cs typeface="Times New Roman" pitchFamily="18" charset="0"/>
            </a:endParaRPr>
          </a:p>
        </p:txBody>
      </p:sp>
      <p:sp>
        <p:nvSpPr>
          <p:cNvPr id="21" name="Rectangle 20"/>
          <p:cNvSpPr/>
          <p:nvPr/>
        </p:nvSpPr>
        <p:spPr>
          <a:xfrm>
            <a:off x="2423319" y="3077886"/>
            <a:ext cx="297390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chim</a:t>
            </a:r>
            <a:r>
              <a:rPr lang="en-US" sz="4000" b="1" i="1" dirty="0">
                <a:solidFill>
                  <a:srgbClr val="0000CC"/>
                </a:solidFill>
                <a:latin typeface="Times New Roman" pitchFamily="18" charset="0"/>
                <a:cs typeface="Times New Roman" pitchFamily="18" charset="0"/>
              </a:rPr>
              <a:t> ổ </a:t>
            </a:r>
            <a:r>
              <a:rPr lang="en-US" sz="4000" b="1" i="1" dirty="0" err="1">
                <a:solidFill>
                  <a:srgbClr val="FF0000"/>
                </a:solidFill>
                <a:latin typeface="Times New Roman" pitchFamily="18" charset="0"/>
                <a:cs typeface="Times New Roman" pitchFamily="18" charset="0"/>
              </a:rPr>
              <a:t>dộc</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5242719" y="3094495"/>
            <a:ext cx="1866901"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x</a:t>
            </a:r>
            <a:r>
              <a:rPr lang="en-US" sz="4000" b="1" i="1" dirty="0" err="1">
                <a:solidFill>
                  <a:srgbClr val="0000CC"/>
                </a:solidFill>
                <a:latin typeface="Times New Roman" pitchFamily="18" charset="0"/>
                <a:cs typeface="Times New Roman" pitchFamily="18" charset="0"/>
              </a:rPr>
              <a:t>e</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chỉ</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6943392" y="3089414"/>
            <a:ext cx="2391109" cy="707886"/>
          </a:xfrm>
          <a:prstGeom prst="rect">
            <a:avLst/>
          </a:prstGeom>
        </p:spPr>
        <p:txBody>
          <a:bodyPr wrap="square">
            <a:spAutoFit/>
          </a:bodyPr>
          <a:lstStyle/>
          <a:p>
            <a:pPr algn="just"/>
            <a:r>
              <a:rPr lang="en-US" sz="4000" b="1" i="1" dirty="0" err="1">
                <a:solidFill>
                  <a:srgbClr val="FF0000"/>
                </a:solidFill>
                <a:latin typeface="Times New Roman" pitchFamily="18" charset="0"/>
                <a:cs typeface="Times New Roman" pitchFamily="18" charset="0"/>
              </a:rPr>
              <a:t>l</a:t>
            </a:r>
            <a:r>
              <a:rPr lang="en-US" sz="4000" b="1" i="1" dirty="0" err="1">
                <a:solidFill>
                  <a:srgbClr val="0000CC"/>
                </a:solidFill>
                <a:latin typeface="Times New Roman" pitchFamily="18" charset="0"/>
                <a:cs typeface="Times New Roman" pitchFamily="18" charset="0"/>
              </a:rPr>
              <a:t>uồn</a:t>
            </a:r>
            <a:r>
              <a:rPr lang="en-US" sz="4000" b="1" i="1" dirty="0">
                <a:solidFill>
                  <a:srgbClr val="0000CC"/>
                </a:solidFill>
                <a:latin typeface="Times New Roman" pitchFamily="18" charset="0"/>
                <a:cs typeface="Times New Roman" pitchFamily="18" charset="0"/>
              </a:rPr>
              <a:t> </a:t>
            </a:r>
            <a:r>
              <a:rPr lang="en-US" sz="4000" b="1" i="1" dirty="0" err="1">
                <a:solidFill>
                  <a:srgbClr val="0000CC"/>
                </a:solidFill>
                <a:latin typeface="Times New Roman" pitchFamily="18" charset="0"/>
                <a:cs typeface="Times New Roman" pitchFamily="18" charset="0"/>
              </a:rPr>
              <a:t>kim</a:t>
            </a:r>
            <a:r>
              <a:rPr lang="en-US" sz="4000" b="1" i="1" dirty="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19" name="Rectangle 18"/>
          <p:cNvSpPr/>
          <p:nvPr/>
        </p:nvSpPr>
        <p:spPr>
          <a:xfrm>
            <a:off x="9305565" y="3084914"/>
            <a:ext cx="2391109" cy="707886"/>
          </a:xfrm>
          <a:prstGeom prst="rect">
            <a:avLst/>
          </a:prstGeom>
        </p:spPr>
        <p:txBody>
          <a:bodyPr wrap="square">
            <a:spAutoFit/>
          </a:bodyPr>
          <a:lstStyle/>
          <a:p>
            <a:pPr algn="just"/>
            <a:r>
              <a:rPr lang="en-US" sz="4000" b="1" i="1">
                <a:solidFill>
                  <a:srgbClr val="0000CC"/>
                </a:solidFill>
                <a:latin typeface="Times New Roman" pitchFamily="18" charset="0"/>
                <a:cs typeface="Times New Roman" pitchFamily="18" charset="0"/>
              </a:rPr>
              <a:t>kh</a:t>
            </a:r>
            <a:r>
              <a:rPr lang="en-US" sz="4000" b="1" i="1">
                <a:solidFill>
                  <a:srgbClr val="FF0000"/>
                </a:solidFill>
                <a:latin typeface="Times New Roman" pitchFamily="18" charset="0"/>
                <a:cs typeface="Times New Roman" pitchFamily="18" charset="0"/>
              </a:rPr>
              <a:t>ề</a:t>
            </a:r>
            <a:r>
              <a:rPr lang="en-US" sz="4000" b="1" i="1">
                <a:solidFill>
                  <a:srgbClr val="0000CC"/>
                </a:solidFill>
                <a:latin typeface="Times New Roman" pitchFamily="18" charset="0"/>
                <a:cs typeface="Times New Roman" pitchFamily="18" charset="0"/>
              </a:rPr>
              <a:t>u </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500"/>
                                        <p:tgtEl>
                                          <p:spTgt spid="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fade">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6388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1: </a:t>
            </a:r>
            <a:r>
              <a:rPr lang="en-US" sz="3600" b="1" dirty="0" err="1">
                <a:solidFill>
                  <a:srgbClr val="FF0000"/>
                </a:solidFill>
                <a:latin typeface="Times New Roman" pitchFamily="18" charset="0"/>
                <a:cs typeface="Times New Roman" pitchFamily="18" charset="0"/>
              </a:rPr>
              <a:t>Mùa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thỏ</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rét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bằng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3886200"/>
            <a:ext cx="10210801" cy="1200329"/>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Mùa đông đến, Thỏ quấn tấm vải lên người cho đỡ rét, nhưng tấm vải bị gió thổi bay xuống ao</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27071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nhím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nảy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sang </a:t>
            </a:r>
            <a:r>
              <a:rPr lang="en-US" sz="3600" b="1" dirty="0" err="1">
                <a:solidFill>
                  <a:srgbClr val="FF0000"/>
                </a:solidFill>
                <a:latin typeface="Times New Roman" pitchFamily="18" charset="0"/>
                <a:cs typeface="Times New Roman" pitchFamily="18" charset="0"/>
              </a:rPr>
              <a:t>kiến</a:t>
            </a:r>
            <a:r>
              <a:rPr lang="en-US" sz="3600" b="1" dirty="0">
                <a:solidFill>
                  <a:srgbClr val="FF0000"/>
                </a:solidFill>
                <a:latin typeface="Times New Roman" pitchFamily="18" charset="0"/>
                <a:cs typeface="Times New Roman" pitchFamily="18" charset="0"/>
              </a:rPr>
              <a:t> may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41" name="Rectangle 40"/>
          <p:cNvSpPr/>
          <p:nvPr/>
        </p:nvSpPr>
        <p:spPr>
          <a:xfrm>
            <a:off x="5547518" y="6400800"/>
            <a:ext cx="10210801" cy="1200329"/>
          </a:xfrm>
          <a:prstGeom prst="rect">
            <a:avLst/>
          </a:prstGeom>
        </p:spPr>
        <p:txBody>
          <a:bodyPr wrap="square">
            <a:spAutoFit/>
          </a:bodyPr>
          <a:lstStyle/>
          <a:p>
            <a:pPr algn="just"/>
            <a:r>
              <a:rPr lang="nl-NL" sz="3600" b="1">
                <a:solidFill>
                  <a:srgbClr val="0000CC"/>
                </a:solidFill>
                <a:latin typeface="Times New Roman" pitchFamily="18" charset="0"/>
                <a:cs typeface="Times New Roman" pitchFamily="18" charset="0"/>
              </a:rPr>
              <a:t>     + Nhím </a:t>
            </a:r>
            <a:r>
              <a:rPr lang="nl-NL" sz="3600" b="1" dirty="0">
                <a:solidFill>
                  <a:srgbClr val="0000CC"/>
                </a:solidFill>
                <a:latin typeface="Times New Roman" pitchFamily="18" charset="0"/>
                <a:cs typeface="Times New Roman" pitchFamily="18" charset="0"/>
              </a:rPr>
              <a:t>nảy ra sáng kiến may áo thì gió không thổi </a:t>
            </a:r>
            <a:r>
              <a:rPr lang="nl-NL" sz="3600" b="1">
                <a:solidFill>
                  <a:srgbClr val="0000CC"/>
                </a:solidFill>
                <a:latin typeface="Times New Roman" pitchFamily="18" charset="0"/>
                <a:cs typeface="Times New Roman" pitchFamily="18" charset="0"/>
              </a:rPr>
              <a:t>bay được.</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 name="Rectangle 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 name="Rectangle 3"/>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23" name="Rectangle 22"/>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3: </a:t>
            </a:r>
            <a:r>
              <a:rPr lang="en-US" sz="3600" b="1" dirty="0" err="1">
                <a:solidFill>
                  <a:srgbClr val="FF0000"/>
                </a:solidFill>
                <a:latin typeface="Times New Roman" pitchFamily="18" charset="0"/>
                <a:cs typeface="Times New Roman" pitchFamily="18" charset="0"/>
              </a:rPr>
              <a:t>Mỗi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đóng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góp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việc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những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chiếc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ấm</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23719" y="4044561"/>
            <a:ext cx="10210801" cy="3970318"/>
          </a:xfrm>
          <a:prstGeom prst="rect">
            <a:avLst/>
          </a:prstGeom>
        </p:spPr>
        <p:txBody>
          <a:bodyPr wrap="square">
            <a:spAutoFit/>
          </a:bodyPr>
          <a:lstStyle/>
          <a:p>
            <a:pPr algn="just"/>
            <a:r>
              <a:rPr lang="nl-NL" sz="3600" b="1" dirty="0">
                <a:solidFill>
                  <a:srgbClr val="0000CC"/>
                </a:solidFill>
                <a:latin typeface="Times New Roman" panose="02020603050405020304" pitchFamily="18" charset="0"/>
                <a:cs typeface="Times New Roman" panose="02020603050405020304" pitchFamily="18" charset="0"/>
              </a:rPr>
              <a:t>+ Tằm cho tơ để làm chỉ may áo</a:t>
            </a:r>
            <a:r>
              <a:rPr lang="nl-NL" sz="3600" dirty="0">
                <a:solidFill>
                  <a:srgbClr val="0000FF"/>
                </a:solidFill>
                <a:latin typeface="Times New Roman" panose="02020603050405020304" pitchFamily="18" charset="0"/>
                <a:cs typeface="Times New Roman" panose="02020603050405020304" pitchFamily="18" charset="0"/>
              </a:rPr>
              <a:t>.</a:t>
            </a:r>
          </a:p>
          <a:p>
            <a:pPr algn="just"/>
            <a:r>
              <a:rPr lang="nl-NL" sz="3600" b="1" dirty="0">
                <a:solidFill>
                  <a:srgbClr val="0000FF"/>
                </a:solidFill>
                <a:latin typeface="Times New Roman" panose="02020603050405020304" pitchFamily="18" charset="0"/>
                <a:cs typeface="Times New Roman" panose="02020603050405020304" pitchFamily="18" charset="0"/>
              </a:rPr>
              <a:t>+Bọ ngựa dùng kiếm của mình để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+Ốc sên bò trên tấm vải, vạch những đường kẻ giúp bọ ngựa cắt vải may áo.</a:t>
            </a:r>
          </a:p>
          <a:p>
            <a:pPr algn="just"/>
            <a:r>
              <a:rPr lang="nl-NL" sz="3600" b="1" dirty="0">
                <a:solidFill>
                  <a:srgbClr val="0000FF"/>
                </a:solidFill>
                <a:latin typeface="Times New Roman" panose="02020603050405020304" pitchFamily="18" charset="0"/>
                <a:cs typeface="Times New Roman" panose="02020603050405020304" pitchFamily="18" charset="0"/>
              </a:rPr>
              <a:t>+Chim ổ dộc dùng biệt tài khâu vá của mình để may áo.</a:t>
            </a:r>
          </a:p>
          <a:p>
            <a:pPr algn="just"/>
            <a:r>
              <a:rPr lang="nl-NL" sz="3600" b="1" dirty="0">
                <a:solidFill>
                  <a:srgbClr val="0000FF"/>
                </a:solidFill>
                <a:latin typeface="Times New Roman" panose="02020603050405020304" pitchFamily="18" charset="0"/>
                <a:cs typeface="Times New Roman" panose="02020603050405020304" pitchFamily="18" charset="0"/>
              </a:rPr>
              <a:t>+Thỏ trải vải để đôi chim may áo.</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174673"/>
            <a:ext cx="10233818" cy="646331"/>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p>
        </p:txBody>
      </p:sp>
      <p:sp>
        <p:nvSpPr>
          <p:cNvPr id="41" name="Rectangle 40"/>
          <p:cNvSpPr/>
          <p:nvPr/>
        </p:nvSpPr>
        <p:spPr>
          <a:xfrm>
            <a:off x="5448300" y="6525133"/>
            <a:ext cx="10210801" cy="646331"/>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cxnSp>
        <p:nvCxnSpPr>
          <p:cNvPr id="23" name="Straight Connector 22"/>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0508267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81668" y="3058719"/>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4: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thích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nhất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nhân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sao</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2862322"/>
          </a:xfrm>
          <a:prstGeom prst="rect">
            <a:avLst/>
          </a:prstGeom>
        </p:spPr>
        <p:txBody>
          <a:bodyPr wrap="square">
            <a:spAutoFit/>
          </a:bodyPr>
          <a:lstStyle/>
          <a:p>
            <a:pPr algn="just"/>
            <a:r>
              <a:rPr lang="nl-NL" sz="3600" b="1" dirty="0">
                <a:solidFill>
                  <a:srgbClr val="0000CC"/>
                </a:solidFill>
                <a:latin typeface="Times New Roman" pitchFamily="18" charset="0"/>
                <a:cs typeface="Times New Roman" pitchFamily="18" charset="0"/>
              </a:rPr>
              <a:t>    + Học sinh trả lời theo suy nghĩ:</a:t>
            </a:r>
          </a:p>
          <a:p>
            <a:pPr algn="just"/>
            <a:r>
              <a:rPr lang="nl-NL" sz="3600" b="1" dirty="0">
                <a:solidFill>
                  <a:srgbClr val="0000CC"/>
                </a:solidFill>
                <a:latin typeface="Times New Roman" panose="02020603050405020304" pitchFamily="18" charset="0"/>
                <a:cs typeface="Times New Roman" panose="02020603050405020304" pitchFamily="18" charset="0"/>
              </a:rPr>
              <a:t>Em thích nhân vật nhím trong chuyện vì nhím thông minh, tài giỏi có tình yêu thương. Nhím giúp thỏ khều tấm vải vào bờ nghĩ ra sáng kiến cho mọi người may áo đầu tiên </a:t>
            </a:r>
            <a:r>
              <a:rPr lang="nl-NL" sz="3600" dirty="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3413265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04578" y="3280531"/>
            <a:ext cx="10233818" cy="1200329"/>
          </a:xfrm>
          <a:prstGeom prst="rect">
            <a:avLst/>
          </a:prstGeom>
        </p:spPr>
        <p:txBody>
          <a:bodyPr wrap="square">
            <a:spAutoFit/>
          </a:bodyPr>
          <a:lstStyle/>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5: </a:t>
            </a:r>
            <a:r>
              <a:rPr lang="en-US" sz="3600" b="1" dirty="0" err="1">
                <a:solidFill>
                  <a:srgbClr val="FF0000"/>
                </a:solidFill>
                <a:latin typeface="Times New Roman" pitchFamily="18" charset="0"/>
                <a:cs typeface="Times New Roman" pitchFamily="18" charset="0"/>
              </a:rPr>
              <a:t>Em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học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điều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 qua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a:t>
            </a:r>
          </a:p>
        </p:txBody>
      </p:sp>
      <p:sp>
        <p:nvSpPr>
          <p:cNvPr id="12" name="Rectangle 11"/>
          <p:cNvSpPr/>
          <p:nvPr/>
        </p:nvSpPr>
        <p:spPr>
          <a:xfrm>
            <a:off x="5600701" y="4781486"/>
            <a:ext cx="10210801" cy="1200329"/>
          </a:xfrm>
          <a:prstGeom prst="rect">
            <a:avLst/>
          </a:prstGeom>
        </p:spPr>
        <p:txBody>
          <a:bodyPr wrap="square">
            <a:spAutoFit/>
          </a:bodyPr>
          <a:lstStyle/>
          <a:p>
            <a:pPr algn="just"/>
            <a:r>
              <a:rPr lang="nl-NL" sz="3600" b="1" dirty="0">
                <a:solidFill>
                  <a:srgbClr val="0000FF"/>
                </a:solidFill>
                <a:latin typeface="Times New Roman" pitchFamily="18" charset="0"/>
                <a:cs typeface="Times New Roman" pitchFamily="18" charset="0"/>
              </a:rPr>
              <a:t>    + Học sinh trả lời theo suy nghĩ:</a:t>
            </a:r>
          </a:p>
          <a:p>
            <a:pPr algn="ctr"/>
            <a:r>
              <a:rPr lang="nl-NL" sz="3600" b="1" dirty="0">
                <a:solidFill>
                  <a:srgbClr val="0000FF"/>
                </a:solidFill>
                <a:latin typeface="Times New Roman" panose="02020603050405020304" pitchFamily="18" charset="0"/>
                <a:cs typeface="Times New Roman" panose="02020603050405020304" pitchFamily="18" charset="0"/>
              </a:rPr>
              <a:t>Biết yêu thương giúp đỡ mọi người</a:t>
            </a:r>
            <a:endParaRPr lang="en-US" sz="3600" b="1"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36113720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Luyện đọc</a:t>
              </a: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a:ln w="11430"/>
                  <a:solidFill>
                    <a:srgbClr val="0000FF"/>
                  </a:solidFill>
                  <a:latin typeface="Times New Roman" pitchFamily="18" charset="0"/>
                  <a:cs typeface="Times New Roman" pitchFamily="18" charset="0"/>
                </a:rPr>
                <a:t>Tìm hiểu bài</a:t>
              </a: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4" name="Text Box 2"/>
          <p:cNvSpPr txBox="1">
            <a:spLocks noChangeArrowheads="1"/>
          </p:cNvSpPr>
          <p:nvPr/>
        </p:nvSpPr>
        <p:spPr bwMode="auto">
          <a:xfrm>
            <a:off x="8671719" y="2819400"/>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a:solidFill>
                  <a:srgbClr val="FF0000"/>
                </a:solidFill>
                <a:latin typeface="Times New Roman" pitchFamily="18" charset="0"/>
                <a:cs typeface="Times New Roman" pitchFamily="18" charset="0"/>
              </a:rPr>
              <a:t>NỘI DUNG</a:t>
            </a:r>
          </a:p>
        </p:txBody>
      </p:sp>
      <p:grpSp>
        <p:nvGrpSpPr>
          <p:cNvPr id="4" name="Group 3"/>
          <p:cNvGrpSpPr/>
          <p:nvPr/>
        </p:nvGrpSpPr>
        <p:grpSpPr>
          <a:xfrm>
            <a:off x="6004721" y="3563423"/>
            <a:ext cx="9525001" cy="3523177"/>
            <a:chOff x="6004721" y="3563423"/>
            <a:chExt cx="9525001" cy="3523177"/>
          </a:xfrm>
        </p:grpSpPr>
        <p:pic>
          <p:nvPicPr>
            <p:cNvPr id="41"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005633" y="562511"/>
              <a:ext cx="3523177" cy="9525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702916" y="4346198"/>
              <a:ext cx="8137525" cy="1938992"/>
            </a:xfrm>
            <a:prstGeom prst="rect">
              <a:avLst/>
            </a:prstGeom>
          </p:spPr>
          <p:txBody>
            <a:bodyPr>
              <a:spAutoFit/>
            </a:bodyPr>
            <a:lstStyle/>
            <a:p>
              <a:pPr algn="just"/>
              <a:r>
                <a:rPr lang="en-US" sz="4000" b="1" i="1" dirty="0">
                  <a:solidFill>
                    <a:srgbClr val="FF0000"/>
                  </a:solidFill>
                  <a:latin typeface="Times New Roman" pitchFamily="18" charset="0"/>
                  <a:cs typeface="Times New Roman" pitchFamily="18" charset="0"/>
                </a:rPr>
                <a:t>Qua </a:t>
              </a:r>
              <a:r>
                <a:rPr lang="en-US" sz="4000" b="1" i="1" dirty="0" err="1">
                  <a:solidFill>
                    <a:srgbClr val="FF0000"/>
                  </a:solidFill>
                  <a:latin typeface="Times New Roman" pitchFamily="18" charset="0"/>
                  <a:cs typeface="Times New Roman" pitchFamily="18" charset="0"/>
                </a:rPr>
                <a:t>câu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chuyện</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giúp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em</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hiểu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không</a:t>
              </a:r>
              <a:r>
                <a:rPr lang="en-US" sz="4000" b="1" i="1" dirty="0">
                  <a:solidFill>
                    <a:srgbClr val="FF0000"/>
                  </a:solidFill>
                  <a:latin typeface="Times New Roman" pitchFamily="18" charset="0"/>
                  <a:cs typeface="Times New Roman" pitchFamily="18" charset="0"/>
                </a:rPr>
                <a:t> </a:t>
              </a:r>
              <a:r>
                <a:rPr lang="en-US" sz="4000" b="1" i="1" err="1">
                  <a:solidFill>
                    <a:srgbClr val="FF0000"/>
                  </a:solidFill>
                  <a:latin typeface="Times New Roman" pitchFamily="18" charset="0"/>
                  <a:cs typeface="Times New Roman" pitchFamily="18" charset="0"/>
                </a:rPr>
                <a:t>có</a:t>
              </a:r>
              <a:r>
                <a:rPr lang="en-US" sz="4000" b="1" i="1">
                  <a:solidFill>
                    <a:srgbClr val="FF0000"/>
                  </a:solidFill>
                  <a:latin typeface="Times New Roman" pitchFamily="18" charset="0"/>
                  <a:cs typeface="Times New Roman" pitchFamily="18" charset="0"/>
                </a:rPr>
                <a:t> việc </a:t>
              </a:r>
              <a:r>
                <a:rPr lang="en-US" sz="4000" b="1" i="1" dirty="0" err="1">
                  <a:solidFill>
                    <a:srgbClr val="FF0000"/>
                  </a:solidFill>
                  <a:latin typeface="Times New Roman" pitchFamily="18" charset="0"/>
                  <a:cs typeface="Times New Roman" pitchFamily="18" charset="0"/>
                </a:rPr>
                <a:t>gì</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khó</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nếu</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biết</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huy</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động</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sức</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mạnh</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và</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trí</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tuệ</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của</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tập</a:t>
              </a:r>
              <a:r>
                <a:rPr lang="en-US" sz="4000" b="1" i="1" dirty="0">
                  <a:solidFill>
                    <a:srgbClr val="FF0000"/>
                  </a:solidFill>
                  <a:latin typeface="Times New Roman" pitchFamily="18" charset="0"/>
                  <a:cs typeface="Times New Roman" pitchFamily="18" charset="0"/>
                </a:rPr>
                <a:t> </a:t>
              </a:r>
              <a:r>
                <a:rPr lang="en-US" sz="4000" b="1" i="1" dirty="0" err="1">
                  <a:solidFill>
                    <a:srgbClr val="FF0000"/>
                  </a:solidFill>
                  <a:latin typeface="Times New Roman" pitchFamily="18" charset="0"/>
                  <a:cs typeface="Times New Roman" pitchFamily="18" charset="0"/>
                </a:rPr>
                <a:t>thể</a:t>
              </a:r>
              <a:r>
                <a:rPr lang="nl-NL" sz="4000" dirty="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grpSp>
      <p:cxnSp>
        <p:nvCxnSpPr>
          <p:cNvPr id="38" name="Straight Connector 37"/>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a:solidFill>
                  <a:srgbClr val="0000CC"/>
                </a:solidFill>
                <a:latin typeface="Times New Roman" pitchFamily="18" charset="0"/>
                <a:cs typeface="Times New Roman" pitchFamily="18" charset="0"/>
              </a:rPr>
              <a:t>luồn</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kim</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46" name="Rectangle 45"/>
          <p:cNvSpPr/>
          <p:nvPr/>
        </p:nvSpPr>
        <p:spPr>
          <a:xfrm>
            <a:off x="3021960" y="3540258"/>
            <a:ext cx="1306359" cy="646331"/>
          </a:xfrm>
          <a:prstGeom prst="rect">
            <a:avLst/>
          </a:prstGeom>
        </p:spPr>
        <p:txBody>
          <a:bodyPr wrap="square">
            <a:spAutoFit/>
          </a:bodyPr>
          <a:lstStyle/>
          <a:p>
            <a:pPr algn="just"/>
            <a:r>
              <a:rPr lang="en-US" sz="3600" b="1" i="1">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5101602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9650</TotalTime>
  <Words>743</Words>
  <Application>Microsoft Office PowerPoint</Application>
  <PresentationFormat>Custom</PresentationFormat>
  <Paragraphs>80</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ACER NITRO 5</cp:lastModifiedBy>
  <cp:revision>1060</cp:revision>
  <dcterms:created xsi:type="dcterms:W3CDTF">2008-09-09T22:52:10Z</dcterms:created>
  <dcterms:modified xsi:type="dcterms:W3CDTF">2024-12-18T12:46:22Z</dcterms:modified>
</cp:coreProperties>
</file>