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3" r:id="rId1"/>
  </p:sldMasterIdLst>
  <p:notesMasterIdLst>
    <p:notesMasterId r:id="rId21"/>
  </p:notesMasterIdLst>
  <p:sldIdLst>
    <p:sldId id="257" r:id="rId2"/>
    <p:sldId id="259" r:id="rId3"/>
    <p:sldId id="260"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8" r:id="rId19"/>
    <p:sldId id="276"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6" d="100"/>
          <a:sy n="66" d="100"/>
        </p:scale>
        <p:origin x="644"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9716FF-7FFC-4763-A5A4-1D08C3A7685B}" type="datetimeFigureOut">
              <a:rPr lang="en-AU" smtClean="0"/>
              <a:t>18/12/2024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BB842A-3CD3-4FD1-A58B-964B4756AD0D}" type="slidenum">
              <a:rPr lang="en-AU" smtClean="0"/>
              <a:t>‹#›</a:t>
            </a:fld>
            <a:endParaRPr lang="en-AU"/>
          </a:p>
        </p:txBody>
      </p:sp>
    </p:spTree>
    <p:extLst>
      <p:ext uri="{BB962C8B-B14F-4D97-AF65-F5344CB8AC3E}">
        <p14:creationId xmlns:p14="http://schemas.microsoft.com/office/powerpoint/2010/main" val="407071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Thầy</a:t>
            </a:r>
            <a:r>
              <a:rPr lang="en-US" dirty="0"/>
              <a:t>/</a:t>
            </a:r>
            <a:r>
              <a:rPr lang="en-US" dirty="0" err="1"/>
              <a:t>cô</a:t>
            </a:r>
            <a:r>
              <a:rPr lang="en-US" dirty="0"/>
              <a:t> </a:t>
            </a:r>
            <a:r>
              <a:rPr lang="en-US" dirty="0" err="1"/>
              <a:t>bấm</a:t>
            </a:r>
            <a:r>
              <a:rPr lang="en-US" dirty="0"/>
              <a:t> </a:t>
            </a:r>
            <a:r>
              <a:rPr lang="en-US" dirty="0" err="1"/>
              <a:t>vào</a:t>
            </a:r>
            <a:r>
              <a:rPr lang="en-US" dirty="0"/>
              <a:t> </a:t>
            </a:r>
            <a:r>
              <a:rPr lang="en-US" dirty="0" err="1"/>
              <a:t>bông</a:t>
            </a:r>
            <a:r>
              <a:rPr lang="en-US" dirty="0"/>
              <a:t> </a:t>
            </a:r>
            <a:r>
              <a:rPr lang="en-US" dirty="0" err="1"/>
              <a:t>hoa</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15297D-54F5-4A1F-B43D-62524B3C6E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726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Thầy</a:t>
            </a:r>
            <a:r>
              <a:rPr lang="en-US" dirty="0"/>
              <a:t>/</a:t>
            </a:r>
            <a:r>
              <a:rPr lang="en-US" dirty="0" err="1"/>
              <a:t>cô</a:t>
            </a:r>
            <a:r>
              <a:rPr lang="en-US" dirty="0"/>
              <a:t> </a:t>
            </a:r>
            <a:r>
              <a:rPr lang="en-US" dirty="0" err="1"/>
              <a:t>bấm</a:t>
            </a:r>
            <a:r>
              <a:rPr lang="en-US" dirty="0"/>
              <a:t> </a:t>
            </a:r>
            <a:r>
              <a:rPr lang="en-US" dirty="0" err="1"/>
              <a:t>vào</a:t>
            </a:r>
            <a:r>
              <a:rPr lang="en-US" dirty="0"/>
              <a:t> </a:t>
            </a:r>
            <a:r>
              <a:rPr lang="en-US" dirty="0" err="1"/>
              <a:t>bông</a:t>
            </a:r>
            <a:r>
              <a:rPr lang="en-US" dirty="0"/>
              <a:t> </a:t>
            </a:r>
            <a:r>
              <a:rPr lang="en-US" dirty="0" err="1"/>
              <a:t>hoa</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15297D-54F5-4A1F-B43D-62524B3C6E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3235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Thầy</a:t>
            </a:r>
            <a:r>
              <a:rPr lang="en-US" dirty="0"/>
              <a:t>/</a:t>
            </a:r>
            <a:r>
              <a:rPr lang="en-US" dirty="0" err="1"/>
              <a:t>cô</a:t>
            </a:r>
            <a:r>
              <a:rPr lang="en-US" dirty="0"/>
              <a:t> </a:t>
            </a:r>
            <a:r>
              <a:rPr lang="en-US" dirty="0" err="1"/>
              <a:t>bấm</a:t>
            </a:r>
            <a:r>
              <a:rPr lang="en-US" dirty="0"/>
              <a:t> </a:t>
            </a:r>
            <a:r>
              <a:rPr lang="en-US" dirty="0" err="1"/>
              <a:t>vào</a:t>
            </a:r>
            <a:r>
              <a:rPr lang="en-US" dirty="0"/>
              <a:t> </a:t>
            </a:r>
            <a:r>
              <a:rPr lang="en-US" dirty="0" err="1"/>
              <a:t>bông</a:t>
            </a:r>
            <a:r>
              <a:rPr lang="en-US" dirty="0"/>
              <a:t> </a:t>
            </a:r>
            <a:r>
              <a:rPr lang="en-US" dirty="0" err="1"/>
              <a:t>hoa</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15297D-54F5-4A1F-B43D-62524B3C6E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7431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3A16-C989-462A-88F5-F9F9F8996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9D62B-BDD4-4E51-A7A7-C3E566D966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7BE05-9FDF-4B93-BCBC-4153B5D58B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AE1B7107-326F-4AF9-A94F-0DA6B002BE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0B892D-91A0-4C2B-BFF0-E3A9B85AB8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3">
            <a:extLst>
              <a:ext uri="{FF2B5EF4-FFF2-40B4-BE49-F238E27FC236}">
                <a16:creationId xmlns:a16="http://schemas.microsoft.com/office/drawing/2014/main" id="{7486C516-B32D-4F91-ACF5-5EB36252739B}"/>
              </a:ext>
            </a:extLst>
          </p:cNvPr>
          <p:cNvSpPr txBox="1">
            <a:spLocks/>
          </p:cNvSpPr>
          <p:nvPr userDrawn="1"/>
        </p:nvSpPr>
        <p:spPr>
          <a:xfrm>
            <a:off x="11180956" y="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8" name="Date Placeholder 3">
            <a:extLst>
              <a:ext uri="{FF2B5EF4-FFF2-40B4-BE49-F238E27FC236}">
                <a16:creationId xmlns:a16="http://schemas.microsoft.com/office/drawing/2014/main" id="{37CAAA47-1E71-4457-9242-3BF0795A7524}"/>
              </a:ext>
            </a:extLst>
          </p:cNvPr>
          <p:cNvSpPr txBox="1">
            <a:spLocks/>
          </p:cNvSpPr>
          <p:nvPr userDrawn="1"/>
        </p:nvSpPr>
        <p:spPr>
          <a:xfrm>
            <a:off x="0" y="-42862"/>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70AD47">
                  <a:lumMod val="50000"/>
                </a:srgbClr>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23125909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39136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094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70242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2240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95836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9130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4322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51723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05229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28698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3A16-C989-462A-88F5-F9F9F8996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9D62B-BDD4-4E51-A7A7-C3E566D966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7BE05-9FDF-4B93-BCBC-4153B5D58B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AE1B7107-326F-4AF9-A94F-0DA6B002BE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0B892D-91A0-4C2B-BFF0-E3A9B85AB8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3">
            <a:extLst>
              <a:ext uri="{FF2B5EF4-FFF2-40B4-BE49-F238E27FC236}">
                <a16:creationId xmlns:a16="http://schemas.microsoft.com/office/drawing/2014/main" id="{E69BB3BF-623B-4FF9-9F9C-D47DA0C81497}"/>
              </a:ext>
            </a:extLst>
          </p:cNvPr>
          <p:cNvSpPr txBox="1">
            <a:spLocks/>
          </p:cNvSpPr>
          <p:nvPr userDrawn="1"/>
        </p:nvSpPr>
        <p:spPr>
          <a:xfrm>
            <a:off x="11180956" y="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8" name="Date Placeholder 3">
            <a:extLst>
              <a:ext uri="{FF2B5EF4-FFF2-40B4-BE49-F238E27FC236}">
                <a16:creationId xmlns:a16="http://schemas.microsoft.com/office/drawing/2014/main" id="{C93EC7B7-A434-49E8-A4F0-0B14F40C6DBC}"/>
              </a:ext>
            </a:extLst>
          </p:cNvPr>
          <p:cNvSpPr txBox="1">
            <a:spLocks/>
          </p:cNvSpPr>
          <p:nvPr userDrawn="1"/>
        </p:nvSpPr>
        <p:spPr>
          <a:xfrm>
            <a:off x="0" y="-42862"/>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70AD47">
                  <a:lumMod val="50000"/>
                </a:srgbClr>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19029429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AD80E-FCF6-4DD4-A489-6C1E8703D3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84E3C6-8CDE-45C8-99D3-F7B3044FFC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590C76B-7704-4CA0-96A2-DCE6E0AD0E2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BEFB7959-00E1-4BFA-B982-423F20752A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900048-252E-4B60-9148-D94EF67AB6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6258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F3265-6F98-433D-B819-95C459BB84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1ADE77-090E-4833-9C82-BADF47F812A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79EA0-21C8-4DB3-BE4D-2E3091E9429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0DFFC6-9632-4517-B282-A52CB30ED5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6" name="Footer Placeholder 5">
            <a:extLst>
              <a:ext uri="{FF2B5EF4-FFF2-40B4-BE49-F238E27FC236}">
                <a16:creationId xmlns:a16="http://schemas.microsoft.com/office/drawing/2014/main" id="{4E84460B-ED9C-4F3E-AA90-5309831E02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EBBB2B6-97E8-4261-8326-CA478E0665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54292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95A49-95FD-4017-8656-19A913B219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870C78-DB67-4E43-9448-555B51ACD2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5878393-488B-40CF-8CD9-D398CFC8285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7900F6-DF10-4C47-B0FB-AA3D8E2834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C2D4197-85E2-484C-AE91-F9B597B79FF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732FCE-1155-4728-8D81-8F1F3AF135D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8" name="Footer Placeholder 7">
            <a:extLst>
              <a:ext uri="{FF2B5EF4-FFF2-40B4-BE49-F238E27FC236}">
                <a16:creationId xmlns:a16="http://schemas.microsoft.com/office/drawing/2014/main" id="{E578ED8C-0590-401A-A39C-0ABB872A14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D922EF83-8DDB-4953-86B3-4487DEB18C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65588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AF358-4350-40E5-AAE7-30AA28E5EC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868364-EFC0-4919-93E3-A2F83591F2C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4" name="Footer Placeholder 3">
            <a:extLst>
              <a:ext uri="{FF2B5EF4-FFF2-40B4-BE49-F238E27FC236}">
                <a16:creationId xmlns:a16="http://schemas.microsoft.com/office/drawing/2014/main" id="{8EB2B2C8-44E7-43E9-9D07-11D2C9BD001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14DDCCFE-3BC0-4A5B-879B-05A37BE5B7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4190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249EF2-0DB9-47C5-B4E5-D2318DAFEE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3" name="Footer Placeholder 2">
            <a:extLst>
              <a:ext uri="{FF2B5EF4-FFF2-40B4-BE49-F238E27FC236}">
                <a16:creationId xmlns:a16="http://schemas.microsoft.com/office/drawing/2014/main" id="{8F6EB962-F497-46A4-B63D-5787914810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8963092-C1D7-4DCC-8A10-4773C4A0CF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12887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249EF2-0DB9-47C5-B4E5-D2318DAFEE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3" name="Footer Placeholder 2">
            <a:extLst>
              <a:ext uri="{FF2B5EF4-FFF2-40B4-BE49-F238E27FC236}">
                <a16:creationId xmlns:a16="http://schemas.microsoft.com/office/drawing/2014/main" id="{8F6EB962-F497-46A4-B63D-5787914810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8963092-C1D7-4DCC-8A10-4773C4A0CF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57079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29CEB-3A1A-46BD-BC84-1D2C498F31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EBB1C0-77C6-4CDD-8BA8-22EF177597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FE1DF2-0D50-4538-BA0D-D34D2920E5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BF1E3F4-90F3-4508-B61E-67133416AC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6" name="Footer Placeholder 5">
            <a:extLst>
              <a:ext uri="{FF2B5EF4-FFF2-40B4-BE49-F238E27FC236}">
                <a16:creationId xmlns:a16="http://schemas.microsoft.com/office/drawing/2014/main" id="{F0149789-9AA3-4E56-A9B6-662EB8D724F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1556D76-5190-4228-A52D-424DBC545B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62433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17041-56E9-44E4-82ED-E461AB9A63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CB9EA3-C0FF-4F16-818E-7167650156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062CD7-CD22-4752-9DDF-103BA0AC2F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3D7B27F-9B11-4FF7-A38C-8D7FE409F6A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6" name="Footer Placeholder 5">
            <a:extLst>
              <a:ext uri="{FF2B5EF4-FFF2-40B4-BE49-F238E27FC236}">
                <a16:creationId xmlns:a16="http://schemas.microsoft.com/office/drawing/2014/main" id="{206A60C4-BACC-4F06-98D6-044865EB12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1584829-790B-41F5-A9E1-F10EEA616B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563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27C98-0FDD-472F-890F-A2D35B4A0B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6A242B-8ED8-491D-8557-C358B8753D8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3CB650-2994-45AE-A480-D13F9135131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EC7F4F41-601F-4DD8-8639-90DBC3C68B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640D91E-9BB4-42CD-A387-CB7510FD12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16868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E194D9-39BF-451C-A5BD-C1FDFC2289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72D16A-0B96-45DB-BA44-7D1BC269B8C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448866-8B9C-4978-82FC-11F36882DD4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07E5FE7C-1323-456B-A18A-1766FEC538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C5EF1E-73A3-4792-A954-4F22C506E5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28871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3A16-C989-462A-88F5-F9F9F8996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9D62B-BDD4-4E51-A7A7-C3E566D966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7BE05-9FDF-4B93-BCBC-4153B5D58B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AE1B7107-326F-4AF9-A94F-0DA6B002BE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0B892D-91A0-4C2B-BFF0-E3A9B85AB8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4112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3A16-C989-462A-88F5-F9F9F8996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9D62B-BDD4-4E51-A7A7-C3E566D966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7BE05-9FDF-4B93-BCBC-4153B5D58B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AE1B7107-326F-4AF9-A94F-0DA6B002BE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0B892D-91A0-4C2B-BFF0-E3A9B85AB8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6552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3A16-C989-462A-88F5-F9F9F8996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9D62B-BDD4-4E51-A7A7-C3E566D966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7BE05-9FDF-4B93-BCBC-4153B5D58B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AE1B7107-326F-4AF9-A94F-0DA6B002BE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0B892D-91A0-4C2B-BFF0-E3A9B85AB8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30870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39000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8478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9745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32502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9C910C-5ECA-4F90-BDAB-405FF6A9F9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5384371-A2B9-4A64-937C-22C4EBAD66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A71BE0-6548-4466-9A95-49D8B35F4181}"/>
              </a:ext>
            </a:extLst>
          </p:cNvPr>
          <p:cNvSpPr>
            <a:spLocks noGrp="1"/>
          </p:cNvSpPr>
          <p:nvPr>
            <p:ph type="dt" sz="half" idx="2"/>
          </p:nvPr>
        </p:nvSpPr>
        <p:spPr>
          <a:xfrm>
            <a:off x="0" y="6492875"/>
            <a:ext cx="2743200" cy="365125"/>
          </a:xfrm>
          <a:prstGeom prst="rect">
            <a:avLst/>
          </a:prstGeom>
        </p:spPr>
        <p:txBody>
          <a:bodyPr vert="horz" lIns="91440" tIns="45720" rIns="91440" bIns="45720" rtlCol="0" anchor="ctr"/>
          <a:lstStyle>
            <a:lvl1pPr algn="l">
              <a:defRPr sz="1200">
                <a:solidFill>
                  <a:schemeClr val="accent6">
                    <a:lumMod val="50000"/>
                  </a:schemeClr>
                </a:solidFill>
                <a:latin typeface="#9Slide03 AmpleSoft Bold"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0AD47">
                    <a:lumMod val="50000"/>
                  </a:srgbClr>
                </a:solidFill>
                <a:effectLst/>
                <a:uLnTx/>
                <a:uFillTx/>
                <a:latin typeface="#9Slide03 AmpleSoft Bold" panose="02000000000000000000" pitchFamily="2" charset="0"/>
                <a:ea typeface="+mn-ea"/>
                <a:cs typeface="+mn-cs"/>
              </a:rPr>
              <a:t>MĂNG NON</a:t>
            </a:r>
          </a:p>
        </p:txBody>
      </p:sp>
      <p:sp>
        <p:nvSpPr>
          <p:cNvPr id="5" name="Footer Placeholder 4">
            <a:extLst>
              <a:ext uri="{FF2B5EF4-FFF2-40B4-BE49-F238E27FC236}">
                <a16:creationId xmlns:a16="http://schemas.microsoft.com/office/drawing/2014/main" id="{D4B9F68A-81D8-4311-9B7D-798BC8DFB1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F2CA7B6-7EA8-43CE-AE64-656B4BC1F3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5B53F745-4A5F-450B-8339-C006011B4BA2}"/>
              </a:ext>
            </a:extLst>
          </p:cNvPr>
          <p:cNvPicPr>
            <a:picLocks noChangeAspect="1"/>
          </p:cNvPicPr>
          <p:nvPr userDrawn="1"/>
        </p:nvPicPr>
        <p:blipFill rotWithShape="1">
          <a:blip r:embed="rId31" cstate="print">
            <a:extLst>
              <a:ext uri="{28A0092B-C50C-407E-A947-70E740481C1C}">
                <a14:useLocalDpi xmlns:a14="http://schemas.microsoft.com/office/drawing/2010/main" val="0"/>
              </a:ext>
            </a:extLst>
          </a:blip>
          <a:srcRect t="40163"/>
          <a:stretch/>
        </p:blipFill>
        <p:spPr>
          <a:xfrm>
            <a:off x="-6344605" y="9178021"/>
            <a:ext cx="1128065" cy="1147858"/>
          </a:xfrm>
          <a:prstGeom prst="rect">
            <a:avLst/>
          </a:prstGeom>
        </p:spPr>
      </p:pic>
      <p:sp>
        <p:nvSpPr>
          <p:cNvPr id="9" name="Date Placeholder 3">
            <a:extLst>
              <a:ext uri="{FF2B5EF4-FFF2-40B4-BE49-F238E27FC236}">
                <a16:creationId xmlns:a16="http://schemas.microsoft.com/office/drawing/2014/main" id="{9FE66EE2-03CE-43A9-BE4E-E0A6A750E3B3}"/>
              </a:ext>
            </a:extLst>
          </p:cNvPr>
          <p:cNvSpPr txBox="1">
            <a:spLocks/>
          </p:cNvSpPr>
          <p:nvPr userDrawn="1"/>
        </p:nvSpPr>
        <p:spPr>
          <a:xfrm>
            <a:off x="11180956" y="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10" name="Date Placeholder 3">
            <a:extLst>
              <a:ext uri="{FF2B5EF4-FFF2-40B4-BE49-F238E27FC236}">
                <a16:creationId xmlns:a16="http://schemas.microsoft.com/office/drawing/2014/main" id="{0E28C966-1D4E-4E18-BC99-19F96C309AB0}"/>
              </a:ext>
            </a:extLst>
          </p:cNvPr>
          <p:cNvSpPr txBox="1">
            <a:spLocks/>
          </p:cNvSpPr>
          <p:nvPr userDrawn="1"/>
        </p:nvSpPr>
        <p:spPr>
          <a:xfrm>
            <a:off x="0" y="-42862"/>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70AD47">
                  <a:lumMod val="50000"/>
                </a:srgbClr>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201594786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6.xml"/><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6.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6.xml"/><Relationship Id="rId6" Type="http://schemas.microsoft.com/office/2007/relationships/hdphoto" Target="../media/hdphoto6.wdp"/><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6.xml"/><Relationship Id="rId5" Type="http://schemas.openxmlformats.org/officeDocument/2006/relationships/image" Target="../media/image21.png"/><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8.wdp"/></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6.xml"/><Relationship Id="rId5" Type="http://schemas.openxmlformats.org/officeDocument/2006/relationships/image" Target="../media/image26.png"/><Relationship Id="rId4" Type="http://schemas.microsoft.com/office/2007/relationships/hdphoto" Target="../media/hdphoto8.wdp"/></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audio" Target="../media/audio2.wav"/><Relationship Id="rId7"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gif"/><Relationship Id="rId5" Type="http://schemas.openxmlformats.org/officeDocument/2006/relationships/image" Target="../media/image5.png"/><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audio" Target="../media/audio3.wav"/><Relationship Id="rId7"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gif"/><Relationship Id="rId5" Type="http://schemas.openxmlformats.org/officeDocument/2006/relationships/image" Target="../media/image5.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audio" Target="../media/audio3.wav"/><Relationship Id="rId7"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6.gif"/><Relationship Id="rId5" Type="http://schemas.openxmlformats.org/officeDocument/2006/relationships/image" Target="../media/image5.pn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6.xml"/><Relationship Id="rId6" Type="http://schemas.microsoft.com/office/2007/relationships/hdphoto" Target="../media/hdphoto4.wdp"/><Relationship Id="rId5" Type="http://schemas.openxmlformats.org/officeDocument/2006/relationships/image" Target="../media/image15.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6.xml"/><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6.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2729" y="883919"/>
            <a:ext cx="2857500" cy="285750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315850" y="1379218"/>
            <a:ext cx="2740154" cy="2362201"/>
          </a:xfrm>
          <a:prstGeom prst="hexagon">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6600">
                  <a:solidFill>
                    <a:srgbClr val="ED7D31"/>
                  </a:solidFill>
                  <a:prstDash val="solid"/>
                </a:ln>
                <a:solidFill>
                  <a:schemeClr val="bg1"/>
                </a:solidFill>
                <a:effectLst>
                  <a:outerShdw dist="38100" dir="2700000" algn="tl" rotWithShape="0">
                    <a:srgbClr val="ED7D31"/>
                  </a:outerShdw>
                </a:effectLst>
                <a:uLnTx/>
                <a:uFillTx/>
                <a:latin typeface="Times New Roman" panose="02020603050405020304" pitchFamily="18" charset="0"/>
                <a:cs typeface="Times New Roman" panose="02020603050405020304" pitchFamily="18" charset="0"/>
              </a:rPr>
              <a:t>Ong</a:t>
            </a:r>
            <a:endParaRPr kumimoji="0" lang="en-US" sz="7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9" name="Hexagon 8">
            <a:extLst>
              <a:ext uri="{FF2B5EF4-FFF2-40B4-BE49-F238E27FC236}">
                <a16:creationId xmlns:a16="http://schemas.microsoft.com/office/drawing/2014/main" id="{ECB32C92-7DDE-4979-AB3A-808B65CBF3F1}"/>
              </a:ext>
            </a:extLst>
          </p:cNvPr>
          <p:cNvSpPr/>
          <p:nvPr/>
        </p:nvSpPr>
        <p:spPr>
          <a:xfrm>
            <a:off x="2471927" y="198118"/>
            <a:ext cx="2740154" cy="2362201"/>
          </a:xfrm>
          <a:prstGeom prst="hexagon">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6600">
                  <a:solidFill>
                    <a:srgbClr val="ED7D31"/>
                  </a:solidFill>
                  <a:prstDash val="solid"/>
                </a:ln>
                <a:solidFill>
                  <a:schemeClr val="bg1"/>
                </a:solidFill>
                <a:effectLst>
                  <a:outerShdw dist="38100" dir="2700000" algn="tl" rotWithShape="0">
                    <a:srgbClr val="ED7D31"/>
                  </a:outerShdw>
                </a:effectLst>
                <a:uLnTx/>
                <a:uFillTx/>
                <a:latin typeface="Times New Roman" panose="02020603050405020304" pitchFamily="18" charset="0"/>
                <a:cs typeface="Times New Roman" panose="02020603050405020304" pitchFamily="18" charset="0"/>
              </a:rPr>
              <a:t>non</a:t>
            </a:r>
            <a:endParaRPr kumimoji="0" lang="en-US" sz="7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0" name="Hexagon 9">
            <a:extLst>
              <a:ext uri="{FF2B5EF4-FFF2-40B4-BE49-F238E27FC236}">
                <a16:creationId xmlns:a16="http://schemas.microsoft.com/office/drawing/2014/main" id="{CABDF488-8BEB-4D77-A429-CFB91F278DD1}"/>
              </a:ext>
            </a:extLst>
          </p:cNvPr>
          <p:cNvSpPr/>
          <p:nvPr/>
        </p:nvSpPr>
        <p:spPr>
          <a:xfrm>
            <a:off x="6784081" y="2560318"/>
            <a:ext cx="2740154" cy="2362201"/>
          </a:xfrm>
          <a:prstGeom prst="hexagon">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6600">
                  <a:solidFill>
                    <a:srgbClr val="ED7D31"/>
                  </a:solidFill>
                  <a:prstDash val="solid"/>
                </a:ln>
                <a:solidFill>
                  <a:schemeClr val="bg1"/>
                </a:solidFill>
                <a:effectLst>
                  <a:outerShdw dist="38100" dir="2700000" algn="tl" rotWithShape="0">
                    <a:srgbClr val="ED7D31"/>
                  </a:outerShdw>
                </a:effectLst>
                <a:uLnTx/>
                <a:uFillTx/>
                <a:latin typeface="Times New Roman" panose="02020603050405020304" pitchFamily="18" charset="0"/>
                <a:cs typeface="Times New Roman" panose="02020603050405020304" pitchFamily="18" charset="0"/>
              </a:rPr>
              <a:t>việc</a:t>
            </a:r>
          </a:p>
        </p:txBody>
      </p:sp>
      <p:sp>
        <p:nvSpPr>
          <p:cNvPr id="13" name="Hexagon 12">
            <a:extLst>
              <a:ext uri="{FF2B5EF4-FFF2-40B4-BE49-F238E27FC236}">
                <a16:creationId xmlns:a16="http://schemas.microsoft.com/office/drawing/2014/main" id="{199C24C2-6B91-4322-BDB4-819FF0CB9BE4}"/>
              </a:ext>
            </a:extLst>
          </p:cNvPr>
          <p:cNvSpPr/>
          <p:nvPr/>
        </p:nvSpPr>
        <p:spPr>
          <a:xfrm>
            <a:off x="4628004" y="1379218"/>
            <a:ext cx="2740154" cy="2362201"/>
          </a:xfrm>
          <a:prstGeom prst="hexagon">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6600">
                  <a:solidFill>
                    <a:srgbClr val="ED7D31"/>
                  </a:solidFill>
                  <a:prstDash val="solid"/>
                </a:ln>
                <a:solidFill>
                  <a:schemeClr val="bg1"/>
                </a:solidFill>
                <a:effectLst>
                  <a:outerShdw dist="38100" dir="2700000" algn="tl" rotWithShape="0">
                    <a:srgbClr val="ED7D31"/>
                  </a:outerShdw>
                </a:effectLst>
                <a:uLnTx/>
                <a:uFillTx/>
                <a:latin typeface="Times New Roman" panose="02020603050405020304" pitchFamily="18" charset="0"/>
                <a:cs typeface="Times New Roman" panose="02020603050405020304" pitchFamily="18" charset="0"/>
              </a:rPr>
              <a:t>học</a:t>
            </a:r>
            <a:endParaRPr kumimoji="0" lang="en-US" sz="72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5952" y="3436622"/>
            <a:ext cx="2650039" cy="2661817"/>
          </a:xfrm>
          <a:prstGeom prst="rect">
            <a:avLst/>
          </a:prstGeom>
        </p:spPr>
      </p:pic>
      <p:sp>
        <p:nvSpPr>
          <p:cNvPr id="18" name="Rectangle 17">
            <a:extLst>
              <a:ext uri="{FF2B5EF4-FFF2-40B4-BE49-F238E27FC236}">
                <a16:creationId xmlns:a16="http://schemas.microsoft.com/office/drawing/2014/main" id="{EEA834E6-709B-490E-901D-06776B901B01}"/>
              </a:ext>
            </a:extLst>
          </p:cNvPr>
          <p:cNvSpPr/>
          <p:nvPr/>
        </p:nvSpPr>
        <p:spPr>
          <a:xfrm>
            <a:off x="4961728" y="5137102"/>
            <a:ext cx="5109091"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1" u="none" strike="noStrike" kern="1200" cap="none" spc="0" normalizeH="0" baseline="0" noProof="0" dirty="0">
                <a:ln w="28575">
                  <a:solidFill>
                    <a:prstClr val="white"/>
                  </a:solidFill>
                  <a:prstDash val="sysDash"/>
                </a:ln>
                <a:solidFill>
                  <a:srgbClr val="D4487D"/>
                </a:solidFill>
                <a:effectLst/>
                <a:uLnTx/>
                <a:uFillTx/>
                <a:latin typeface="#9Slide03 Arima Madurai ExtraBo" panose="00000900000000000000" pitchFamily="2" charset="0"/>
                <a:ea typeface="+mn-ea"/>
                <a:cs typeface="#9Slide03 Arima Madurai ExtraBo" panose="00000900000000000000" pitchFamily="2" charset="0"/>
              </a:rPr>
              <a:t>TRÒ CHƠI</a:t>
            </a:r>
          </a:p>
        </p:txBody>
      </p:sp>
      <p:sp>
        <p:nvSpPr>
          <p:cNvPr id="2" name="Rounded Rectangle 1"/>
          <p:cNvSpPr/>
          <p:nvPr/>
        </p:nvSpPr>
        <p:spPr>
          <a:xfrm>
            <a:off x="96252" y="15238"/>
            <a:ext cx="924025" cy="182880"/>
          </a:xfrm>
          <a:prstGeom prst="roundRect">
            <a:avLst/>
          </a:prstGeom>
          <a:solidFill>
            <a:srgbClr val="92D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ounded Rectangle 10"/>
          <p:cNvSpPr/>
          <p:nvPr/>
        </p:nvSpPr>
        <p:spPr>
          <a:xfrm>
            <a:off x="11154075" y="44914"/>
            <a:ext cx="924025" cy="182880"/>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0039952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par>
                          <p:cTn id="49" fill="hold">
                            <p:stCondLst>
                              <p:cond delay="3000"/>
                            </p:stCondLst>
                            <p:childTnLst>
                              <p:par>
                                <p:cTn id="50" presetID="2" presetClass="entr" presetSubtype="4"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ppt_x"/>
                                          </p:val>
                                        </p:tav>
                                        <p:tav tm="100000">
                                          <p:val>
                                            <p:strVal val="#ppt_x"/>
                                          </p:val>
                                        </p:tav>
                                      </p:tavLst>
                                    </p:anim>
                                    <p:anim calcmode="lin" valueType="num">
                                      <p:cBhvr additive="base">
                                        <p:cTn id="5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4" name="Picture 3">
            <a:extLst>
              <a:ext uri="{FF2B5EF4-FFF2-40B4-BE49-F238E27FC236}">
                <a16:creationId xmlns:a16="http://schemas.microsoft.com/office/drawing/2014/main" id="{4F97A04D-D907-4BC3-A3F0-4E2800962BEF}"/>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5735194" y="1745741"/>
            <a:ext cx="6019040" cy="34903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A1771755-5A33-4C2C-91F6-683EA6B98DCB}"/>
              </a:ext>
            </a:extLst>
          </p:cNvPr>
          <p:cNvSpPr txBox="1"/>
          <p:nvPr/>
        </p:nvSpPr>
        <p:spPr>
          <a:xfrm>
            <a:off x="441003" y="1451919"/>
            <a:ext cx="4856425" cy="3924408"/>
          </a:xfrm>
          <a:prstGeom prst="rect">
            <a:avLst/>
          </a:prstGeom>
          <a:solidFill>
            <a:schemeClr val="bg1"/>
          </a:solidFill>
        </p:spPr>
        <p:txBody>
          <a:bodyPr wrap="square">
            <a:spAutoFit/>
          </a:bodyPr>
          <a:lstStyle/>
          <a:p>
            <a:pPr algn="just">
              <a:lnSpc>
                <a:spcPct val="120000"/>
              </a:lnSpc>
            </a:pPr>
            <a:r>
              <a:rPr lang="vi-VN" sz="3500" dirty="0">
                <a:solidFill>
                  <a:srgbClr val="002060"/>
                </a:solidFill>
                <a:effectLst/>
                <a:latin typeface="+mj-lt"/>
                <a:ea typeface="Cambria" panose="02040503050406030204" pitchFamily="18" charset="0"/>
              </a:rPr>
              <a:t>Hình 10. Đại học Bách Khoa Hà Nội là Đại học chuyên ngành kỹ thuật hàng đầu và được xếp vào nhóm đại học trọng điểm của quốc gia Việt Nam.</a:t>
            </a:r>
            <a:endParaRPr lang="en-SG" sz="3500" dirty="0">
              <a:solidFill>
                <a:srgbClr val="002060"/>
              </a:solidFill>
              <a:effectLst/>
              <a:latin typeface="+mj-lt"/>
              <a:ea typeface="Cambria" panose="02040503050406030204" pitchFamily="18" charset="0"/>
            </a:endParaRPr>
          </a:p>
        </p:txBody>
      </p:sp>
    </p:spTree>
    <p:extLst>
      <p:ext uri="{BB962C8B-B14F-4D97-AF65-F5344CB8AC3E}">
        <p14:creationId xmlns:p14="http://schemas.microsoft.com/office/powerpoint/2010/main" val="41128435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4" name="Picture 3">
            <a:extLst>
              <a:ext uri="{FF2B5EF4-FFF2-40B4-BE49-F238E27FC236}">
                <a16:creationId xmlns:a16="http://schemas.microsoft.com/office/drawing/2014/main" id="{C05D80AB-BAE1-4FD6-AE30-C7E90D49BA45}"/>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377099" y="1916207"/>
            <a:ext cx="5272930" cy="34707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09DA8E27-DEB4-4509-A43C-EEF45B37B68D}"/>
              </a:ext>
            </a:extLst>
          </p:cNvPr>
          <p:cNvSpPr txBox="1"/>
          <p:nvPr/>
        </p:nvSpPr>
        <p:spPr>
          <a:xfrm>
            <a:off x="6096000" y="1059632"/>
            <a:ext cx="5724263" cy="4708981"/>
          </a:xfrm>
          <a:prstGeom prst="rect">
            <a:avLst/>
          </a:prstGeom>
          <a:solidFill>
            <a:schemeClr val="bg1"/>
          </a:solidFill>
        </p:spPr>
        <p:txBody>
          <a:bodyPr wrap="square">
            <a:spAutoFit/>
          </a:bodyPr>
          <a:lstStyle/>
          <a:p>
            <a:pPr algn="just"/>
            <a:r>
              <a:rPr lang="vi-VN" sz="3000" dirty="0">
                <a:solidFill>
                  <a:srgbClr val="002060"/>
                </a:solidFill>
                <a:latin typeface="+mj-lt"/>
                <a:ea typeface="Cambria" panose="02040503050406030204" pitchFamily="18" charset="0"/>
              </a:rPr>
              <a:t>Bảo tàng Lịch sử Quốc gia là công trình văn hóa tọa lạc ở khu vực trung tâm của Thủ đô Hà Nội, gắn với nhiều di tích linh thiêng của Thủ đô như: Tháp Rùa, Hồ Gươm, cầu Thê Húc, đền Ngọc Sơn,…Bảo tàng trưng bày, giới thiệu lịch sử Việt Nam từ thời tiền sử đến ngày nay. Trong đó, có nhiều hiện vật là bảo vật quốc gia</a:t>
            </a:r>
            <a:r>
              <a:rPr lang="vi-VN" sz="3000" dirty="0" smtClean="0">
                <a:solidFill>
                  <a:srgbClr val="002060"/>
                </a:solidFill>
                <a:latin typeface="+mj-lt"/>
                <a:ea typeface="Cambria" panose="02040503050406030204" pitchFamily="18" charset="0"/>
              </a:rPr>
              <a:t>.</a:t>
            </a:r>
            <a:endParaRPr lang="en-SG" sz="3000" dirty="0">
              <a:solidFill>
                <a:srgbClr val="002060"/>
              </a:solidFill>
              <a:latin typeface="+mj-lt"/>
              <a:ea typeface="Cambria" panose="02040503050406030204" pitchFamily="18" charset="0"/>
            </a:endParaRPr>
          </a:p>
        </p:txBody>
      </p:sp>
    </p:spTree>
    <p:extLst>
      <p:ext uri="{BB962C8B-B14F-4D97-AF65-F5344CB8AC3E}">
        <p14:creationId xmlns:p14="http://schemas.microsoft.com/office/powerpoint/2010/main" val="8556238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5" name="组合 30">
            <a:extLst>
              <a:ext uri="{FF2B5EF4-FFF2-40B4-BE49-F238E27FC236}">
                <a16:creationId xmlns:a16="http://schemas.microsoft.com/office/drawing/2014/main" id="{DCE4DFAE-0580-4FCB-8284-1CEC20F1BE83}"/>
              </a:ext>
            </a:extLst>
          </p:cNvPr>
          <p:cNvGrpSpPr/>
          <p:nvPr/>
        </p:nvGrpSpPr>
        <p:grpSpPr>
          <a:xfrm>
            <a:off x="2690622" y="670454"/>
            <a:ext cx="8926905" cy="3978543"/>
            <a:chOff x="1346200" y="3302000"/>
            <a:chExt cx="2413000" cy="990600"/>
          </a:xfrm>
          <a:effectLst>
            <a:outerShdw blurRad="254000" sx="102000" sy="102000" algn="ctr" rotWithShape="0">
              <a:prstClr val="black">
                <a:alpha val="25000"/>
              </a:prstClr>
            </a:outerShdw>
          </a:effectLst>
        </p:grpSpPr>
        <p:sp>
          <p:nvSpPr>
            <p:cNvPr id="6" name="圆角矩形 27">
              <a:extLst>
                <a:ext uri="{FF2B5EF4-FFF2-40B4-BE49-F238E27FC236}">
                  <a16:creationId xmlns:a16="http://schemas.microsoft.com/office/drawing/2014/main" id="{2423C29E-BC35-4F58-8E86-43302709D2A7}"/>
                </a:ext>
              </a:extLst>
            </p:cNvPr>
            <p:cNvSpPr/>
            <p:nvPr/>
          </p:nvSpPr>
          <p:spPr>
            <a:xfrm>
              <a:off x="1346200" y="3302000"/>
              <a:ext cx="2413000" cy="990600"/>
            </a:xfrm>
            <a:prstGeom prst="roundRect">
              <a:avLst>
                <a:gd name="adj" fmla="val 3138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7" name="圆角矩形 28">
              <a:extLst>
                <a:ext uri="{FF2B5EF4-FFF2-40B4-BE49-F238E27FC236}">
                  <a16:creationId xmlns:a16="http://schemas.microsoft.com/office/drawing/2014/main" id="{EE8B34B8-F9BF-41A7-ADED-5D9D58B269FC}"/>
                </a:ext>
              </a:extLst>
            </p:cNvPr>
            <p:cNvSpPr/>
            <p:nvPr/>
          </p:nvSpPr>
          <p:spPr>
            <a:xfrm>
              <a:off x="1415668" y="3339776"/>
              <a:ext cx="2265869" cy="910464"/>
            </a:xfrm>
            <a:prstGeom prst="roundRect">
              <a:avLst>
                <a:gd name="adj" fmla="val 30295"/>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8" name="TextBox 7">
            <a:extLst>
              <a:ext uri="{FF2B5EF4-FFF2-40B4-BE49-F238E27FC236}">
                <a16:creationId xmlns:a16="http://schemas.microsoft.com/office/drawing/2014/main" id="{7E113390-AE38-4513-AFFC-17AA96EE30E4}"/>
              </a:ext>
            </a:extLst>
          </p:cNvPr>
          <p:cNvSpPr txBox="1"/>
          <p:nvPr/>
        </p:nvSpPr>
        <p:spPr>
          <a:xfrm>
            <a:off x="3348720" y="1257110"/>
            <a:ext cx="7893588" cy="2862322"/>
          </a:xfrm>
          <a:prstGeom prst="rect">
            <a:avLst/>
          </a:prstGeom>
          <a:noFill/>
        </p:spPr>
        <p:txBody>
          <a:bodyPr wrap="square">
            <a:spAutoFit/>
          </a:bodyPr>
          <a:lstStyle/>
          <a:p>
            <a:pPr algn="ctr"/>
            <a:r>
              <a:rPr lang="vi-VN" sz="6000" b="1" dirty="0">
                <a:solidFill>
                  <a:srgbClr val="C00000"/>
                </a:solidFill>
                <a:latin typeface="+mj-lt"/>
                <a:ea typeface="Cambria" panose="02040503050406030204" pitchFamily="18" charset="0"/>
              </a:rPr>
              <a:t>Hãy kể một số địa điểm nổi tiếng ở Hà Nội mà em biết.</a:t>
            </a:r>
            <a:endParaRPr lang="en-SG" sz="6000" dirty="0">
              <a:solidFill>
                <a:srgbClr val="C00000"/>
              </a:solidFill>
              <a:latin typeface="+mj-lt"/>
            </a:endParaRPr>
          </a:p>
        </p:txBody>
      </p:sp>
      <p:grpSp>
        <p:nvGrpSpPr>
          <p:cNvPr id="9" name="组合 1">
            <a:extLst>
              <a:ext uri="{FF2B5EF4-FFF2-40B4-BE49-F238E27FC236}">
                <a16:creationId xmlns:a16="http://schemas.microsoft.com/office/drawing/2014/main" id="{3337AEE7-9D2A-42F1-B5CF-D7B3E4B8D51A}"/>
              </a:ext>
            </a:extLst>
          </p:cNvPr>
          <p:cNvGrpSpPr/>
          <p:nvPr/>
        </p:nvGrpSpPr>
        <p:grpSpPr>
          <a:xfrm>
            <a:off x="0" y="4601939"/>
            <a:ext cx="12192000" cy="2256061"/>
            <a:chOff x="0" y="4332156"/>
            <a:chExt cx="12292858" cy="2554224"/>
          </a:xfrm>
        </p:grpSpPr>
        <p:pic>
          <p:nvPicPr>
            <p:cNvPr id="10" name="图片 19">
              <a:extLst>
                <a:ext uri="{FF2B5EF4-FFF2-40B4-BE49-F238E27FC236}">
                  <a16:creationId xmlns:a16="http://schemas.microsoft.com/office/drawing/2014/main" id="{1B84CEBC-1D6B-42F3-B0A4-EB92DBCF43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1" name="图片 11">
              <a:extLst>
                <a:ext uri="{FF2B5EF4-FFF2-40B4-BE49-F238E27FC236}">
                  <a16:creationId xmlns:a16="http://schemas.microsoft.com/office/drawing/2014/main" id="{915F6EEC-1D56-47BD-8A24-80EC235079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2" name="Picture 11" descr="A couple of kids wearing traditional clothing&#10;&#10;Description automatically generated">
            <a:extLst>
              <a:ext uri="{FF2B5EF4-FFF2-40B4-BE49-F238E27FC236}">
                <a16:creationId xmlns:a16="http://schemas.microsoft.com/office/drawing/2014/main" id="{EE410E3C-F711-4A28-93FB-1B732E25F201}"/>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250252" y="2969231"/>
            <a:ext cx="4122000" cy="3823218"/>
          </a:xfrm>
          <a:prstGeom prst="rect">
            <a:avLst/>
          </a:prstGeom>
        </p:spPr>
      </p:pic>
    </p:spTree>
    <p:extLst>
      <p:ext uri="{BB962C8B-B14F-4D97-AF65-F5344CB8AC3E}">
        <p14:creationId xmlns:p14="http://schemas.microsoft.com/office/powerpoint/2010/main" val="37045222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4"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5" name="Group 4"/>
          <p:cNvGrpSpPr/>
          <p:nvPr/>
        </p:nvGrpSpPr>
        <p:grpSpPr>
          <a:xfrm>
            <a:off x="2082801" y="3103696"/>
            <a:ext cx="10016155" cy="2677656"/>
            <a:chOff x="2082800" y="3240015"/>
            <a:chExt cx="9633211" cy="2677656"/>
          </a:xfrm>
        </p:grpSpPr>
        <p:sp>
          <p:nvSpPr>
            <p:cNvPr id="6" name="Rectangle: Rounded Corners 7">
              <a:extLst>
                <a:ext uri="{FF2B5EF4-FFF2-40B4-BE49-F238E27FC236}">
                  <a16:creationId xmlns:a16="http://schemas.microsoft.com/office/drawing/2014/main" id="{79EC019F-E164-4A43-85F3-17A9A00B2B49}"/>
                </a:ext>
              </a:extLst>
            </p:cNvPr>
            <p:cNvSpPr/>
            <p:nvPr/>
          </p:nvSpPr>
          <p:spPr>
            <a:xfrm>
              <a:off x="2082800" y="3240015"/>
              <a:ext cx="9633211" cy="2677656"/>
            </a:xfrm>
            <a:prstGeom prst="roundRect">
              <a:avLst>
                <a:gd name="adj" fmla="val 31772"/>
              </a:avLst>
            </a:prstGeom>
            <a:solidFill>
              <a:srgbClr val="FD9636"/>
            </a:solidFill>
            <a:ln w="12700" cap="flat" cmpd="sng" algn="ctr">
              <a:no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300" b="0" i="0"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75C5D46-4759-4BEE-B08D-DDFC341E274C}"/>
                </a:ext>
              </a:extLst>
            </p:cNvPr>
            <p:cNvSpPr txBox="1"/>
            <p:nvPr/>
          </p:nvSpPr>
          <p:spPr>
            <a:xfrm>
              <a:off x="2372153" y="3331811"/>
              <a:ext cx="9075397" cy="2554545"/>
            </a:xfrm>
            <a:prstGeom prst="rect">
              <a:avLst/>
            </a:prstGeom>
            <a:noFill/>
          </p:spPr>
          <p:txBody>
            <a:bodyPr wrap="square">
              <a:spAutoFit/>
            </a:bodyPr>
            <a:lstStyle/>
            <a:p>
              <a:pPr algn="just"/>
              <a:r>
                <a:rPr lang="en-SG"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Hà</a:t>
              </a:r>
              <a:r>
                <a:rPr lang="en-SG"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Nội</a:t>
              </a:r>
              <a:r>
                <a:rPr lang="en-SG"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là</a:t>
              </a:r>
              <a:r>
                <a:rPr lang="en-SG"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nơi</a:t>
              </a:r>
              <a:r>
                <a:rPr lang="en-SG"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có</a:t>
              </a:r>
              <a:r>
                <a:rPr lang="en-SG"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nhiều</a:t>
              </a:r>
              <a:r>
                <a:rPr lang="en-SG"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di </a:t>
              </a:r>
              <a:r>
                <a:rPr lang="en-SG"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tích</a:t>
              </a:r>
              <a:r>
                <a:rPr lang="en-SG"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lịch</a:t>
              </a:r>
              <a:r>
                <a:rPr lang="en-SG"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sử</a:t>
              </a:r>
              <a:r>
                <a:rPr lang="en-SG"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 </a:t>
              </a:r>
              <a:r>
                <a:rPr lang="en-SG"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văn</a:t>
              </a:r>
              <a:r>
                <a:rPr lang="en-SG"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hoá</a:t>
              </a:r>
              <a:r>
                <a:rPr lang="en-SG"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nhất</a:t>
              </a:r>
              <a:r>
                <a:rPr lang="en-SG"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của</a:t>
              </a:r>
              <a:r>
                <a:rPr lang="en-SG"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cả</a:t>
              </a:r>
              <a:r>
                <a:rPr lang="en-SG"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nước</a:t>
              </a:r>
              <a:r>
                <a:rPr lang="en-SG"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và</a:t>
              </a:r>
              <a:r>
                <a:rPr lang="en-SG"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là</a:t>
              </a:r>
              <a:r>
                <a:rPr lang="en-SG"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nơi</a:t>
              </a:r>
              <a:r>
                <a:rPr lang="en-SG"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lưu</a:t>
              </a:r>
              <a:r>
                <a:rPr lang="en-SG"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giữ</a:t>
              </a:r>
              <a:r>
                <a:rPr lang="en-SG"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nhiều</a:t>
              </a:r>
              <a:r>
                <a:rPr lang="en-SG"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giá</a:t>
              </a:r>
              <a:r>
                <a:rPr lang="en-SG"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trị</a:t>
              </a:r>
              <a:r>
                <a:rPr lang="en-SG"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văn</a:t>
              </a:r>
              <a:r>
                <a:rPr lang="en-SG"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hoá</a:t>
              </a:r>
              <a:r>
                <a:rPr lang="en-SG"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truyền</a:t>
              </a:r>
              <a:r>
                <a:rPr lang="en-SG"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thống</a:t>
              </a:r>
              <a:r>
                <a:rPr lang="en-SG"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của</a:t>
              </a:r>
              <a:r>
                <a:rPr lang="en-SG"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dân</a:t>
              </a:r>
              <a:r>
                <a:rPr lang="en-SG"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tộc</a:t>
              </a:r>
              <a:r>
                <a:rPr lang="en-SG"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a:t>
              </a:r>
            </a:p>
          </p:txBody>
        </p:sp>
      </p:grpSp>
      <p:grpSp>
        <p:nvGrpSpPr>
          <p:cNvPr id="8" name="Group 7"/>
          <p:cNvGrpSpPr/>
          <p:nvPr/>
        </p:nvGrpSpPr>
        <p:grpSpPr>
          <a:xfrm>
            <a:off x="478368" y="1361652"/>
            <a:ext cx="10965822" cy="1470109"/>
            <a:chOff x="750190" y="1467940"/>
            <a:chExt cx="10965822" cy="1470109"/>
          </a:xfrm>
        </p:grpSpPr>
        <p:sp>
          <p:nvSpPr>
            <p:cNvPr id="9" name="Rectangle: Rounded Corners 6">
              <a:extLst>
                <a:ext uri="{FF2B5EF4-FFF2-40B4-BE49-F238E27FC236}">
                  <a16:creationId xmlns:a16="http://schemas.microsoft.com/office/drawing/2014/main" id="{14316E39-7E4D-407A-8385-65E8B6B3A35A}"/>
                </a:ext>
              </a:extLst>
            </p:cNvPr>
            <p:cNvSpPr/>
            <p:nvPr/>
          </p:nvSpPr>
          <p:spPr>
            <a:xfrm>
              <a:off x="750190" y="1467940"/>
              <a:ext cx="10965822" cy="1470109"/>
            </a:xfrm>
            <a:prstGeom prst="roundRect">
              <a:avLst>
                <a:gd name="adj" fmla="val 31772"/>
              </a:avLst>
            </a:prstGeom>
            <a:solidFill>
              <a:srgbClr val="6995D4"/>
            </a:solidFill>
            <a:ln w="12700" cap="flat" cmpd="sng" algn="ctr">
              <a:no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300" b="0" i="0"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A39179D1-676A-44D7-AAE9-46D5A8541B9E}"/>
                </a:ext>
              </a:extLst>
            </p:cNvPr>
            <p:cNvSpPr txBox="1"/>
            <p:nvPr/>
          </p:nvSpPr>
          <p:spPr>
            <a:xfrm>
              <a:off x="985273" y="1511587"/>
              <a:ext cx="10617723" cy="1323439"/>
            </a:xfrm>
            <a:prstGeom prst="rect">
              <a:avLst/>
            </a:prstGeom>
            <a:noFill/>
          </p:spPr>
          <p:txBody>
            <a:bodyPr wrap="square">
              <a:spAutoFit/>
            </a:bodyPr>
            <a:lstStyle/>
            <a:p>
              <a:pPr algn="just"/>
              <a:r>
                <a:rPr lang="vi-VN" sz="4000" b="1" dirty="0">
                  <a:solidFill>
                    <a:schemeClr val="bg1"/>
                  </a:solidFill>
                  <a:latin typeface="+mj-lt"/>
                  <a:ea typeface="Cambria" panose="02040503050406030204" pitchFamily="18" charset="0"/>
                </a:rPr>
                <a:t>Thủ đô </a:t>
              </a:r>
              <a:r>
                <a:rPr lang="en-SG"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Hà</a:t>
              </a:r>
              <a:r>
                <a:rPr lang="en-SG"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Nội</a:t>
              </a:r>
              <a:r>
                <a:rPr lang="en-SG"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cũng</a:t>
              </a:r>
              <a:r>
                <a:rPr lang="en-SG"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là</a:t>
              </a:r>
              <a:r>
                <a:rPr lang="en-SG"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trung</a:t>
              </a:r>
              <a:r>
                <a:rPr lang="en-SG"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tâm</a:t>
              </a:r>
              <a:r>
                <a:rPr lang="vi-VN"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vi-VN" sz="4000" b="1" dirty="0">
                  <a:solidFill>
                    <a:schemeClr val="bg1"/>
                  </a:solidFill>
                  <a:latin typeface="+mj-lt"/>
                  <a:ea typeface="Cambria" panose="02040503050406030204" pitchFamily="18" charset="0"/>
                </a:rPr>
                <a:t>chính trị,</a:t>
              </a:r>
              <a:r>
                <a:rPr lang="en-SG" sz="4000" b="1" dirty="0">
                  <a:solidFill>
                    <a:schemeClr val="bg1"/>
                  </a:solidFill>
                  <a:latin typeface="+mj-lt"/>
                  <a:ea typeface="Cambria" panose="02040503050406030204" pitchFamily="18" charset="0"/>
                </a:rPr>
                <a:t> </a:t>
              </a:r>
              <a:r>
                <a:rPr lang="en-SG"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kinh</a:t>
              </a:r>
              <a:r>
                <a:rPr lang="en-SG" sz="4000" b="1" dirty="0">
                  <a:solidFill>
                    <a:schemeClr val="bg1"/>
                  </a:solidFill>
                  <a:latin typeface="+mj-lt"/>
                  <a:ea typeface="Cambria" panose="02040503050406030204" pitchFamily="18" charset="0"/>
                </a:rPr>
                <a:t> </a:t>
              </a:r>
              <a:r>
                <a:rPr lang="vi-VN" sz="4000" b="1" dirty="0">
                  <a:solidFill>
                    <a:schemeClr val="bg1"/>
                  </a:solidFill>
                  <a:latin typeface="+mj-lt"/>
                  <a:ea typeface="Cambria" panose="02040503050406030204" pitchFamily="18" charset="0"/>
                </a:rPr>
                <a:t>tế, văn hóa</a:t>
              </a:r>
              <a:r>
                <a:rPr lang="en-SG" sz="4000" b="1" dirty="0">
                  <a:solidFill>
                    <a:schemeClr val="bg1"/>
                  </a:solidFill>
                  <a:latin typeface="+mj-lt"/>
                  <a:ea typeface="Cambria" panose="02040503050406030204" pitchFamily="18" charset="0"/>
                </a:rPr>
                <a:t> </a:t>
              </a:r>
              <a:r>
                <a:rPr lang="en-SG"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quan</a:t>
              </a:r>
              <a:r>
                <a:rPr lang="en-SG"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trọng</a:t>
              </a:r>
              <a:r>
                <a:rPr lang="en-SG"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của</a:t>
              </a:r>
              <a:r>
                <a:rPr lang="en-SG"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đất</a:t>
              </a:r>
              <a:r>
                <a:rPr lang="en-SG"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vi-VN" sz="4000" b="1" dirty="0">
                  <a:solidFill>
                    <a:schemeClr val="bg1"/>
                  </a:solidFill>
                  <a:latin typeface="+mj-lt"/>
                  <a:ea typeface="Cambria" panose="02040503050406030204" pitchFamily="18" charset="0"/>
                </a:rPr>
                <a:t>nước. </a:t>
              </a:r>
              <a:endParaRPr lang="en-SG" sz="4000" dirty="0">
                <a:solidFill>
                  <a:schemeClr val="bg1"/>
                </a:solidFill>
                <a:latin typeface="+mj-lt"/>
              </a:endParaRPr>
            </a:p>
          </p:txBody>
        </p:sp>
      </p:grpSp>
      <p:pic>
        <p:nvPicPr>
          <p:cNvPr id="11" name="Picture 10" descr="A couple of kids wearing traditional clothing&#10;&#10;Description automatically generated">
            <a:extLst>
              <a:ext uri="{FF2B5EF4-FFF2-40B4-BE49-F238E27FC236}">
                <a16:creationId xmlns:a16="http://schemas.microsoft.com/office/drawing/2014/main" id="{6C693DE2-A571-4227-9E20-DB55D7630E2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212817" y="4107313"/>
            <a:ext cx="2596474" cy="2408269"/>
          </a:xfrm>
          <a:prstGeom prst="rect">
            <a:avLst/>
          </a:prstGeom>
        </p:spPr>
      </p:pic>
      <p:pic>
        <p:nvPicPr>
          <p:cNvPr id="12" name="Picture 11"/>
          <p:cNvPicPr>
            <a:picLocks noChangeAspect="1"/>
          </p:cNvPicPr>
          <p:nvPr/>
        </p:nvPicPr>
        <p:blipFill>
          <a:blip r:embed="rId5"/>
          <a:stretch>
            <a:fillRect/>
          </a:stretch>
        </p:blipFill>
        <p:spPr>
          <a:xfrm>
            <a:off x="-124749" y="-226999"/>
            <a:ext cx="3920068" cy="2139881"/>
          </a:xfrm>
          <a:prstGeom prst="rect">
            <a:avLst/>
          </a:prstGeom>
        </p:spPr>
      </p:pic>
    </p:spTree>
    <p:extLst>
      <p:ext uri="{BB962C8B-B14F-4D97-AF65-F5344CB8AC3E}">
        <p14:creationId xmlns:p14="http://schemas.microsoft.com/office/powerpoint/2010/main" val="7430801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4"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5" name="Picture 4">
            <a:extLst>
              <a:ext uri="{FF2B5EF4-FFF2-40B4-BE49-F238E27FC236}">
                <a16:creationId xmlns:a16="http://schemas.microsoft.com/office/drawing/2014/main" id="{0FF4958F-525A-4CE5-9BD0-B51FFB318705}"/>
              </a:ext>
            </a:extLst>
          </p:cNvPr>
          <p:cNvPicPr>
            <a:picLocks noChangeAspect="1"/>
          </p:cNvPicPr>
          <p:nvPr/>
        </p:nvPicPr>
        <p:blipFill>
          <a:blip r:embed="rId3"/>
          <a:stretch>
            <a:fillRect/>
          </a:stretch>
        </p:blipFill>
        <p:spPr>
          <a:xfrm>
            <a:off x="1956970" y="365125"/>
            <a:ext cx="8471239" cy="5474256"/>
          </a:xfrm>
          <a:prstGeom prst="rect">
            <a:avLst/>
          </a:prstGeom>
        </p:spPr>
      </p:pic>
      <p:sp>
        <p:nvSpPr>
          <p:cNvPr id="6" name="TextBox 5">
            <a:extLst>
              <a:ext uri="{FF2B5EF4-FFF2-40B4-BE49-F238E27FC236}">
                <a16:creationId xmlns:a16="http://schemas.microsoft.com/office/drawing/2014/main" id="{DFD027DA-8771-4C20-84AA-7E85E8CB655C}"/>
              </a:ext>
            </a:extLst>
          </p:cNvPr>
          <p:cNvSpPr txBox="1"/>
          <p:nvPr/>
        </p:nvSpPr>
        <p:spPr>
          <a:xfrm>
            <a:off x="1494860" y="5955972"/>
            <a:ext cx="9202279" cy="646331"/>
          </a:xfrm>
          <a:prstGeom prst="rect">
            <a:avLst/>
          </a:prstGeom>
          <a:solidFill>
            <a:schemeClr val="bg1"/>
          </a:solidFill>
        </p:spPr>
        <p:txBody>
          <a:bodyPr wrap="square" rtlCol="0">
            <a:spAutoFit/>
          </a:bodyPr>
          <a:lstStyle/>
          <a:p>
            <a:r>
              <a:rPr lang="vi-VN" sz="3600" b="1" dirty="0">
                <a:latin typeface="+mj-lt"/>
                <a:ea typeface="Cambria" panose="02040503050406030204" pitchFamily="18" charset="0"/>
              </a:rPr>
              <a:t>Hình 12.Nghệ nhân dạy các bạn nhỏ nặn tò he</a:t>
            </a:r>
            <a:endParaRPr lang="en-SG" sz="3600" dirty="0">
              <a:latin typeface="+mj-lt"/>
            </a:endParaRPr>
          </a:p>
        </p:txBody>
      </p:sp>
    </p:spTree>
    <p:extLst>
      <p:ext uri="{BB962C8B-B14F-4D97-AF65-F5344CB8AC3E}">
        <p14:creationId xmlns:p14="http://schemas.microsoft.com/office/powerpoint/2010/main" val="4976016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4"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5" name="TextBox 4">
            <a:extLst>
              <a:ext uri="{FF2B5EF4-FFF2-40B4-BE49-F238E27FC236}">
                <a16:creationId xmlns:a16="http://schemas.microsoft.com/office/drawing/2014/main" id="{811B2CEF-60CC-425A-B873-25FAE72AABD0}"/>
              </a:ext>
            </a:extLst>
          </p:cNvPr>
          <p:cNvSpPr txBox="1"/>
          <p:nvPr/>
        </p:nvSpPr>
        <p:spPr>
          <a:xfrm>
            <a:off x="3583820" y="1407376"/>
            <a:ext cx="8024247" cy="3477875"/>
          </a:xfrm>
          <a:prstGeom prst="rect">
            <a:avLst/>
          </a:prstGeom>
          <a:solidFill>
            <a:schemeClr val="bg1"/>
          </a:solidFill>
        </p:spPr>
        <p:txBody>
          <a:bodyPr wrap="square">
            <a:spAutoFit/>
          </a:bodyPr>
          <a:lstStyle/>
          <a:p>
            <a:pPr algn="just"/>
            <a:r>
              <a:rPr lang="vi-VN" sz="5500" b="1" dirty="0" smtClean="0">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Theo </a:t>
            </a:r>
            <a:r>
              <a:rPr lang="vi-VN" sz="5500" b="1" dirty="0">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rPr>
              <a:t>em, cần làm gì để giữ gìn và phát huy truyền thống văn hóa của Thăng Long - Hà Nội? </a:t>
            </a:r>
            <a:endParaRPr lang="en-SG" sz="55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6" name="Picture 5" descr="A couple of kids wearing traditional clothing&#10;&#10;Description automatically generated">
            <a:extLst>
              <a:ext uri="{FF2B5EF4-FFF2-40B4-BE49-F238E27FC236}">
                <a16:creationId xmlns:a16="http://schemas.microsoft.com/office/drawing/2014/main" id="{9F5B6BA7-1FFF-4B47-BDD4-2979799A672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9006" y="3758786"/>
            <a:ext cx="3341415" cy="3099214"/>
          </a:xfrm>
          <a:prstGeom prst="rect">
            <a:avLst/>
          </a:prstGeom>
        </p:spPr>
      </p:pic>
      <p:grpSp>
        <p:nvGrpSpPr>
          <p:cNvPr id="7" name="组合 1">
            <a:extLst>
              <a:ext uri="{FF2B5EF4-FFF2-40B4-BE49-F238E27FC236}">
                <a16:creationId xmlns:a16="http://schemas.microsoft.com/office/drawing/2014/main" id="{CCA3185A-EA65-418B-8136-08F2A09A87C5}"/>
              </a:ext>
            </a:extLst>
          </p:cNvPr>
          <p:cNvGrpSpPr/>
          <p:nvPr/>
        </p:nvGrpSpPr>
        <p:grpSpPr>
          <a:xfrm>
            <a:off x="-73003" y="4601939"/>
            <a:ext cx="12192000" cy="2256061"/>
            <a:chOff x="0" y="4332156"/>
            <a:chExt cx="12292858" cy="2554224"/>
          </a:xfrm>
        </p:grpSpPr>
        <p:pic>
          <p:nvPicPr>
            <p:cNvPr id="8" name="图片 19">
              <a:extLst>
                <a:ext uri="{FF2B5EF4-FFF2-40B4-BE49-F238E27FC236}">
                  <a16:creationId xmlns:a16="http://schemas.microsoft.com/office/drawing/2014/main" id="{1EB4B3AF-940E-4BE3-821C-5EF8B5B430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9" name="图片 11">
              <a:extLst>
                <a:ext uri="{FF2B5EF4-FFF2-40B4-BE49-F238E27FC236}">
                  <a16:creationId xmlns:a16="http://schemas.microsoft.com/office/drawing/2014/main" id="{BC9EED4A-24E2-4E6F-BCFA-F841042927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spTree>
    <p:extLst>
      <p:ext uri="{BB962C8B-B14F-4D97-AF65-F5344CB8AC3E}">
        <p14:creationId xmlns:p14="http://schemas.microsoft.com/office/powerpoint/2010/main" val="22770865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4"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5" name="TextBox 4">
            <a:extLst>
              <a:ext uri="{FF2B5EF4-FFF2-40B4-BE49-F238E27FC236}">
                <a16:creationId xmlns:a16="http://schemas.microsoft.com/office/drawing/2014/main" id="{21CEDBE8-7D6D-458F-9102-8A78B7552B0C}"/>
              </a:ext>
            </a:extLst>
          </p:cNvPr>
          <p:cNvSpPr txBox="1"/>
          <p:nvPr/>
        </p:nvSpPr>
        <p:spPr>
          <a:xfrm>
            <a:off x="620202" y="2085567"/>
            <a:ext cx="7939888" cy="3539430"/>
          </a:xfrm>
          <a:prstGeom prst="rect">
            <a:avLst/>
          </a:prstGeom>
          <a:solidFill>
            <a:schemeClr val="bg1"/>
          </a:solidFill>
        </p:spPr>
        <p:txBody>
          <a:bodyPr wrap="square">
            <a:spAutoFit/>
          </a:bodyPr>
          <a:lstStyle/>
          <a:p>
            <a:pPr algn="ctr"/>
            <a:r>
              <a:rPr lang="en-SG" sz="56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Ngày</a:t>
            </a:r>
            <a:r>
              <a:rPr lang="en-SG" sz="5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16 – 7 – 1999, </a:t>
            </a:r>
            <a:endParaRPr lang="en-SG" sz="56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a:p>
            <a:pPr algn="ctr"/>
            <a:r>
              <a:rPr lang="en-SG" sz="5600" b="1"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Hà</a:t>
            </a:r>
            <a:r>
              <a:rPr lang="en-SG" sz="5600" b="1"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SG" sz="56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Nội</a:t>
            </a:r>
            <a:r>
              <a:rPr lang="en-SG" sz="5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SG" sz="56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được</a:t>
            </a:r>
            <a:r>
              <a:rPr lang="en-SG" sz="5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UNESCO </a:t>
            </a:r>
            <a:r>
              <a:rPr lang="en-SG" sz="56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trao</a:t>
            </a:r>
            <a:r>
              <a:rPr lang="en-SG" sz="5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SG" sz="56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tặng</a:t>
            </a:r>
            <a:r>
              <a:rPr lang="en-SG" sz="5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SG" sz="56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danh</a:t>
            </a:r>
            <a:r>
              <a:rPr lang="en-SG" sz="5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SG" sz="56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hiệu</a:t>
            </a:r>
            <a:r>
              <a:rPr lang="en-SG" sz="5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SG" sz="56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Thành</a:t>
            </a:r>
            <a:r>
              <a:rPr lang="en-SG" sz="5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SG" sz="56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phố</a:t>
            </a:r>
            <a:r>
              <a:rPr lang="en-SG" sz="5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SG" sz="56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vì</a:t>
            </a:r>
            <a:r>
              <a:rPr lang="en-SG" sz="5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SG" sz="56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hoà</a:t>
            </a:r>
            <a:r>
              <a:rPr lang="en-SG" sz="5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5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bình.</a:t>
            </a:r>
            <a:endParaRPr lang="en-SG" sz="5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85C051FE-0921-467B-B439-1560F333DFB1}"/>
              </a:ext>
            </a:extLst>
          </p:cNvPr>
          <p:cNvPicPr>
            <a:picLocks noChangeAspect="1"/>
          </p:cNvPicPr>
          <p:nvPr/>
        </p:nvPicPr>
        <p:blipFill rotWithShape="1">
          <a:blip r:embed="rId3">
            <a:extLst>
              <a:ext uri="{28A0092B-C50C-407E-A947-70E740481C1C}">
                <a14:useLocalDpi xmlns:a14="http://schemas.microsoft.com/office/drawing/2010/main" val="0"/>
              </a:ext>
            </a:extLst>
          </a:blip>
          <a:srcRect t="-4095" r="83764" b="37529"/>
          <a:stretch/>
        </p:blipFill>
        <p:spPr>
          <a:xfrm>
            <a:off x="8619893" y="2302218"/>
            <a:ext cx="3536065" cy="4065449"/>
          </a:xfrm>
          <a:prstGeom prst="rect">
            <a:avLst/>
          </a:prstGeom>
        </p:spPr>
      </p:pic>
      <p:pic>
        <p:nvPicPr>
          <p:cNvPr id="7" name="Picture 6"/>
          <p:cNvPicPr>
            <a:picLocks noChangeAspect="1"/>
          </p:cNvPicPr>
          <p:nvPr/>
        </p:nvPicPr>
        <p:blipFill>
          <a:blip r:embed="rId4"/>
          <a:stretch>
            <a:fillRect/>
          </a:stretch>
        </p:blipFill>
        <p:spPr>
          <a:xfrm>
            <a:off x="843329" y="0"/>
            <a:ext cx="5389331" cy="2566638"/>
          </a:xfrm>
          <a:prstGeom prst="rect">
            <a:avLst/>
          </a:prstGeom>
        </p:spPr>
      </p:pic>
    </p:spTree>
    <p:extLst>
      <p:ext uri="{BB962C8B-B14F-4D97-AF65-F5344CB8AC3E}">
        <p14:creationId xmlns:p14="http://schemas.microsoft.com/office/powerpoint/2010/main" val="32691438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4"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5" name="Rounded Rectangle 4"/>
          <p:cNvSpPr/>
          <p:nvPr/>
        </p:nvSpPr>
        <p:spPr>
          <a:xfrm>
            <a:off x="624038" y="247881"/>
            <a:ext cx="11155680" cy="179341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8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Kể</a:t>
            </a:r>
            <a:r>
              <a:rPr lang="en-SG" sz="4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lại</a:t>
            </a:r>
            <a:r>
              <a:rPr lang="en-SG" sz="4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một</a:t>
            </a:r>
            <a:r>
              <a:rPr lang="en-SG" sz="4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câu</a:t>
            </a:r>
            <a:r>
              <a:rPr lang="en-SG" sz="4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chuyện</a:t>
            </a:r>
            <a:r>
              <a:rPr lang="en-SG" sz="4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về</a:t>
            </a:r>
            <a:r>
              <a:rPr lang="en-SG" sz="4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lịch</a:t>
            </a:r>
            <a:r>
              <a:rPr lang="en-SG" sz="4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sử</a:t>
            </a:r>
            <a:r>
              <a:rPr lang="en-SG" sz="4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endParaRPr lang="vi-VN" sz="4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algn="ctr"/>
            <a:r>
              <a:rPr lang="en-SG" sz="4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Thăng</a:t>
            </a:r>
            <a:r>
              <a:rPr lang="en-SG" sz="4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Long- </a:t>
            </a:r>
            <a:r>
              <a:rPr lang="en-SG" sz="4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Hà</a:t>
            </a:r>
            <a:r>
              <a:rPr lang="en-SG" sz="4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4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Nội</a:t>
            </a:r>
            <a:r>
              <a:rPr lang="vi-VN" sz="4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endParaRPr lang="en-SG" sz="4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8" name="Picture 7" descr="A couple of kids wearing traditional clothing&#10;&#10;Description automatically generated">
            <a:extLst>
              <a:ext uri="{FF2B5EF4-FFF2-40B4-BE49-F238E27FC236}">
                <a16:creationId xmlns:a16="http://schemas.microsoft.com/office/drawing/2014/main" id="{4A9008A1-8860-42E0-BCB5-13AD1071074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245640" y="2327434"/>
            <a:ext cx="4884626" cy="4530566"/>
          </a:xfrm>
          <a:prstGeom prst="rect">
            <a:avLst/>
          </a:prstGeom>
        </p:spPr>
      </p:pic>
      <p:pic>
        <p:nvPicPr>
          <p:cNvPr id="9" name="Picture 8">
            <a:extLst>
              <a:ext uri="{FF2B5EF4-FFF2-40B4-BE49-F238E27FC236}">
                <a16:creationId xmlns:a16="http://schemas.microsoft.com/office/drawing/2014/main" id="{AD4A7E45-C412-4135-8368-085D395D435C}"/>
              </a:ext>
            </a:extLst>
          </p:cNvPr>
          <p:cNvPicPr>
            <a:picLocks noChangeAspect="1"/>
          </p:cNvPicPr>
          <p:nvPr/>
        </p:nvPicPr>
        <p:blipFill>
          <a:blip r:embed="rId5"/>
          <a:stretch>
            <a:fillRect/>
          </a:stretch>
        </p:blipFill>
        <p:spPr>
          <a:xfrm>
            <a:off x="5344428" y="2566725"/>
            <a:ext cx="6515404" cy="374517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933125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Xuất xứ của tên gọi THĂNG LONG VÀ HÀ NỘI - Kể chuyện lịch sử Việt Nam 38">
            <a:hlinkClick r:id="" action="ppaction://media"/>
            <a:extLst>
              <a:ext uri="{FF2B5EF4-FFF2-40B4-BE49-F238E27FC236}">
                <a16:creationId xmlns:a16="http://schemas.microsoft.com/office/drawing/2014/main" id="{A69B8A74-2DF9-4B42-80CB-B45E6DA9167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37690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2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4"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5" name="组合 12">
            <a:extLst>
              <a:ext uri="{FF2B5EF4-FFF2-40B4-BE49-F238E27FC236}">
                <a16:creationId xmlns:a16="http://schemas.microsoft.com/office/drawing/2014/main" id="{3B9315E3-F58E-220C-19A6-BD0373C7F581}"/>
              </a:ext>
            </a:extLst>
          </p:cNvPr>
          <p:cNvGrpSpPr/>
          <p:nvPr/>
        </p:nvGrpSpPr>
        <p:grpSpPr>
          <a:xfrm>
            <a:off x="2692239" y="101962"/>
            <a:ext cx="9317625" cy="5653945"/>
            <a:chOff x="4611444" y="1188720"/>
            <a:chExt cx="6902598" cy="4922520"/>
          </a:xfrm>
        </p:grpSpPr>
        <p:grpSp>
          <p:nvGrpSpPr>
            <p:cNvPr id="6" name="组合 19">
              <a:extLst>
                <a:ext uri="{FF2B5EF4-FFF2-40B4-BE49-F238E27FC236}">
                  <a16:creationId xmlns:a16="http://schemas.microsoft.com/office/drawing/2014/main" id="{02A2F109-18B2-3079-6A25-B6C6AF625E81}"/>
                </a:ext>
              </a:extLst>
            </p:cNvPr>
            <p:cNvGrpSpPr/>
            <p:nvPr/>
          </p:nvGrpSpPr>
          <p:grpSpPr>
            <a:xfrm>
              <a:off x="4611444" y="2362200"/>
              <a:ext cx="6902598" cy="3749040"/>
              <a:chOff x="924877" y="2255520"/>
              <a:chExt cx="10211753" cy="3520440"/>
            </a:xfrm>
          </p:grpSpPr>
          <p:sp>
            <p:nvSpPr>
              <p:cNvPr id="16"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7"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7" name="组合 56">
              <a:extLst>
                <a:ext uri="{FF2B5EF4-FFF2-40B4-BE49-F238E27FC236}">
                  <a16:creationId xmlns:a16="http://schemas.microsoft.com/office/drawing/2014/main" id="{FF270CC3-E0C5-1053-C853-DD883795E600}"/>
                </a:ext>
              </a:extLst>
            </p:cNvPr>
            <p:cNvGrpSpPr/>
            <p:nvPr/>
          </p:nvGrpSpPr>
          <p:grpSpPr>
            <a:xfrm>
              <a:off x="5458419" y="1188720"/>
              <a:ext cx="5085945" cy="1489249"/>
              <a:chOff x="3614379" y="1112520"/>
              <a:chExt cx="5085945" cy="1489249"/>
            </a:xfrm>
          </p:grpSpPr>
          <p:sp>
            <p:nvSpPr>
              <p:cNvPr id="8"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9"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10"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1"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12" name="直接连接符 40">
                <a:extLst>
                  <a:ext uri="{FF2B5EF4-FFF2-40B4-BE49-F238E27FC236}">
                    <a16:creationId xmlns:a16="http://schemas.microsoft.com/office/drawing/2014/main" id="{934C264E-8124-6778-A1B9-6B4ECBCC6AE6}"/>
                  </a:ext>
                </a:extLst>
              </p:cNvPr>
              <p:cNvCxnSpPr>
                <a:stCxn id="10"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5"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sp>
        <p:nvSpPr>
          <p:cNvPr id="18" name="TextBox 17">
            <a:extLst>
              <a:ext uri="{FF2B5EF4-FFF2-40B4-BE49-F238E27FC236}">
                <a16:creationId xmlns:a16="http://schemas.microsoft.com/office/drawing/2014/main" id="{E247F0A8-8FB6-463F-BDA5-E8CFC185D714}"/>
              </a:ext>
            </a:extLst>
          </p:cNvPr>
          <p:cNvSpPr txBox="1"/>
          <p:nvPr/>
        </p:nvSpPr>
        <p:spPr>
          <a:xfrm>
            <a:off x="2879599" y="1941218"/>
            <a:ext cx="8942905" cy="3416320"/>
          </a:xfrm>
          <a:prstGeom prst="rect">
            <a:avLst/>
          </a:prstGeom>
          <a:noFill/>
        </p:spPr>
        <p:txBody>
          <a:bodyPr wrap="square">
            <a:spAutoFit/>
          </a:bodyPr>
          <a:lstStyle/>
          <a:p>
            <a:pPr algn="just"/>
            <a:r>
              <a:rPr lang="en-SG" sz="54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Vẽ</a:t>
            </a:r>
            <a:r>
              <a:rPr lang="en-SG" sz="5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54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tranh</a:t>
            </a:r>
            <a:r>
              <a:rPr lang="en-SG" sz="5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54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tuyên</a:t>
            </a:r>
            <a:r>
              <a:rPr lang="en-SG" sz="5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54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truyền</a:t>
            </a:r>
            <a:r>
              <a:rPr lang="en-SG" sz="5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54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về</a:t>
            </a:r>
            <a:r>
              <a:rPr lang="en-SG" sz="5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54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việc</a:t>
            </a:r>
            <a:r>
              <a:rPr lang="en-SG" sz="5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54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bảo</a:t>
            </a:r>
            <a:r>
              <a:rPr lang="en-SG" sz="5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54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vệ</a:t>
            </a:r>
            <a:r>
              <a:rPr lang="en-SG" sz="5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di </a:t>
            </a:r>
            <a:r>
              <a:rPr lang="en-SG" sz="54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tích</a:t>
            </a:r>
            <a:r>
              <a:rPr lang="en-SG" sz="5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54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lịch</a:t>
            </a:r>
            <a:r>
              <a:rPr lang="en-SG" sz="5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54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sử</a:t>
            </a:r>
            <a:r>
              <a:rPr lang="en-SG" sz="5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 </a:t>
            </a:r>
            <a:r>
              <a:rPr lang="en-SG" sz="54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văn</a:t>
            </a:r>
            <a:r>
              <a:rPr lang="en-SG" sz="5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54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hoá</a:t>
            </a:r>
            <a:r>
              <a:rPr lang="en-SG" sz="5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54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danh</a:t>
            </a:r>
            <a:r>
              <a:rPr lang="en-SG" sz="5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lam </a:t>
            </a:r>
            <a:r>
              <a:rPr lang="en-SG" sz="54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thắng</a:t>
            </a:r>
            <a:r>
              <a:rPr lang="en-SG" sz="5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54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cảnh</a:t>
            </a:r>
            <a:r>
              <a:rPr lang="en-SG" sz="5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54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hoặc</a:t>
            </a:r>
            <a:r>
              <a:rPr lang="en-SG" sz="5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54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giá</a:t>
            </a:r>
            <a:r>
              <a:rPr lang="en-SG" sz="5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54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trị</a:t>
            </a:r>
            <a:r>
              <a:rPr lang="en-SG" sz="5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54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truyền</a:t>
            </a:r>
            <a:r>
              <a:rPr lang="en-SG" sz="5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54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thống</a:t>
            </a:r>
            <a:r>
              <a:rPr lang="en-SG" sz="5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54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của</a:t>
            </a:r>
            <a:r>
              <a:rPr lang="en-SG" sz="5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54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Hà</a:t>
            </a:r>
            <a:r>
              <a:rPr lang="en-SG" sz="5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5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Nội.</a:t>
            </a:r>
            <a:endParaRPr lang="en-SG" sz="5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0" name="Picture 19" descr="A couple of kids wearing traditional clothing&#10;&#10;Description automatically generated">
            <a:extLst>
              <a:ext uri="{FF2B5EF4-FFF2-40B4-BE49-F238E27FC236}">
                <a16:creationId xmlns:a16="http://schemas.microsoft.com/office/drawing/2014/main" id="{6509EDD7-F7C1-4AC6-938D-CCDE20CB49C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71882" y="3860224"/>
            <a:ext cx="3024522" cy="2805291"/>
          </a:xfrm>
          <a:prstGeom prst="rect">
            <a:avLst/>
          </a:prstGeom>
        </p:spPr>
      </p:pic>
      <p:grpSp>
        <p:nvGrpSpPr>
          <p:cNvPr id="21" name="组合 1">
            <a:extLst>
              <a:ext uri="{FF2B5EF4-FFF2-40B4-BE49-F238E27FC236}">
                <a16:creationId xmlns:a16="http://schemas.microsoft.com/office/drawing/2014/main" id="{FF09A207-306B-4BDF-B0FE-4EE3ABE03EE9}"/>
              </a:ext>
            </a:extLst>
          </p:cNvPr>
          <p:cNvGrpSpPr/>
          <p:nvPr/>
        </p:nvGrpSpPr>
        <p:grpSpPr>
          <a:xfrm>
            <a:off x="-120368" y="4654794"/>
            <a:ext cx="12192000" cy="2256061"/>
            <a:chOff x="0" y="4332156"/>
            <a:chExt cx="12292858" cy="2554224"/>
          </a:xfrm>
        </p:grpSpPr>
        <p:pic>
          <p:nvPicPr>
            <p:cNvPr id="22" name="图片 19">
              <a:extLst>
                <a:ext uri="{FF2B5EF4-FFF2-40B4-BE49-F238E27FC236}">
                  <a16:creationId xmlns:a16="http://schemas.microsoft.com/office/drawing/2014/main" id="{6A81F01C-4880-4FF6-B8E9-A6AADC29BB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23" name="图片 11">
              <a:extLst>
                <a:ext uri="{FF2B5EF4-FFF2-40B4-BE49-F238E27FC236}">
                  <a16:creationId xmlns:a16="http://schemas.microsoft.com/office/drawing/2014/main" id="{6898A552-CA26-4D3F-9DE3-CA0CC7D2D5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sp>
        <p:nvSpPr>
          <p:cNvPr id="24" name="TextBox 23"/>
          <p:cNvSpPr txBox="1"/>
          <p:nvPr/>
        </p:nvSpPr>
        <p:spPr>
          <a:xfrm>
            <a:off x="4970199" y="27985"/>
            <a:ext cx="5160048" cy="1015663"/>
          </a:xfrm>
          <a:prstGeom prst="rect">
            <a:avLst/>
          </a:prstGeom>
          <a:noFill/>
        </p:spPr>
        <p:txBody>
          <a:bodyPr wrap="square" rtlCol="0">
            <a:spAutoFit/>
          </a:bodyPr>
          <a:lstStyle/>
          <a:p>
            <a:r>
              <a:rPr lang="en-US" sz="6000" b="1" dirty="0" smtClean="0">
                <a:solidFill>
                  <a:schemeClr val="bg1"/>
                </a:solidFill>
                <a:latin typeface="Times New Roman" panose="02020603050405020304" pitchFamily="18" charset="0"/>
                <a:cs typeface="Times New Roman" panose="02020603050405020304" pitchFamily="18" charset="0"/>
              </a:rPr>
              <a:t>VẬN DỤNG</a:t>
            </a:r>
            <a:endParaRPr lang="en-AU" sz="6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25096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791" y="214844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68608" y="-140695"/>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073451" y="49652"/>
            <a:ext cx="7840345" cy="1607820"/>
          </a:xfrm>
          <a:prstGeom prst="wedgeRoundRectCallout">
            <a:avLst>
              <a:gd name="adj1" fmla="val 62786"/>
              <a:gd name="adj2" fmla="val 8254"/>
              <a:gd name="adj3" fmla="val 16667"/>
            </a:avLst>
          </a:prstGeom>
          <a:solidFill>
            <a:schemeClr val="accent2">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Câu </a:t>
            </a:r>
            <a:r>
              <a:rPr kumimoji="0" lang="en-SG" sz="50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1: </a:t>
            </a:r>
            <a:r>
              <a:rPr kumimoji="0" lang="en-SG" sz="50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Năm</a:t>
            </a:r>
            <a:r>
              <a:rPr kumimoji="0" lang="en-SG" sz="50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1010, </a:t>
            </a:r>
            <a:r>
              <a:rPr kumimoji="0" lang="en-SG" sz="50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vua</a:t>
            </a:r>
            <a:r>
              <a:rPr kumimoji="0" lang="en-SG" sz="50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vi-VN" sz="50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50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Lý</a:t>
            </a:r>
            <a:r>
              <a:rPr kumimoji="0" lang="en-SG" sz="50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SG" sz="50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Thái</a:t>
            </a:r>
            <a:r>
              <a:rPr kumimoji="0" lang="en-SG" sz="50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SG" sz="50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Tổ</a:t>
            </a:r>
            <a:r>
              <a:rPr kumimoji="0" lang="en-SG" sz="50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SG" sz="50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dời</a:t>
            </a:r>
            <a:r>
              <a:rPr kumimoji="0" lang="en-SG" sz="50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SG" sz="50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đô</a:t>
            </a:r>
            <a:r>
              <a:rPr kumimoji="0" lang="en-SG" sz="50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SG" sz="50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về</a:t>
            </a:r>
            <a:r>
              <a:rPr kumimoji="0" lang="en-SG" sz="50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SG" sz="50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đâu</a:t>
            </a:r>
            <a:r>
              <a:rPr kumimoji="0" lang="en-SG" sz="50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782" y="93879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68889" y="5006413"/>
            <a:ext cx="2934336" cy="1382512"/>
          </a:xfrm>
          <a:prstGeom prst="roundRect">
            <a:avLst/>
          </a:prstGeom>
          <a:solidFill>
            <a:schemeClr val="accent2"/>
          </a:solidFill>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 </a:t>
            </a:r>
            <a:r>
              <a:rPr kumimoji="0" lang="en-SG" sz="40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Đại</a:t>
            </a:r>
            <a:r>
              <a:rPr kumimoji="0" lang="en-SG" sz="40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La </a:t>
            </a:r>
            <a:endPar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0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SG" sz="40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Hà</a:t>
            </a:r>
            <a:r>
              <a:rPr kumimoji="0" lang="en-SG" sz="40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SG" sz="40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Nội</a:t>
            </a:r>
            <a:r>
              <a:rPr kumimoji="0" lang="en-SG" sz="40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7086" y="2148441"/>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02098" y="5106666"/>
            <a:ext cx="3213024" cy="1306148"/>
          </a:xfrm>
          <a:prstGeom prst="roundRect">
            <a:avLst/>
          </a:prstGeom>
          <a:solidFill>
            <a:schemeClr val="accent2"/>
          </a:solidFill>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B. </a:t>
            </a: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Hoa Lư</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Ninh Bình)</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99381" y="2148441"/>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511487" y="5095067"/>
            <a:ext cx="2761540" cy="1354421"/>
          </a:xfrm>
          <a:prstGeom prst="roundRect">
            <a:avLst/>
          </a:prstGeom>
          <a:solidFill>
            <a:schemeClr val="accent2"/>
          </a:solidFill>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C. </a:t>
            </a:r>
            <a:r>
              <a:rPr kumimoji="0" lang="vi-VN" sz="35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Phú Xuân (Huế)</a:t>
            </a:r>
            <a:endParaRPr kumimoji="0" lang="en-US" sz="35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1676" y="2148441"/>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9410268" y="5152831"/>
            <a:ext cx="2774179" cy="1354421"/>
          </a:xfrm>
          <a:prstGeom prst="roundRect">
            <a:avLst/>
          </a:prstGeom>
          <a:solidFill>
            <a:schemeClr val="accent2"/>
          </a:solidFill>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D. </a:t>
            </a:r>
            <a:r>
              <a:rPr kumimoji="0" lang="vi-VN" sz="33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Tây Đô</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(Thanh Hóa)</a:t>
            </a:r>
            <a:endParaRPr kumimoji="0" lang="en-US" sz="33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3" name="Rounded Rectangle 12"/>
          <p:cNvSpPr/>
          <p:nvPr/>
        </p:nvSpPr>
        <p:spPr>
          <a:xfrm>
            <a:off x="11154075" y="44914"/>
            <a:ext cx="924025" cy="182880"/>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ounded Rectangle 13"/>
          <p:cNvSpPr/>
          <p:nvPr/>
        </p:nvSpPr>
        <p:spPr>
          <a:xfrm>
            <a:off x="36896" y="59646"/>
            <a:ext cx="924025" cy="182880"/>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9584460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57" y="2857500"/>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866900" y="276565"/>
            <a:ext cx="8455726" cy="1607820"/>
          </a:xfrm>
          <a:prstGeom prst="wedgeRoundRectCallout">
            <a:avLst>
              <a:gd name="adj1" fmla="val 62786"/>
              <a:gd name="adj2" fmla="val 8254"/>
              <a:gd name="adj3" fmla="val 16667"/>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Câu 2. Tên gọi Hà Nội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được đổi và năm nào?</a:t>
            </a:r>
            <a:endParaRPr kumimoji="0" lang="en-US" sz="60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423698" y="5791836"/>
            <a:ext cx="2194336" cy="841829"/>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 </a:t>
            </a:r>
            <a:r>
              <a:rPr kumimoji="0" lang="en-SG" sz="40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1010</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5052" y="2857500"/>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55994" y="5739604"/>
            <a:ext cx="2194335" cy="841829"/>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B. </a:t>
            </a:r>
            <a:r>
              <a:rPr kumimoji="0" lang="en-SG" sz="40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1831</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47347" y="2857500"/>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190330" y="5739603"/>
            <a:ext cx="2182491" cy="841829"/>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C. </a:t>
            </a:r>
            <a:r>
              <a:rPr kumimoji="0" lang="en-SG" sz="40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1397</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64E2FA07-9E7B-4734-B2C5-08CD468F1C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33966" y="2857500"/>
            <a:ext cx="2934336" cy="2934336"/>
          </a:xfrm>
          <a:prstGeom prst="rect">
            <a:avLst/>
          </a:prstGeom>
        </p:spPr>
      </p:pic>
      <p:sp>
        <p:nvSpPr>
          <p:cNvPr id="12" name="Rectangle: Rounded Corners 11">
            <a:extLst>
              <a:ext uri="{FF2B5EF4-FFF2-40B4-BE49-F238E27FC236}">
                <a16:creationId xmlns:a16="http://schemas.microsoft.com/office/drawing/2014/main" id="{2117985D-DB81-4952-84FB-34B8633C4501}"/>
              </a:ext>
            </a:extLst>
          </p:cNvPr>
          <p:cNvSpPr/>
          <p:nvPr/>
        </p:nvSpPr>
        <p:spPr>
          <a:xfrm>
            <a:off x="9276948" y="5739603"/>
            <a:ext cx="2327704" cy="841829"/>
          </a:xfrm>
          <a:prstGeom prst="roundRect">
            <a:avLst/>
          </a:prstGeom>
          <a:solidFill>
            <a:schemeClr val="accent2"/>
          </a:solidFill>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D.</a:t>
            </a:r>
            <a:r>
              <a:rPr kumimoji="0" lang="en-SG" sz="40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1430</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3" name="Rounded Rectangle 12"/>
          <p:cNvSpPr/>
          <p:nvPr/>
        </p:nvSpPr>
        <p:spPr>
          <a:xfrm>
            <a:off x="36896" y="59646"/>
            <a:ext cx="924025" cy="182880"/>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ounded Rectangle 13"/>
          <p:cNvSpPr/>
          <p:nvPr/>
        </p:nvSpPr>
        <p:spPr>
          <a:xfrm>
            <a:off x="11267975" y="71867"/>
            <a:ext cx="924025" cy="182880"/>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1056464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strVal val="#ppt_w+.3"/>
                                          </p:val>
                                        </p:tav>
                                        <p:tav tm="100000">
                                          <p:val>
                                            <p:strVal val="#ppt_w"/>
                                          </p:val>
                                        </p:tav>
                                      </p:tavLst>
                                    </p:anim>
                                    <p:anim calcmode="lin" valueType="num">
                                      <p:cBhvr>
                                        <p:cTn id="37" dur="500" fill="hold"/>
                                        <p:tgtEl>
                                          <p:spTgt spid="12"/>
                                        </p:tgtEl>
                                        <p:attrNameLst>
                                          <p:attrName>ppt_h</p:attrName>
                                        </p:attrNameLst>
                                      </p:cBhvr>
                                      <p:tavLst>
                                        <p:tav tm="0">
                                          <p:val>
                                            <p:strVal val="#ppt_h"/>
                                          </p:val>
                                        </p:tav>
                                        <p:tav tm="100000">
                                          <p:val>
                                            <p:strVal val="#ppt_h"/>
                                          </p:val>
                                        </p:tav>
                                      </p:tavLst>
                                    </p:anim>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00B0F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11"/>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11"/>
                                        </p:tgtEl>
                                      </p:cBhvr>
                                    </p:animEffect>
                                    <p:animScale>
                                      <p:cBhvr>
                                        <p:cTn id="77" dur="250" autoRev="1" fill="hold"/>
                                        <p:tgtEl>
                                          <p:spTgt spid="11"/>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12"/>
                                        </p:tgtEl>
                                        <p:attrNameLst>
                                          <p:attrName>fillcolor</p:attrName>
                                        </p:attrNameLst>
                                      </p:cBhvr>
                                      <p:to>
                                        <a:srgbClr val="FFFF00"/>
                                      </p:to>
                                    </p:animClr>
                                    <p:set>
                                      <p:cBhvr>
                                        <p:cTn id="81" dur="500" fill="hold"/>
                                        <p:tgtEl>
                                          <p:spTgt spid="12"/>
                                        </p:tgtEl>
                                        <p:attrNameLst>
                                          <p:attrName>fill.type</p:attrName>
                                        </p:attrNameLst>
                                      </p:cBhvr>
                                      <p:to>
                                        <p:strVal val="solid"/>
                                      </p:to>
                                    </p:set>
                                    <p:set>
                                      <p:cBhvr>
                                        <p:cTn id="82" dur="500" fill="hold"/>
                                        <p:tgtEl>
                                          <p:spTgt spid="12"/>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11"/>
                  </p:tgtEl>
                </p:cond>
              </p:nextCondLst>
            </p:seq>
          </p:childTnLst>
        </p:cTn>
      </p:par>
    </p:tnLst>
    <p:bldLst>
      <p:bldP spid="8" grpId="0" animBg="1"/>
      <p:bldP spid="19" grpId="0" animBg="1"/>
      <p:bldP spid="21" grpId="0" animBg="1"/>
      <p:bldP spid="23"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3789" y="2659526"/>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47893" y="-67773"/>
            <a:ext cx="2857500" cy="2857500"/>
          </a:xfrm>
          <a:prstGeom prst="rect">
            <a:avLst/>
          </a:prstGeom>
        </p:spPr>
      </p:pic>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468300" y="5593862"/>
            <a:ext cx="3159290" cy="1102670"/>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 </a:t>
            </a:r>
            <a:r>
              <a:rPr kumimoji="0" lang="en-SG" sz="38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Rồng</a:t>
            </a:r>
            <a:r>
              <a:rPr kumimoji="0" lang="en-SG" sz="3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SG" sz="3800" b="1" i="0"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vàng</a:t>
            </a:r>
            <a:endParaRPr kumimoji="0" lang="en-US" sz="3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9817" y="2778453"/>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999535" y="5672680"/>
            <a:ext cx="3585945" cy="945034"/>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B. </a:t>
            </a:r>
            <a:r>
              <a:rPr kumimoji="0" lang="vi-VN" sz="3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Rồng thánh</a:t>
            </a:r>
            <a:endParaRPr kumimoji="0" lang="en-US" sz="3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0725" y="2942166"/>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7774435" y="5660045"/>
            <a:ext cx="4387153" cy="945034"/>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C. </a:t>
            </a:r>
            <a:r>
              <a:rPr kumimoji="0" lang="vi-VN" sz="3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Rồng bay lên</a:t>
            </a:r>
            <a:endParaRPr kumimoji="0" lang="en-US" sz="38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3" name="Speech Bubble: Rectangle with Corners Rounded 12">
            <a:extLst>
              <a:ext uri="{FF2B5EF4-FFF2-40B4-BE49-F238E27FC236}">
                <a16:creationId xmlns:a16="http://schemas.microsoft.com/office/drawing/2014/main" id="{0032F495-ABAE-4C23-BC2D-3A3479D4EEA9}"/>
              </a:ext>
            </a:extLst>
          </p:cNvPr>
          <p:cNvSpPr/>
          <p:nvPr/>
        </p:nvSpPr>
        <p:spPr>
          <a:xfrm>
            <a:off x="783788" y="319105"/>
            <a:ext cx="7903011" cy="1629663"/>
          </a:xfrm>
          <a:prstGeom prst="wedgeRoundRectCallout">
            <a:avLst>
              <a:gd name="adj1" fmla="val 62786"/>
              <a:gd name="adj2" fmla="val 8254"/>
              <a:gd name="adj3" fmla="val 16667"/>
            </a:avLst>
          </a:prstGeom>
          <a:solidFill>
            <a:schemeClr val="accent2">
              <a:lumMod val="40000"/>
              <a:lumOff val="60000"/>
            </a:schemeClr>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5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Câu </a:t>
            </a:r>
            <a:r>
              <a:rPr kumimoji="0" lang="en-US" sz="55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3. </a:t>
            </a:r>
            <a:r>
              <a:rPr kumimoji="0" lang="fr-FR" sz="55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Thăng</a:t>
            </a:r>
            <a:r>
              <a:rPr kumimoji="0" lang="fr-FR" sz="55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Long</a:t>
            </a:r>
            <a:endParaRPr kumimoji="0" lang="vi-VN" sz="55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5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fr-FR" sz="55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fr-FR" sz="55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fr-FR" sz="55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nghĩa</a:t>
            </a:r>
            <a:r>
              <a:rPr kumimoji="0" lang="fr-FR" sz="55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55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là?</a:t>
            </a:r>
            <a:endParaRPr kumimoji="0" lang="en-US" sz="55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Rounded Rectangle 10"/>
          <p:cNvSpPr/>
          <p:nvPr/>
        </p:nvSpPr>
        <p:spPr>
          <a:xfrm>
            <a:off x="36896" y="59646"/>
            <a:ext cx="924025" cy="182880"/>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ounded Rectangle 11"/>
          <p:cNvSpPr/>
          <p:nvPr/>
        </p:nvSpPr>
        <p:spPr>
          <a:xfrm>
            <a:off x="11233616" y="90416"/>
            <a:ext cx="924025" cy="182880"/>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0027841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strVal val="#ppt_w+.3"/>
                                          </p:val>
                                        </p:tav>
                                        <p:tav tm="100000">
                                          <p:val>
                                            <p:strVal val="#ppt_w"/>
                                          </p:val>
                                        </p:tav>
                                      </p:tavLst>
                                    </p:anim>
                                    <p:anim calcmode="lin" valueType="num">
                                      <p:cBhvr>
                                        <p:cTn id="13" dur="500" fill="hold"/>
                                        <p:tgtEl>
                                          <p:spTgt spid="19"/>
                                        </p:tgtEl>
                                        <p:attrNameLst>
                                          <p:attrName>ppt_h</p:attrName>
                                        </p:attrNameLst>
                                      </p:cBhvr>
                                      <p:tavLst>
                                        <p:tav tm="0">
                                          <p:val>
                                            <p:strVal val="#ppt_h"/>
                                          </p:val>
                                        </p:tav>
                                        <p:tav tm="100000">
                                          <p:val>
                                            <p:strVal val="#ppt_h"/>
                                          </p:val>
                                        </p:tav>
                                      </p:tavLst>
                                    </p:anim>
                                    <p:animEffect transition="in" filter="fade">
                                      <p:cBhvr>
                                        <p:cTn id="14" dur="500"/>
                                        <p:tgtEl>
                                          <p:spTgt spid="19"/>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strVal val="#ppt_w+.3"/>
                                          </p:val>
                                        </p:tav>
                                        <p:tav tm="100000">
                                          <p:val>
                                            <p:strVal val="#ppt_w"/>
                                          </p:val>
                                        </p:tav>
                                      </p:tavLst>
                                    </p:anim>
                                    <p:anim calcmode="lin" valueType="num">
                                      <p:cBhvr>
                                        <p:cTn id="19" dur="500" fill="hold"/>
                                        <p:tgtEl>
                                          <p:spTgt spid="21"/>
                                        </p:tgtEl>
                                        <p:attrNameLst>
                                          <p:attrName>ppt_h</p:attrName>
                                        </p:attrNameLst>
                                      </p:cBhvr>
                                      <p:tavLst>
                                        <p:tav tm="0">
                                          <p:val>
                                            <p:strVal val="#ppt_h"/>
                                          </p:val>
                                        </p:tav>
                                        <p:tav tm="100000">
                                          <p:val>
                                            <p:strVal val="#ppt_h"/>
                                          </p:val>
                                        </p:tav>
                                      </p:tavLst>
                                    </p:anim>
                                    <p:animEffect transition="in" filter="fade">
                                      <p:cBhvr>
                                        <p:cTn id="20" dur="500"/>
                                        <p:tgtEl>
                                          <p:spTgt spid="21"/>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strVal val="#ppt_w+.3"/>
                                          </p:val>
                                        </p:tav>
                                        <p:tav tm="100000">
                                          <p:val>
                                            <p:strVal val="#ppt_w"/>
                                          </p:val>
                                        </p:tav>
                                      </p:tavLst>
                                    </p:anim>
                                    <p:anim calcmode="lin" valueType="num">
                                      <p:cBhvr>
                                        <p:cTn id="25" dur="500" fill="hold"/>
                                        <p:tgtEl>
                                          <p:spTgt spid="25"/>
                                        </p:tgtEl>
                                        <p:attrNameLst>
                                          <p:attrName>ppt_h</p:attrName>
                                        </p:attrNameLst>
                                      </p:cBhvr>
                                      <p:tavLst>
                                        <p:tav tm="0">
                                          <p:val>
                                            <p:strVal val="#ppt_h"/>
                                          </p:val>
                                        </p:tav>
                                        <p:tav tm="100000">
                                          <p:val>
                                            <p:strVal val="#ppt_h"/>
                                          </p:val>
                                        </p:tav>
                                      </p:tavLst>
                                    </p:anim>
                                    <p:animEffect transition="in" filter="fade">
                                      <p:cBhvr>
                                        <p:cTn id="26" dur="500"/>
                                        <p:tgtEl>
                                          <p:spTgt spid="25"/>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strVal val="#ppt_w+.3"/>
                                          </p:val>
                                        </p:tav>
                                        <p:tav tm="100000">
                                          <p:val>
                                            <p:strVal val="#ppt_w"/>
                                          </p:val>
                                        </p:tav>
                                      </p:tavLst>
                                    </p:anim>
                                    <p:anim calcmode="lin" valueType="num">
                                      <p:cBhvr>
                                        <p:cTn id="31" dur="500" fill="hold"/>
                                        <p:tgtEl>
                                          <p:spTgt spid="13"/>
                                        </p:tgtEl>
                                        <p:attrNameLst>
                                          <p:attrName>ppt_h</p:attrName>
                                        </p:attrNameLst>
                                      </p:cBhvr>
                                      <p:tavLst>
                                        <p:tav tm="0">
                                          <p:val>
                                            <p:strVal val="#ppt_h"/>
                                          </p:val>
                                        </p:tav>
                                        <p:tav tm="100000">
                                          <p:val>
                                            <p:strVal val="#ppt_h"/>
                                          </p:val>
                                        </p:tav>
                                      </p:tavLst>
                                    </p:anim>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5"/>
                                        </p:tgtEl>
                                      </p:cBhvr>
                                    </p:animEffect>
                                    <p:animScale>
                                      <p:cBhvr>
                                        <p:cTn id="38" dur="250" autoRev="1" fill="hold"/>
                                        <p:tgtEl>
                                          <p:spTgt spid="5"/>
                                        </p:tgtEl>
                                      </p:cBhvr>
                                      <p:by x="105000" y="105000"/>
                                    </p:animScale>
                                  </p:childTnLst>
                                </p:cTn>
                              </p:par>
                            </p:childTnLst>
                          </p:cTn>
                        </p:par>
                        <p:par>
                          <p:cTn id="39" fill="hold">
                            <p:stCondLst>
                              <p:cond delay="500"/>
                            </p:stCondLst>
                            <p:childTnLst>
                              <p:par>
                                <p:cTn id="40" presetID="1" presetClass="emph" presetSubtype="2" fill="hold" nodeType="afterEffect">
                                  <p:stCondLst>
                                    <p:cond delay="0"/>
                                  </p:stCondLst>
                                  <p:childTnLst>
                                    <p:animClr clrSpc="rgb" dir="cw">
                                      <p:cBhvr>
                                        <p:cTn id="41" dur="500" fill="hold"/>
                                        <p:tgtEl>
                                          <p:spTgt spid="19"/>
                                        </p:tgtEl>
                                        <p:attrNameLst>
                                          <p:attrName>fillcolor</p:attrName>
                                        </p:attrNameLst>
                                      </p:cBhvr>
                                      <p:to>
                                        <a:srgbClr val="FFFF00"/>
                                      </p:to>
                                    </p:animClr>
                                    <p:set>
                                      <p:cBhvr>
                                        <p:cTn id="42" dur="500" fill="hold"/>
                                        <p:tgtEl>
                                          <p:spTgt spid="19"/>
                                        </p:tgtEl>
                                        <p:attrNameLst>
                                          <p:attrName>fill.type</p:attrName>
                                        </p:attrNameLst>
                                      </p:cBhvr>
                                      <p:to>
                                        <p:strVal val="solid"/>
                                      </p:to>
                                    </p:set>
                                    <p:set>
                                      <p:cBhvr>
                                        <p:cTn id="43" dur="500" fill="hold"/>
                                        <p:tgtEl>
                                          <p:spTgt spid="19"/>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5"/>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20"/>
                                        </p:tgtEl>
                                      </p:cBhvr>
                                    </p:animEffect>
                                    <p:animScale>
                                      <p:cBhvr>
                                        <p:cTn id="49" dur="250" autoRev="1" fill="hold"/>
                                        <p:tgtEl>
                                          <p:spTgt spid="20"/>
                                        </p:tgtEl>
                                      </p:cBhvr>
                                      <p:by x="105000" y="105000"/>
                                    </p:animScale>
                                  </p:childTnLst>
                                </p:cTn>
                              </p:par>
                            </p:childTnLst>
                          </p:cTn>
                        </p:par>
                        <p:par>
                          <p:cTn id="50" fill="hold">
                            <p:stCondLst>
                              <p:cond delay="500"/>
                            </p:stCondLst>
                            <p:childTnLst>
                              <p:par>
                                <p:cTn id="51" presetID="1" presetClass="emph" presetSubtype="2" fill="hold" nodeType="afterEffect">
                                  <p:stCondLst>
                                    <p:cond delay="0"/>
                                  </p:stCondLst>
                                  <p:childTnLst>
                                    <p:animClr clrSpc="rgb" dir="cw">
                                      <p:cBhvr>
                                        <p:cTn id="52" dur="500" fill="hold"/>
                                        <p:tgtEl>
                                          <p:spTgt spid="21"/>
                                        </p:tgtEl>
                                        <p:attrNameLst>
                                          <p:attrName>fillcolor</p:attrName>
                                        </p:attrNameLst>
                                      </p:cBhvr>
                                      <p:to>
                                        <a:srgbClr val="FFFF00"/>
                                      </p:to>
                                    </p:animClr>
                                    <p:set>
                                      <p:cBhvr>
                                        <p:cTn id="53" dur="500" fill="hold"/>
                                        <p:tgtEl>
                                          <p:spTgt spid="21"/>
                                        </p:tgtEl>
                                        <p:attrNameLst>
                                          <p:attrName>fill.type</p:attrName>
                                        </p:attrNameLst>
                                      </p:cBhvr>
                                      <p:to>
                                        <p:strVal val="solid"/>
                                      </p:to>
                                    </p:set>
                                    <p:set>
                                      <p:cBhvr>
                                        <p:cTn id="54" dur="500" fill="hold"/>
                                        <p:tgtEl>
                                          <p:spTgt spid="2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24"/>
                    </p:tgtEl>
                  </p:cond>
                </p:stCondLst>
                <p:endSync evt="end" delay="0">
                  <p:rtn val="all"/>
                </p:endSync>
                <p:childTnLst>
                  <p:par>
                    <p:cTn id="56" fill="hold">
                      <p:stCondLst>
                        <p:cond delay="0"/>
                      </p:stCondLst>
                      <p:childTnLst>
                        <p:par>
                          <p:cTn id="57" fill="hold">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24"/>
                                        </p:tgtEl>
                                      </p:cBhvr>
                                    </p:animEffect>
                                    <p:animScale>
                                      <p:cBhvr>
                                        <p:cTn id="60" dur="250" autoRev="1" fill="hold"/>
                                        <p:tgtEl>
                                          <p:spTgt spid="24"/>
                                        </p:tgtEl>
                                      </p:cBhvr>
                                      <p:by x="105000" y="105000"/>
                                    </p:animScale>
                                  </p:childTnLst>
                                </p:cTn>
                              </p:par>
                            </p:childTnLst>
                          </p:cTn>
                        </p:par>
                        <p:par>
                          <p:cTn id="61" fill="hold">
                            <p:stCondLst>
                              <p:cond delay="500"/>
                            </p:stCondLst>
                            <p:childTnLst>
                              <p:par>
                                <p:cTn id="62" presetID="1" presetClass="emph" presetSubtype="2" fill="hold" nodeType="afterEffect">
                                  <p:stCondLst>
                                    <p:cond delay="0"/>
                                  </p:stCondLst>
                                  <p:childTnLst>
                                    <p:animClr clrSpc="rgb" dir="cw">
                                      <p:cBhvr>
                                        <p:cTn id="63" dur="500" fill="hold"/>
                                        <p:tgtEl>
                                          <p:spTgt spid="25"/>
                                        </p:tgtEl>
                                        <p:attrNameLst>
                                          <p:attrName>fillcolor</p:attrName>
                                        </p:attrNameLst>
                                      </p:cBhvr>
                                      <p:to>
                                        <a:srgbClr val="00B0F0"/>
                                      </p:to>
                                    </p:animClr>
                                    <p:set>
                                      <p:cBhvr>
                                        <p:cTn id="64" dur="500" fill="hold"/>
                                        <p:tgtEl>
                                          <p:spTgt spid="25"/>
                                        </p:tgtEl>
                                        <p:attrNameLst>
                                          <p:attrName>fill.type</p:attrName>
                                        </p:attrNameLst>
                                      </p:cBhvr>
                                      <p:to>
                                        <p:strVal val="solid"/>
                                      </p:to>
                                    </p:set>
                                    <p:set>
                                      <p:cBhvr>
                                        <p:cTn id="65" dur="500" fill="hold"/>
                                        <p:tgtEl>
                                          <p:spTgt spid="25"/>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4"/>
                  </p:tgtEl>
                </p:cond>
              </p:nextCondLst>
            </p:seq>
          </p:childTnLst>
        </p:cTn>
      </p:par>
    </p:tnLst>
    <p:bldLst>
      <p:bldP spid="19" grpId="0" animBg="1"/>
      <p:bldP spid="21" grpId="0" animBg="1"/>
      <p:bldP spid="25"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4"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5" name="组合 1">
            <a:extLst>
              <a:ext uri="{FF2B5EF4-FFF2-40B4-BE49-F238E27FC236}">
                <a16:creationId xmlns:a16="http://schemas.microsoft.com/office/drawing/2014/main" id="{64839120-64DA-3CB7-7266-B7DD45CAA8BC}"/>
              </a:ext>
            </a:extLst>
          </p:cNvPr>
          <p:cNvGrpSpPr/>
          <p:nvPr/>
        </p:nvGrpSpPr>
        <p:grpSpPr>
          <a:xfrm>
            <a:off x="852929" y="768269"/>
            <a:ext cx="10486142" cy="5355858"/>
            <a:chOff x="1055370" y="987975"/>
            <a:chExt cx="10211753" cy="4666065"/>
          </a:xfrm>
        </p:grpSpPr>
        <p:grpSp>
          <p:nvGrpSpPr>
            <p:cNvPr id="6" name="组合 19">
              <a:extLst>
                <a:ext uri="{FF2B5EF4-FFF2-40B4-BE49-F238E27FC236}">
                  <a16:creationId xmlns:a16="http://schemas.microsoft.com/office/drawing/2014/main" id="{02A2F109-18B2-3079-6A25-B6C6AF625E81}"/>
                </a:ext>
              </a:extLst>
            </p:cNvPr>
            <p:cNvGrpSpPr/>
            <p:nvPr/>
          </p:nvGrpSpPr>
          <p:grpSpPr>
            <a:xfrm>
              <a:off x="1055370" y="2133600"/>
              <a:ext cx="10211753" cy="3520440"/>
              <a:chOff x="924877" y="2255520"/>
              <a:chExt cx="10211753" cy="3520440"/>
            </a:xfrm>
          </p:grpSpPr>
          <p:sp>
            <p:nvSpPr>
              <p:cNvPr id="16"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56">
              <a:extLst>
                <a:ext uri="{FF2B5EF4-FFF2-40B4-BE49-F238E27FC236}">
                  <a16:creationId xmlns:a16="http://schemas.microsoft.com/office/drawing/2014/main" id="{FF270CC3-E0C5-1053-C853-DD883795E600}"/>
                </a:ext>
              </a:extLst>
            </p:cNvPr>
            <p:cNvGrpSpPr/>
            <p:nvPr/>
          </p:nvGrpSpPr>
          <p:grpSpPr>
            <a:xfrm>
              <a:off x="3737082" y="987975"/>
              <a:ext cx="4963242" cy="1461394"/>
              <a:chOff x="3737082" y="1140375"/>
              <a:chExt cx="4963242" cy="1461394"/>
            </a:xfrm>
          </p:grpSpPr>
          <p:sp>
            <p:nvSpPr>
              <p:cNvPr id="8"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dirty="0">
                  <a:solidFill>
                    <a:schemeClr val="bg1"/>
                  </a:solidFill>
                  <a:latin typeface="阿里妈妈刀隶体" pitchFamily="2" charset="-122"/>
                  <a:ea typeface="阿里妈妈刀隶体" pitchFamily="2" charset="-122"/>
                </a:endParaRPr>
              </a:p>
            </p:txBody>
          </p:sp>
          <p:sp>
            <p:nvSpPr>
              <p:cNvPr id="9" name="矩形: 圆角 7">
                <a:extLst>
                  <a:ext uri="{FF2B5EF4-FFF2-40B4-BE49-F238E27FC236}">
                    <a16:creationId xmlns:a16="http://schemas.microsoft.com/office/drawing/2014/main" id="{F109CC2C-841A-A7A8-9377-9F1DB9AE450D}"/>
                  </a:ext>
                </a:extLst>
              </p:cNvPr>
              <p:cNvSpPr/>
              <p:nvPr/>
            </p:nvSpPr>
            <p:spPr>
              <a:xfrm>
                <a:off x="3737082" y="1140375"/>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200" dirty="0">
                    <a:solidFill>
                      <a:schemeClr val="bg1"/>
                    </a:solidFill>
                    <a:latin typeface="UVF Salome" panose="02000503040000020003" pitchFamily="50" charset="0"/>
                    <a:ea typeface="阿里妈妈刀隶体" pitchFamily="2" charset="-122"/>
                  </a:rPr>
                  <a:t>LỊCH SỬ VÀ ĐỊA LÍ</a:t>
                </a:r>
                <a:endParaRPr lang="en-US" altLang="zh-CN" sz="3200" dirty="0">
                  <a:solidFill>
                    <a:schemeClr val="bg1"/>
                  </a:solidFill>
                  <a:latin typeface="UVF Porcelain" panose="00000400000000000000" pitchFamily="2" charset="0"/>
                  <a:ea typeface="阿里妈妈刀隶体" pitchFamily="2" charset="-122"/>
                </a:endParaRPr>
              </a:p>
            </p:txBody>
          </p:sp>
          <p:sp>
            <p:nvSpPr>
              <p:cNvPr id="10"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连接符 40">
                <a:extLst>
                  <a:ext uri="{FF2B5EF4-FFF2-40B4-BE49-F238E27FC236}">
                    <a16:creationId xmlns:a16="http://schemas.microsoft.com/office/drawing/2014/main" id="{934C264E-8124-6778-A1B9-6B4ECBCC6AE6}"/>
                  </a:ext>
                </a:extLst>
              </p:cNvPr>
              <p:cNvCxnSpPr>
                <a:stCxn id="10"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18" name="Picture 17">
            <a:extLst>
              <a:ext uri="{FF2B5EF4-FFF2-40B4-BE49-F238E27FC236}">
                <a16:creationId xmlns:a16="http://schemas.microsoft.com/office/drawing/2014/main" id="{695157AC-A0D1-47C7-B689-9203BFE0F734}"/>
              </a:ext>
            </a:extLst>
          </p:cNvPr>
          <p:cNvPicPr>
            <a:picLocks noChangeAspect="1"/>
          </p:cNvPicPr>
          <p:nvPr/>
        </p:nvPicPr>
        <p:blipFill>
          <a:blip r:embed="rId3"/>
          <a:stretch>
            <a:fillRect/>
          </a:stretch>
        </p:blipFill>
        <p:spPr>
          <a:xfrm>
            <a:off x="1373072" y="2021610"/>
            <a:ext cx="10967655" cy="2353260"/>
          </a:xfrm>
          <a:prstGeom prst="rect">
            <a:avLst/>
          </a:prstGeom>
        </p:spPr>
      </p:pic>
      <p:pic>
        <p:nvPicPr>
          <p:cNvPr id="19" name="Picture 18"/>
          <p:cNvPicPr>
            <a:picLocks noChangeAspect="1"/>
          </p:cNvPicPr>
          <p:nvPr/>
        </p:nvPicPr>
        <p:blipFill>
          <a:blip r:embed="rId4"/>
          <a:stretch>
            <a:fillRect/>
          </a:stretch>
        </p:blipFill>
        <p:spPr>
          <a:xfrm>
            <a:off x="4089200" y="3206989"/>
            <a:ext cx="7693819" cy="3206774"/>
          </a:xfrm>
          <a:prstGeom prst="rect">
            <a:avLst/>
          </a:prstGeom>
        </p:spPr>
      </p:pic>
      <p:pic>
        <p:nvPicPr>
          <p:cNvPr id="20" name="Picture 19"/>
          <p:cNvPicPr>
            <a:picLocks noChangeAspect="1"/>
          </p:cNvPicPr>
          <p:nvPr/>
        </p:nvPicPr>
        <p:blipFill>
          <a:blip r:embed="rId5"/>
          <a:stretch>
            <a:fillRect/>
          </a:stretch>
        </p:blipFill>
        <p:spPr>
          <a:xfrm>
            <a:off x="6355284" y="5001796"/>
            <a:ext cx="7699915" cy="1072989"/>
          </a:xfrm>
          <a:prstGeom prst="rect">
            <a:avLst/>
          </a:prstGeom>
        </p:spPr>
      </p:pic>
      <p:pic>
        <p:nvPicPr>
          <p:cNvPr id="21" name="Picture 20" descr="A couple of kids wearing traditional clothing&#10;&#10;Description automatically generated">
            <a:extLst>
              <a:ext uri="{FF2B5EF4-FFF2-40B4-BE49-F238E27FC236}">
                <a16:creationId xmlns:a16="http://schemas.microsoft.com/office/drawing/2014/main" id="{C894D3A5-2323-41AC-B3FB-E01588F4EC24}"/>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2868" b="95719" l="2135" r="97341">
                        <a14:foregroundMark x1="27041" y1="1454" x2="7903" y2="10784"/>
                        <a14:foregroundMark x1="7903" y1="10784" x2="1273" y2="18498"/>
                        <a14:foregroundMark x1="1273" y1="18498" x2="8390" y2="25000"/>
                        <a14:foregroundMark x1="8390" y1="25000" x2="5468" y2="34814"/>
                        <a14:foregroundMark x1="5468" y1="34814" x2="7116" y2="35985"/>
                        <a14:foregroundMark x1="16217" y1="6826" x2="25356" y2="4079"/>
                        <a14:foregroundMark x1="25356" y1="4079" x2="34232" y2="8401"/>
                        <a14:foregroundMark x1="34232" y1="8401" x2="48464" y2="22213"/>
                        <a14:foregroundMark x1="48464" y1="22213" x2="45206" y2="23384"/>
                        <a14:foregroundMark x1="23371" y1="2868" x2="23371" y2="2868"/>
                        <a14:foregroundMark x1="20112" y1="4725" x2="20112" y2="4725"/>
                        <a14:foregroundMark x1="32434" y1="76616" x2="35880" y2="86874"/>
                        <a14:foregroundMark x1="35880" y1="86874" x2="40000" y2="92246"/>
                        <a14:foregroundMark x1="26592" y1="42286" x2="33521" y2="83360"/>
                        <a14:foregroundMark x1="20337" y1="74273" x2="22472" y2="95719"/>
                        <a14:foregroundMark x1="14494" y1="94790" x2="22285" y2="95719"/>
                        <a14:foregroundMark x1="61461" y1="24798" x2="63820" y2="28998"/>
                        <a14:foregroundMark x1="76142" y1="23183" x2="73783" y2="29685"/>
                        <a14:foregroundMark x1="94981" y1="24798" x2="90861" y2="34693"/>
                        <a14:foregroundMark x1="90861" y1="34693" x2="91536" y2="37641"/>
                        <a14:foregroundMark x1="95206" y1="22456" x2="97378" y2="27141"/>
                        <a14:foregroundMark x1="94345" y1="86389" x2="85019" y2="93376"/>
                        <a14:foregroundMark x1="2135" y1="18013" x2="2135" y2="20598"/>
                      </a14:backgroundRemoval>
                    </a14:imgEffect>
                  </a14:imgLayer>
                </a14:imgProps>
              </a:ext>
              <a:ext uri="{28A0092B-C50C-407E-A947-70E740481C1C}">
                <a14:useLocalDpi xmlns:a14="http://schemas.microsoft.com/office/drawing/2010/main" val="0"/>
              </a:ext>
            </a:extLst>
          </a:blip>
          <a:stretch>
            <a:fillRect/>
          </a:stretch>
        </p:blipFill>
        <p:spPr>
          <a:xfrm>
            <a:off x="358" y="3472493"/>
            <a:ext cx="3757956" cy="3485562"/>
          </a:xfrm>
          <a:prstGeom prst="rect">
            <a:avLst/>
          </a:prstGeom>
        </p:spPr>
      </p:pic>
      <p:pic>
        <p:nvPicPr>
          <p:cNvPr id="22" name="Picture 21" descr="A red building with trees and flowers&#10;&#10;Description automatically generated">
            <a:extLst>
              <a:ext uri="{FF2B5EF4-FFF2-40B4-BE49-F238E27FC236}">
                <a16:creationId xmlns:a16="http://schemas.microsoft.com/office/drawing/2014/main" id="{0D15E5C6-FA98-4DF0-8B29-FA9B191803C0}"/>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8465" b="90869" l="40506" r="94614">
                        <a14:foregroundMark x1="41934" y1="62384" x2="40533" y2="63515"/>
                        <a14:foregroundMark x1="76084" y1="26747" x2="83113" y2="36566"/>
                        <a14:foregroundMark x1="83113" y1="36566" x2="85510" y2="50545"/>
                        <a14:foregroundMark x1="85510" y1="50545" x2="85510" y2="51798"/>
                        <a14:foregroundMark x1="84541" y1="40242" x2="91570" y2="41374"/>
                        <a14:foregroundMark x1="53434" y1="57657" x2="55050" y2="61212"/>
                        <a14:foregroundMark x1="83464" y1="65293" x2="79666" y2="68404"/>
                        <a14:foregroundMark x1="93752" y1="70505" x2="94614" y2="72768"/>
                        <a14:foregroundMark x1="93859" y1="72121" x2="93536" y2="72606"/>
                      </a14:backgroundRemoval>
                    </a14:imgEffect>
                  </a14:imgLayer>
                </a14:imgProps>
              </a:ext>
              <a:ext uri="{28A0092B-C50C-407E-A947-70E740481C1C}">
                <a14:useLocalDpi xmlns:a14="http://schemas.microsoft.com/office/drawing/2010/main" val="0"/>
              </a:ext>
            </a:extLst>
          </a:blip>
          <a:srcRect l="35808" t="9431"/>
          <a:stretch/>
        </p:blipFill>
        <p:spPr>
          <a:xfrm>
            <a:off x="3307948" y="3442996"/>
            <a:ext cx="2792271" cy="2626424"/>
          </a:xfrm>
          <a:prstGeom prst="rect">
            <a:avLst/>
          </a:prstGeom>
        </p:spPr>
      </p:pic>
    </p:spTree>
    <p:extLst>
      <p:ext uri="{BB962C8B-B14F-4D97-AF65-F5344CB8AC3E}">
        <p14:creationId xmlns:p14="http://schemas.microsoft.com/office/powerpoint/2010/main" val="12201108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4"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7" name="Rounded Rectangle 6"/>
          <p:cNvSpPr/>
          <p:nvPr/>
        </p:nvSpPr>
        <p:spPr>
          <a:xfrm>
            <a:off x="838200" y="1022245"/>
            <a:ext cx="10515600" cy="5322770"/>
          </a:xfrm>
          <a:prstGeom prst="roundRect">
            <a:avLst/>
          </a:prstGeom>
          <a:solidFill>
            <a:schemeClr val="bg1"/>
          </a:solid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D0B21C07-0928-4D52-B723-0A1B3CA844A8}"/>
              </a:ext>
            </a:extLst>
          </p:cNvPr>
          <p:cNvSpPr txBox="1"/>
          <p:nvPr/>
        </p:nvSpPr>
        <p:spPr>
          <a:xfrm>
            <a:off x="1095558" y="1242628"/>
            <a:ext cx="10175625" cy="5016758"/>
          </a:xfrm>
          <a:prstGeom prst="rect">
            <a:avLst/>
          </a:prstGeom>
          <a:noFill/>
        </p:spPr>
        <p:txBody>
          <a:bodyPr wrap="square">
            <a:spAutoFit/>
          </a:bodyPr>
          <a:lstStyle/>
          <a:p>
            <a:pPr algn="just"/>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Thủ</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đô</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Hà</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Nội</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là</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nơi</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đặt</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trụ</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sở</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làm</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việc</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của</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các</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cơ</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quan</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Trung</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ương</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Hà</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Nội</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cũng</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là</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trung</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tâm</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kinh</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tế</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quan</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trọng</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của</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đất</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nước</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với</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nhiều</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nhà</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máy</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khu</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công</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nghệ</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cao</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trung</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tâm</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thương</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mại</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hệ</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thống</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ngân</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hàng</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r>
              <a:rPr lang="vi-VN"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Nơi</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đây</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tập</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trung</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nhiều</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trường</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đại</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học</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viện</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nghiên</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cứu</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bảo</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tàng</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thư</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viện</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hàng</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đầu</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của</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SG"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cả</a:t>
            </a:r>
            <a:r>
              <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nước.</a:t>
            </a:r>
            <a:endParaRPr lang="en-SG"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385813" y="0"/>
            <a:ext cx="3791827" cy="1459354"/>
          </a:xfrm>
          <a:prstGeom prst="rect">
            <a:avLst/>
          </a:prstGeom>
        </p:spPr>
      </p:pic>
    </p:spTree>
    <p:extLst>
      <p:ext uri="{BB962C8B-B14F-4D97-AF65-F5344CB8AC3E}">
        <p14:creationId xmlns:p14="http://schemas.microsoft.com/office/powerpoint/2010/main" val="33695368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4"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5" name="Picture 4">
            <a:extLst>
              <a:ext uri="{FF2B5EF4-FFF2-40B4-BE49-F238E27FC236}">
                <a16:creationId xmlns:a16="http://schemas.microsoft.com/office/drawing/2014/main" id="{7BD50C9F-E8B5-4C3C-A124-58FA60214E85}"/>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216691" y="609061"/>
            <a:ext cx="5586761" cy="35326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E407CDE0-9191-4819-860B-A73C8FF6A6C8}"/>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5938614" y="1574103"/>
            <a:ext cx="6019040" cy="34903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id="{726E40B2-C6FB-4B72-A13F-BC39060E9481}"/>
              </a:ext>
            </a:extLst>
          </p:cNvPr>
          <p:cNvSpPr txBox="1"/>
          <p:nvPr/>
        </p:nvSpPr>
        <p:spPr>
          <a:xfrm>
            <a:off x="206297" y="4263745"/>
            <a:ext cx="5533281" cy="1200329"/>
          </a:xfrm>
          <a:prstGeom prst="rect">
            <a:avLst/>
          </a:prstGeom>
          <a:solidFill>
            <a:schemeClr val="bg1"/>
          </a:solidFill>
        </p:spPr>
        <p:txBody>
          <a:bodyPr wrap="square" rtlCol="0">
            <a:spAutoFit/>
          </a:bodyPr>
          <a:lstStyle/>
          <a:p>
            <a:pPr algn="ctr"/>
            <a:r>
              <a:rPr lang="vi-VN" sz="3600" b="1" dirty="0">
                <a:solidFill>
                  <a:srgbClr val="002060"/>
                </a:solidFill>
                <a:latin typeface="+mj-lt"/>
                <a:ea typeface="Cambria" panose="02040503050406030204" pitchFamily="18" charset="0"/>
              </a:rPr>
              <a:t>Hình 9. Tòa nhà Quốc hội Việt Nam</a:t>
            </a:r>
            <a:endParaRPr lang="en-SG" sz="3600" b="1" dirty="0">
              <a:solidFill>
                <a:srgbClr val="002060"/>
              </a:solidFill>
              <a:latin typeface="+mj-lt"/>
              <a:ea typeface="Cambria" panose="02040503050406030204" pitchFamily="18" charset="0"/>
            </a:endParaRPr>
          </a:p>
        </p:txBody>
      </p:sp>
      <p:sp>
        <p:nvSpPr>
          <p:cNvPr id="8" name="TextBox 7">
            <a:extLst>
              <a:ext uri="{FF2B5EF4-FFF2-40B4-BE49-F238E27FC236}">
                <a16:creationId xmlns:a16="http://schemas.microsoft.com/office/drawing/2014/main" id="{FE602259-A79A-4B65-817F-B8E72B3BEBE3}"/>
              </a:ext>
            </a:extLst>
          </p:cNvPr>
          <p:cNvSpPr txBox="1"/>
          <p:nvPr/>
        </p:nvSpPr>
        <p:spPr>
          <a:xfrm>
            <a:off x="6116444" y="5246912"/>
            <a:ext cx="5656456" cy="1200329"/>
          </a:xfrm>
          <a:prstGeom prst="rect">
            <a:avLst/>
          </a:prstGeom>
          <a:solidFill>
            <a:schemeClr val="bg1"/>
          </a:solidFill>
        </p:spPr>
        <p:txBody>
          <a:bodyPr wrap="square" rtlCol="0">
            <a:spAutoFit/>
          </a:bodyPr>
          <a:lstStyle/>
          <a:p>
            <a:pPr algn="ctr"/>
            <a:r>
              <a:rPr lang="vi-VN" sz="3600" b="1" dirty="0">
                <a:solidFill>
                  <a:srgbClr val="002060"/>
                </a:solidFill>
                <a:latin typeface="+mj-lt"/>
                <a:ea typeface="Cambria" panose="02040503050406030204" pitchFamily="18" charset="0"/>
              </a:rPr>
              <a:t>Hình 10. Đại học Bách khoa Hà Nội</a:t>
            </a:r>
            <a:endParaRPr lang="en-SG" sz="3600" b="1" dirty="0">
              <a:solidFill>
                <a:srgbClr val="002060"/>
              </a:solidFill>
              <a:latin typeface="+mj-lt"/>
              <a:ea typeface="Cambria" panose="02040503050406030204" pitchFamily="18" charset="0"/>
            </a:endParaRPr>
          </a:p>
        </p:txBody>
      </p:sp>
    </p:spTree>
    <p:extLst>
      <p:ext uri="{BB962C8B-B14F-4D97-AF65-F5344CB8AC3E}">
        <p14:creationId xmlns:p14="http://schemas.microsoft.com/office/powerpoint/2010/main" val="31763557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4" name="Picture 3">
            <a:extLst>
              <a:ext uri="{FF2B5EF4-FFF2-40B4-BE49-F238E27FC236}">
                <a16:creationId xmlns:a16="http://schemas.microsoft.com/office/drawing/2014/main" id="{C2CAA808-4B40-4502-8558-8C94F04BF784}"/>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559295" y="310700"/>
            <a:ext cx="8514992" cy="54666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E24064DF-3EF7-4E2D-ADA5-B7A4CF1469CA}"/>
              </a:ext>
            </a:extLst>
          </p:cNvPr>
          <p:cNvSpPr txBox="1"/>
          <p:nvPr/>
        </p:nvSpPr>
        <p:spPr>
          <a:xfrm>
            <a:off x="2583290" y="5912082"/>
            <a:ext cx="7340357" cy="646331"/>
          </a:xfrm>
          <a:prstGeom prst="rect">
            <a:avLst/>
          </a:prstGeom>
          <a:solidFill>
            <a:schemeClr val="bg1"/>
          </a:solidFill>
        </p:spPr>
        <p:txBody>
          <a:bodyPr wrap="square" rtlCol="0">
            <a:spAutoFit/>
          </a:bodyPr>
          <a:lstStyle/>
          <a:p>
            <a:r>
              <a:rPr lang="vi-VN" sz="3600" b="1" dirty="0">
                <a:solidFill>
                  <a:srgbClr val="002060"/>
                </a:solidFill>
                <a:latin typeface="+mj-lt"/>
                <a:ea typeface="Cambria" panose="02040503050406030204" pitchFamily="18" charset="0"/>
              </a:rPr>
              <a:t>Hình 11. Bảo tàng Lịch sử quốc gia</a:t>
            </a:r>
            <a:endParaRPr lang="en-SG" sz="3600" b="1" dirty="0">
              <a:solidFill>
                <a:srgbClr val="002060"/>
              </a:solidFill>
              <a:latin typeface="+mj-lt"/>
              <a:ea typeface="Cambria" panose="02040503050406030204" pitchFamily="18" charset="0"/>
            </a:endParaRPr>
          </a:p>
        </p:txBody>
      </p:sp>
    </p:spTree>
    <p:extLst>
      <p:ext uri="{BB962C8B-B14F-4D97-AF65-F5344CB8AC3E}">
        <p14:creationId xmlns:p14="http://schemas.microsoft.com/office/powerpoint/2010/main" val="22071367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4" name="TextBox 3">
            <a:extLst>
              <a:ext uri="{FF2B5EF4-FFF2-40B4-BE49-F238E27FC236}">
                <a16:creationId xmlns:a16="http://schemas.microsoft.com/office/drawing/2014/main" id="{A2BC00A9-E9DD-48F3-A804-DE781B1C0DAE}"/>
              </a:ext>
            </a:extLst>
          </p:cNvPr>
          <p:cNvSpPr txBox="1"/>
          <p:nvPr/>
        </p:nvSpPr>
        <p:spPr>
          <a:xfrm>
            <a:off x="6373751" y="1116842"/>
            <a:ext cx="5494198" cy="4745915"/>
          </a:xfrm>
          <a:prstGeom prst="rect">
            <a:avLst/>
          </a:prstGeom>
          <a:solidFill>
            <a:schemeClr val="bg1"/>
          </a:solidFill>
        </p:spPr>
        <p:txBody>
          <a:bodyPr wrap="square">
            <a:spAutoFit/>
          </a:bodyPr>
          <a:lstStyle/>
          <a:p>
            <a:pPr algn="just">
              <a:lnSpc>
                <a:spcPct val="120000"/>
              </a:lnSpc>
            </a:pPr>
            <a:r>
              <a:rPr lang="vi-VN" sz="3600" dirty="0">
                <a:solidFill>
                  <a:srgbClr val="002060"/>
                </a:solidFill>
                <a:effectLst/>
                <a:latin typeface="+mj-lt"/>
                <a:ea typeface="Cambria" panose="02040503050406030204" pitchFamily="18" charset="0"/>
              </a:rPr>
              <a:t>Hình 9. Tòa nhà Quốc hội Việt Nam là trụ sở làm việc và nơi diễn ra các phiên họp của quốc hội và Nhà nước Việt Nam. Tòa nhà Quốc hội khởi công xây dựng năm 2009 ở đường Độc Lập.</a:t>
            </a:r>
            <a:endParaRPr lang="en-SG" sz="3600" dirty="0">
              <a:solidFill>
                <a:srgbClr val="002060"/>
              </a:solidFill>
              <a:effectLst/>
              <a:latin typeface="+mj-lt"/>
              <a:ea typeface="Cambria" panose="02040503050406030204" pitchFamily="18" charset="0"/>
            </a:endParaRPr>
          </a:p>
        </p:txBody>
      </p:sp>
      <p:pic>
        <p:nvPicPr>
          <p:cNvPr id="5" name="Picture 4">
            <a:extLst>
              <a:ext uri="{FF2B5EF4-FFF2-40B4-BE49-F238E27FC236}">
                <a16:creationId xmlns:a16="http://schemas.microsoft.com/office/drawing/2014/main" id="{FA4816F2-29BC-4303-8E36-DA50C7548729}"/>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393495" y="1540180"/>
            <a:ext cx="5586761" cy="35326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05088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TotalTime>
  <Words>554</Words>
  <Application>Microsoft Office PowerPoint</Application>
  <PresentationFormat>Widescreen</PresentationFormat>
  <Paragraphs>50</Paragraphs>
  <Slides>19</Slides>
  <Notes>3</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19</vt:i4>
      </vt:variant>
    </vt:vector>
  </HeadingPairs>
  <TitlesOfParts>
    <vt:vector size="33" baseType="lpstr">
      <vt:lpstr>#9Slide03 AmpleSoft Bold</vt:lpstr>
      <vt:lpstr>#9Slide03 Arima Madurai ExtraBo</vt:lpstr>
      <vt:lpstr>Arial</vt:lpstr>
      <vt:lpstr>Calibri</vt:lpstr>
      <vt:lpstr>Calibri Light</vt:lpstr>
      <vt:lpstr>Cambria</vt:lpstr>
      <vt:lpstr>等线</vt:lpstr>
      <vt:lpstr>Times New Roman</vt:lpstr>
      <vt:lpstr>UVF Porcelain</vt:lpstr>
      <vt:lpstr>UVF Salome</vt:lpstr>
      <vt:lpstr>思源黑体 CN</vt:lpstr>
      <vt:lpstr>阿里妈妈刀隶体</vt:lpstr>
      <vt:lpstr>阿里巴巴普惠体</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45</cp:revision>
  <dcterms:created xsi:type="dcterms:W3CDTF">2024-12-18T01:40:24Z</dcterms:created>
  <dcterms:modified xsi:type="dcterms:W3CDTF">2024-12-18T05:23:03Z</dcterms:modified>
</cp:coreProperties>
</file>