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8" r:id="rId2"/>
    <p:sldId id="300" r:id="rId3"/>
    <p:sldId id="309" r:id="rId4"/>
    <p:sldId id="310" r:id="rId5"/>
    <p:sldId id="260" r:id="rId6"/>
    <p:sldId id="295" r:id="rId7"/>
    <p:sldId id="311" r:id="rId8"/>
    <p:sldId id="289" r:id="rId9"/>
    <p:sldId id="312" r:id="rId10"/>
    <p:sldId id="313" r:id="rId11"/>
    <p:sldId id="314" r:id="rId12"/>
    <p:sldId id="305"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70" d="100"/>
          <a:sy n="70" d="100"/>
        </p:scale>
        <p:origin x="540" y="6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pic>
        <p:nvPicPr>
          <p:cNvPr id="2" name="Picture 1">
            <a:extLst>
              <a:ext uri="{FF2B5EF4-FFF2-40B4-BE49-F238E27FC236}">
                <a16:creationId xmlns:a16="http://schemas.microsoft.com/office/drawing/2014/main" id="{CBA8A5E5-7903-F97D-8602-903B780F8627}"/>
              </a:ext>
            </a:extLst>
          </p:cNvPr>
          <p:cNvPicPr>
            <a:picLocks noChangeAspect="1"/>
          </p:cNvPicPr>
          <p:nvPr/>
        </p:nvPicPr>
        <p:blipFill>
          <a:blip r:embed="rId5"/>
          <a:stretch>
            <a:fillRect/>
          </a:stretch>
        </p:blipFill>
        <p:spPr>
          <a:xfrm rot="259663">
            <a:off x="5552248" y="582971"/>
            <a:ext cx="4419983" cy="4919898"/>
          </a:xfrm>
          <a:prstGeom prst="rect">
            <a:avLst/>
          </a:prstGeom>
        </p:spPr>
      </p:pic>
    </p:spTree>
    <p:extLst>
      <p:ext uri="{BB962C8B-B14F-4D97-AF65-F5344CB8AC3E}">
        <p14:creationId xmlns:p14="http://schemas.microsoft.com/office/powerpoint/2010/main" val="365487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smtClean="0">
                <a:solidFill>
                  <a:srgbClr val="FF0000"/>
                </a:solidFill>
                <a:latin typeface="Cambria" panose="02040503050406030204" pitchFamily="18" charset="0"/>
                <a:ea typeface="Cambria" panose="02040503050406030204" pitchFamily="18" charset="0"/>
              </a:rPr>
              <a:t>:</a:t>
            </a:r>
          </a:p>
          <a:p>
            <a:pPr algn="ctr"/>
            <a:r>
              <a:rPr lang="en-US" sz="2800" smtClean="0">
                <a:solidFill>
                  <a:srgbClr val="FF0000"/>
                </a:solidFill>
                <a:latin typeface="Cambria" panose="02040503050406030204" pitchFamily="18" charset="0"/>
                <a:ea typeface="Cambria" panose="02040503050406030204" pitchFamily="18" charset="0"/>
              </a:rPr>
              <a:t>27,935 </a:t>
            </a:r>
            <a:r>
              <a:rPr lang="en-US" sz="2800" dirty="0">
                <a:solidFill>
                  <a:srgbClr val="FF0000"/>
                </a:solidFill>
                <a:latin typeface="Cambria" panose="02040503050406030204" pitchFamily="18" charset="0"/>
                <a:ea typeface="Cambria" panose="02040503050406030204" pitchFamily="18" charset="0"/>
              </a:rPr>
              <a:t>+ 0,5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dm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467CD98-EA9B-756D-FFF7-DD3F247B38CE}"/>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479A5E34-2CA1-509B-333D-5E66E5CB4BDD}"/>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6003B27-4C75-683C-A26F-449C6F99339E}"/>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90FD1046-C18C-A265-D927-C844B7588E76}"/>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6" name="Rectangle: Rounded Corners 15">
            <a:extLst>
              <a:ext uri="{FF2B5EF4-FFF2-40B4-BE49-F238E27FC236}">
                <a16:creationId xmlns:a16="http://schemas.microsoft.com/office/drawing/2014/main" id="{52DD3D61-B0CA-44DB-39FC-E809068C291E}"/>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7" name="Rectangle: Rounded Corners 16">
            <a:extLst>
              <a:ext uri="{FF2B5EF4-FFF2-40B4-BE49-F238E27FC236}">
                <a16:creationId xmlns:a16="http://schemas.microsoft.com/office/drawing/2014/main" id="{5C7DAED8-6435-DFF9-ED47-0F30B7BEC1C2}"/>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Đ</a:t>
            </a:r>
          </a:p>
        </p:txBody>
      </p:sp>
      <p:sp>
        <p:nvSpPr>
          <p:cNvPr id="18" name="Rectangle: Rounded Corners 17">
            <a:extLst>
              <a:ext uri="{FF2B5EF4-FFF2-40B4-BE49-F238E27FC236}">
                <a16:creationId xmlns:a16="http://schemas.microsoft.com/office/drawing/2014/main" id="{83BA092C-8B0A-6B00-7E5F-B30AD5C098D5}"/>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solidFill>
                  <a:srgbClr val="FF0000"/>
                </a:solidFill>
              </a:rPr>
              <a:t>Đ</a:t>
            </a:r>
            <a:endParaRPr lang="en-US" sz="4000" dirty="0">
              <a:solidFill>
                <a:srgbClr val="FF0000"/>
              </a:solidFill>
            </a:endParaRPr>
          </a:p>
        </p:txBody>
      </p:sp>
    </p:spTree>
    <p:extLst>
      <p:ext uri="{BB962C8B-B14F-4D97-AF65-F5344CB8AC3E}">
        <p14:creationId xmlns:p14="http://schemas.microsoft.com/office/powerpoint/2010/main" val="738441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2" name="5c00d2c094963">
            <a:hlinkClick r:id="" action="ppaction://media"/>
            <a:extLst>
              <a:ext uri="{FF2B5EF4-FFF2-40B4-BE49-F238E27FC236}">
                <a16:creationId xmlns:a16="http://schemas.microsoft.com/office/drawing/2014/main" id="{BC6F8F6C-E908-476A-90F9-D9140EA3A71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50027" y="1040798"/>
            <a:ext cx="552450" cy="552450"/>
          </a:xfrm>
          <a:prstGeom prst="rect">
            <a:avLst/>
          </a:prstGeom>
        </p:spPr>
      </p:pic>
      <p:pic>
        <p:nvPicPr>
          <p:cNvPr id="5" name="Picture 4">
            <a:extLst>
              <a:ext uri="{FF2B5EF4-FFF2-40B4-BE49-F238E27FC236}">
                <a16:creationId xmlns:a16="http://schemas.microsoft.com/office/drawing/2014/main" id="{EA803B94-8CA3-C5CA-0D40-E5F1CC920814}"/>
              </a:ext>
            </a:extLst>
          </p:cNvPr>
          <p:cNvPicPr>
            <a:picLocks noChangeAspect="1"/>
          </p:cNvPicPr>
          <p:nvPr/>
        </p:nvPicPr>
        <p:blipFill>
          <a:blip r:embed="rId11"/>
          <a:stretch>
            <a:fillRect/>
          </a:stretch>
        </p:blipFill>
        <p:spPr>
          <a:xfrm>
            <a:off x="1897567" y="1881465"/>
            <a:ext cx="7401185" cy="3846909"/>
          </a:xfrm>
          <a:prstGeom prst="rect">
            <a:avLst/>
          </a:prstGeom>
        </p:spPr>
      </p:pic>
    </p:spTree>
    <p:extLst>
      <p:ext uri="{BB962C8B-B14F-4D97-AF65-F5344CB8AC3E}">
        <p14:creationId xmlns:p14="http://schemas.microsoft.com/office/powerpoint/2010/main" val="314194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grpSp>
        <p:nvGrpSpPr>
          <p:cNvPr id="11" name="组合 40"/>
          <p:cNvGrpSpPr/>
          <p:nvPr/>
        </p:nvGrpSpPr>
        <p:grpSpPr>
          <a:xfrm>
            <a:off x="6182130" y="1935342"/>
            <a:ext cx="5034510" cy="1844177"/>
            <a:chOff x="4751539" y="984715"/>
            <a:chExt cx="3008159" cy="559593"/>
          </a:xfrm>
        </p:grpSpPr>
        <p:sp>
          <p:nvSpPr>
            <p:cNvPr id="12" name="任意多边形 16"/>
            <p:cNvSpPr>
              <a:spLocks/>
            </p:cNvSpPr>
            <p:nvPr>
              <p:custDataLst>
                <p:tags r:id="rId1"/>
              </p:custDataLst>
            </p:nvPr>
          </p:nvSpPr>
          <p:spPr bwMode="auto">
            <a:xfrm flipH="1">
              <a:off x="4781466" y="984715"/>
              <a:ext cx="2951402"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lvl="0">
                <a:defRPr/>
              </a:pPr>
              <a:r>
                <a:rPr lang="pt-BR" altLang="zh-CN" sz="4400" kern="0" dirty="0">
                  <a:ea typeface="微软雅黑" panose="020B0503020204020204" pitchFamily="34" charset="-122"/>
                  <a:cs typeface="Times New Roman" panose="02020603050405020304" pitchFamily="18" charset="0"/>
                </a:rPr>
                <a:t>A: 10 cm; B: 1,5 dm</a:t>
              </a:r>
              <a:r>
                <a:rPr lang="pt-BR" altLang="zh-CN" sz="4400" kern="0">
                  <a:ea typeface="微软雅黑" panose="020B0503020204020204" pitchFamily="34" charset="-122"/>
                  <a:cs typeface="Times New Roman" panose="02020603050405020304" pitchFamily="18" charset="0"/>
                </a:rPr>
                <a:t>;   C: 0,25 m </a:t>
              </a:r>
              <a:endParaRPr lang="zh-CN" altLang="zh-CN" sz="4400" kern="0" dirty="0">
                <a:ea typeface="微软雅黑" panose="020B0503020204020204" pitchFamily="34" charset="-122"/>
                <a:cs typeface="Times New Roman" panose="02020603050405020304" pitchFamily="18" charset="0"/>
              </a:endParaRPr>
            </a:p>
          </p:txBody>
        </p:sp>
        <p:sp>
          <p:nvSpPr>
            <p:cNvPr id="13" name="Freeform 10"/>
            <p:cNvSpPr>
              <a:spLocks/>
            </p:cNvSpPr>
            <p:nvPr>
              <p:custDataLst>
                <p:tags r:id="rId2"/>
              </p:custDataLst>
            </p:nvPr>
          </p:nvSpPr>
          <p:spPr bwMode="auto">
            <a:xfrm flipH="1">
              <a:off x="4751539" y="1002574"/>
              <a:ext cx="17956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sp>
          <p:nvSpPr>
            <p:cNvPr id="14" name="Freeform 22"/>
            <p:cNvSpPr>
              <a:spLocks/>
            </p:cNvSpPr>
            <p:nvPr>
              <p:custDataLst>
                <p:tags r:id="rId3"/>
              </p:custDataLst>
            </p:nvPr>
          </p:nvSpPr>
          <p:spPr bwMode="auto">
            <a:xfrm>
              <a:off x="7593552" y="1002574"/>
              <a:ext cx="166146"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grpSp>
      <p:sp>
        <p:nvSpPr>
          <p:cNvPr id="19" name="TextBox 18"/>
          <p:cNvSpPr txBox="1"/>
          <p:nvPr/>
        </p:nvSpPr>
        <p:spPr>
          <a:xfrm>
            <a:off x="1050365" y="1101425"/>
            <a:ext cx="4176890" cy="2123658"/>
          </a:xfrm>
          <a:prstGeom prst="rect">
            <a:avLst/>
          </a:prstGeom>
          <a:noFill/>
        </p:spPr>
        <p:txBody>
          <a:bodyPr wrap="square" rtlCol="0">
            <a:spAutoFit/>
          </a:bodyPr>
          <a:lstStyle/>
          <a:p>
            <a:pPr algn="ctr"/>
            <a:r>
              <a:rPr lang="nl-NL" sz="4400" dirty="0"/>
              <a:t>Em hãy tìm bán kính của 3 hình tròn trên.</a:t>
            </a:r>
            <a:endParaRPr lang="en-US" sz="4400" dirty="0"/>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6"/>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34668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5963919" y="1600062"/>
            <a:ext cx="6065521" cy="2281486"/>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Muốn tính chu vi hình tròn, ta lấy đường kính nhân với 3,14.</a:t>
            </a:r>
            <a:endParaRPr kumimoji="0" lang="zh-C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endParaRP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nhắc lại cách tính chu vi hình tròn.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494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6045200" y="955040"/>
            <a:ext cx="5781038" cy="334264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A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20 x 3,14 = 62,8 (cm)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B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1,5 x 2 x 3,14 = 9,42 (dm)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C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0,5 x 3,14 = 1,57 (cm)</a:t>
            </a: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tính chu vi mỗi hình tròn trên.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4"/>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2331798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Số?</a:t>
            </a:r>
          </a:p>
        </p:txBody>
      </p:sp>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200329"/>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ea typeface="Cambria" panose="02040503050406030204" pitchFamily="18" charset="0"/>
              </a:rPr>
              <a:t>Cho hình vuông ABCD như hình bên và DE = EG = GH = HK = KC = 1,3 cm.</a:t>
            </a:r>
            <a:endParaRPr lang="en-US" sz="36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295275" y="2533650"/>
            <a:ext cx="6735445" cy="1200329"/>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thang ABCK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7019925" cy="1200329"/>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tam </a:t>
            </a:r>
            <a:r>
              <a:rPr lang="en-US" sz="3600" b="0" i="0" dirty="0" err="1">
                <a:solidFill>
                  <a:srgbClr val="000000"/>
                </a:solidFill>
                <a:effectLst/>
                <a:latin typeface="Cambria" panose="02040503050406030204" pitchFamily="18" charset="0"/>
                <a:ea typeface="Cambria" panose="02040503050406030204" pitchFamily="18" charset="0"/>
              </a:rPr>
              <a:t>giác</a:t>
            </a:r>
            <a:r>
              <a:rPr lang="en-US" sz="3600" b="0" i="0" dirty="0">
                <a:solidFill>
                  <a:srgbClr val="000000"/>
                </a:solidFill>
                <a:effectLst/>
                <a:latin typeface="Cambria" panose="02040503050406030204" pitchFamily="18" charset="0"/>
                <a:ea typeface="Cambria" panose="02040503050406030204" pitchFamily="18" charset="0"/>
              </a:rPr>
              <a:t> AKD gấp        </a:t>
            </a:r>
            <a:r>
              <a:rPr lang="en-US" sz="3600" b="0" i="0" dirty="0" err="1">
                <a:solidFill>
                  <a:srgbClr val="000000"/>
                </a:solidFill>
                <a:effectLst/>
                <a:latin typeface="Cambria" panose="02040503050406030204" pitchFamily="18" charset="0"/>
                <a:ea typeface="Cambria" panose="02040503050406030204" pitchFamily="18" charset="0"/>
              </a:rPr>
              <a:t>lần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tam </a:t>
            </a:r>
            <a:r>
              <a:rPr lang="en-US" sz="3600" b="0" i="0" dirty="0" err="1">
                <a:solidFill>
                  <a:srgbClr val="000000"/>
                </a:solidFill>
                <a:effectLst/>
                <a:latin typeface="Cambria" panose="02040503050406030204" pitchFamily="18" charset="0"/>
                <a:ea typeface="Cambria" panose="02040503050406030204" pitchFamily="18" charset="0"/>
              </a:rPr>
              <a:t>giác</a:t>
            </a:r>
            <a:r>
              <a:rPr lang="en-US" sz="3600" b="0" i="0" dirty="0">
                <a:solidFill>
                  <a:srgbClr val="000000"/>
                </a:solidFill>
                <a:effectLst/>
                <a:latin typeface="Cambria" panose="02040503050406030204" pitchFamily="18" charset="0"/>
                <a:ea typeface="Cambria" panose="02040503050406030204" pitchFamily="18" charset="0"/>
              </a:rPr>
              <a:t> </a:t>
            </a:r>
            <a:r>
              <a:rPr lang="en-US" sz="3600" dirty="0">
                <a:solidFill>
                  <a:srgbClr val="000000"/>
                </a:solidFill>
                <a:latin typeface="Cambria" panose="02040503050406030204" pitchFamily="18" charset="0"/>
                <a:ea typeface="Cambria" panose="02040503050406030204" pitchFamily="18" charset="0"/>
              </a:rPr>
              <a:t>ADE. . </a:t>
            </a:r>
            <a:endParaRPr lang="en-US" sz="3600"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FF7A4F25-B29F-F763-457E-D5AC6B37C9BA}"/>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2BD798AF-4D02-4190-40DF-33EF52E62FE0}"/>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7000240" y="2631440"/>
            <a:ext cx="115824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22,35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7254240" y="437896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 grpId="0"/>
      <p:bldP spid="3" grpId="0" animBg="1"/>
      <p:bldP spid="4" grpId="0" animBg="1"/>
      <p:bldP spid="5" grpId="0" animBg="1"/>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down)">
                                      <p:cBhvr>
                                        <p:cTn id="30" dur="500"/>
                                        <p:tgtEl>
                                          <p:spTgt spid="2">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3.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22"/>
</p:tagLst>
</file>

<file path=ppt/tags/tag5.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6.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7.xml><?xml version="1.0" encoding="utf-8"?>
<p:tagLst xmlns:a="http://schemas.openxmlformats.org/drawingml/2006/main" xmlns:r="http://schemas.openxmlformats.org/officeDocument/2006/relationships" xmlns:p="http://schemas.openxmlformats.org/presentationml/2006/main">
  <p:tag name="ISLIDE.DIAGRAM" val="#332015;"/>
</p:tagLst>
</file>

<file path=ppt/tags/tag8.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486</Words>
  <Application>Microsoft Office PowerPoint</Application>
  <PresentationFormat>Widescreen</PresentationFormat>
  <Paragraphs>59</Paragraphs>
  <Slides>12</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微软雅黑</vt:lpstr>
      <vt:lpstr>Arial</vt:lpstr>
      <vt:lpstr>Calibri</vt:lpstr>
      <vt:lpstr>Calibri Light</vt:lpstr>
      <vt:lpstr>Cambria</vt:lpstr>
      <vt:lpstr>Cambria Math</vt:lpstr>
      <vt:lpstr>等线</vt:lpstr>
      <vt:lpstr>等线 Light</vt:lpstr>
      <vt:lpstr>Times New Roman</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AN VUONG COMPUTER</cp:lastModifiedBy>
  <cp:revision>299</cp:revision>
  <dcterms:created xsi:type="dcterms:W3CDTF">2019-03-29T12:25:33Z</dcterms:created>
  <dcterms:modified xsi:type="dcterms:W3CDTF">2024-12-19T01:42:03Z</dcterms:modified>
</cp:coreProperties>
</file>