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0" r:id="rId4"/>
    <p:sldId id="272" r:id="rId5"/>
    <p:sldId id="258" r:id="rId6"/>
    <p:sldId id="259" r:id="rId7"/>
    <p:sldId id="260" r:id="rId8"/>
    <p:sldId id="266" r:id="rId9"/>
    <p:sldId id="273" r:id="rId10"/>
    <p:sldId id="274" r:id="rId11"/>
    <p:sldId id="262" r:id="rId12"/>
    <p:sldId id="268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9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Cau%20hoi/Cau%203.ppt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3.jpeg"/><Relationship Id="rId10" Type="http://schemas.openxmlformats.org/officeDocument/2006/relationships/hyperlink" Target="Cau%20hoi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Cau%20hoi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4343401"/>
            <a:ext cx="13563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TÍNH GIÁ TRỊ CỦA BIỂU THỨC CÓ DẤU NGOẶC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16" y="68944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901" y="-49160"/>
            <a:ext cx="8128000" cy="9144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>
                <a:lnSpc>
                  <a:spcPts val="2364"/>
                </a:lnSpc>
                <a:spcBef>
                  <a:spcPct val="0"/>
                </a:spcBef>
              </a:pPr>
              <a:endParaRPr sz="2578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CFF0026-4BD8-5F48-B092-513606215C58}"/>
              </a:ext>
            </a:extLst>
          </p:cNvPr>
          <p:cNvSpPr txBox="1"/>
          <p:nvPr/>
        </p:nvSpPr>
        <p:spPr>
          <a:xfrm>
            <a:off x="424874" y="151578"/>
            <a:ext cx="7246451" cy="4895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89"/>
              </a:spcAft>
            </a:pPr>
            <a:r>
              <a:rPr lang="nl-NL" sz="426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BT2 : </a:t>
            </a:r>
            <a:r>
              <a:rPr lang="nl-NL" sz="42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 có 4 hộp bút màu. Mai cho Mi 2 hộp. Hỏi Mai còn lại bao nhiêu chiếc bút màu? Biết rằng mỗi hộp có 10 chiếc bút màu.</a:t>
            </a:r>
            <a:endParaRPr lang="en-US" sz="4267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EF28A2-8C8F-E0B1-E676-FF522A93FAD9}"/>
              </a:ext>
            </a:extLst>
          </p:cNvPr>
          <p:cNvSpPr txBox="1"/>
          <p:nvPr/>
        </p:nvSpPr>
        <p:spPr>
          <a:xfrm>
            <a:off x="8544719" y="2065867"/>
            <a:ext cx="7315200" cy="3910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267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giải: </a:t>
            </a:r>
          </a:p>
          <a:p>
            <a:pPr>
              <a:lnSpc>
                <a:spcPct val="150000"/>
              </a:lnSpc>
            </a:pPr>
            <a:r>
              <a:rPr lang="nl-NL" sz="42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 còn lại số bút màu là:</a:t>
            </a:r>
            <a:endParaRPr lang="en-US" sz="4267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42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× (4 - 2) = 20 (chiếc bút)</a:t>
            </a:r>
            <a:endParaRPr lang="en-US" sz="4267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nl-NL" sz="4267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 số: </a:t>
            </a:r>
            <a:r>
              <a:rPr lang="nl-NL" sz="426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 chiếc bút.</a:t>
            </a:r>
            <a:endParaRPr lang="en-US" sz="4267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31879CD-39BF-3E6A-607A-E8FAED2F6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82" r="70419"/>
          <a:stretch/>
        </p:blipFill>
        <p:spPr>
          <a:xfrm>
            <a:off x="2245519" y="5113867"/>
            <a:ext cx="4808051" cy="443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08247">
            <a:off x="13856983" y="6350383"/>
            <a:ext cx="3311592" cy="4611077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31446">
            <a:off x="-873023" y="6689634"/>
            <a:ext cx="4151869" cy="3079932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04270">
            <a:off x="-1033735" y="-730810"/>
            <a:ext cx="2946030" cy="3657600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27237">
            <a:off x="13536799" y="-1852624"/>
            <a:ext cx="4009969" cy="4031961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3728F145-07EF-BF1F-FA2A-77855010EAA9}"/>
              </a:ext>
            </a:extLst>
          </p:cNvPr>
          <p:cNvSpPr txBox="1"/>
          <p:nvPr/>
        </p:nvSpPr>
        <p:spPr>
          <a:xfrm>
            <a:off x="2836396" y="284067"/>
            <a:ext cx="10698739" cy="2017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45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4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45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45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</a:p>
          <a:p>
            <a:pPr algn="just">
              <a:lnSpc>
                <a:spcPct val="150000"/>
              </a:lnSpc>
            </a:pPr>
            <a:r>
              <a:rPr lang="en-US" sz="4445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45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45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4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45" dirty="0" err="1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44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45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45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445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4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45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4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45" dirty="0" err="1">
                <a:latin typeface="Arial" panose="020B0604020202020204" pitchFamily="34" charset="0"/>
                <a:cs typeface="Arial" panose="020B0604020202020204" pitchFamily="34" charset="0"/>
              </a:rPr>
              <a:t>mắm</a:t>
            </a:r>
            <a:r>
              <a:rPr lang="en-US" sz="4445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1" name="image154.jpg">
            <a:extLst>
              <a:ext uri="{FF2B5EF4-FFF2-40B4-BE49-F238E27FC236}">
                <a16:creationId xmlns:a16="http://schemas.microsoft.com/office/drawing/2014/main" id="{9A8942EF-B528-3DE6-A5BC-F96473544EC8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5074639" y="2575359"/>
            <a:ext cx="6127361" cy="2660509"/>
          </a:xfrm>
          <a:prstGeom prst="rect">
            <a:avLst/>
          </a:prstGeom>
          <a:ln/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C6BEF744-BA63-2B32-9B46-C7AD265D4036}"/>
              </a:ext>
            </a:extLst>
          </p:cNvPr>
          <p:cNvSpPr txBox="1"/>
          <p:nvPr/>
        </p:nvSpPr>
        <p:spPr>
          <a:xfrm>
            <a:off x="3148372" y="5640710"/>
            <a:ext cx="10074786" cy="327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89"/>
              </a:spcAft>
            </a:pPr>
            <a:r>
              <a:rPr lang="nl-NL" sz="44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Tính giá trị của biểu thức"</a:t>
            </a:r>
            <a:endParaRPr lang="en-US" sz="444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89"/>
              </a:spcAft>
            </a:pPr>
            <a:r>
              <a:rPr lang="nl-NL" sz="44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123 + 80 +20</a:t>
            </a:r>
            <a:endParaRPr lang="en-US" sz="444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89"/>
              </a:spcAft>
            </a:pPr>
            <a:r>
              <a:rPr lang="nl-NL" sz="44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207 + 64 + 36</a:t>
            </a:r>
            <a:endParaRPr lang="en-US" sz="444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  <p:bldP spid="8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9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279976" y="11824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437981" cy="992290"/>
            <a:chOff x="4539228" y="172432"/>
            <a:chExt cx="6329353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29353" cy="992290"/>
              <a:chOff x="4539228" y="172432"/>
              <a:chExt cx="6329353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293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15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880519" y="1041400"/>
            <a:ext cx="107441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TÍNH GIÁ TRỊ CỦA BIỂU THỨC CÓ DẤU NGOẶC (T3)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61319" y="1695271"/>
            <a:ext cx="13617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tai?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4" t="41852" r="8933" b="23148"/>
          <a:stretch/>
        </p:blipFill>
        <p:spPr bwMode="auto">
          <a:xfrm>
            <a:off x="2374161" y="2895600"/>
            <a:ext cx="12192000" cy="59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3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56720" y="1041400"/>
            <a:ext cx="10668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91147" y="2039077"/>
            <a:ext cx="13617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x (3 + 4)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91148" y="5257800"/>
            <a:ext cx="13617685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4719" y="3056680"/>
            <a:ext cx="13617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(3 + 4) = 2 x 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4719" y="3847523"/>
            <a:ext cx="13617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</a:p>
        </p:txBody>
      </p:sp>
    </p:spTree>
    <p:extLst>
      <p:ext uri="{BB962C8B-B14F-4D97-AF65-F5344CB8AC3E}">
        <p14:creationId xmlns:p14="http://schemas.microsoft.com/office/powerpoint/2010/main" val="29085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645402" cy="681454"/>
            <a:chOff x="1470819" y="1943100"/>
            <a:chExt cx="864540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99770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723736" y="2854408"/>
            <a:ext cx="48247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 (5 + 4)</a:t>
            </a:r>
          </a:p>
          <a:p>
            <a:pPr marL="514350" indent="-514350">
              <a:buAutoNum type="alphaLcParenR"/>
            </a:pP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x (11 – 6)</a:t>
            </a:r>
          </a:p>
          <a:p>
            <a:pPr marL="514350" indent="-514350">
              <a:buAutoNum type="alphaLcParenR"/>
            </a:pP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– (42 - 5)</a:t>
            </a:r>
            <a:b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66353" y="6645855"/>
            <a:ext cx="53487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8 x  (11 – 6)  = 8 x 5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=  40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66353" y="5198237"/>
            <a:ext cx="56535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 : (5 + 4) = 45 : 9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=  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66353" y="7733908"/>
            <a:ext cx="53487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42 – (42 - 5)  = 42 – 37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= 5              </a:t>
            </a:r>
          </a:p>
        </p:txBody>
      </p:sp>
      <p:pic>
        <p:nvPicPr>
          <p:cNvPr id="13" name="Picture 2" descr="https://img.loigiaihay.com/picture/2022/0308/bai-1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811" b="16357"/>
          <a:stretch/>
        </p:blipFill>
        <p:spPr bwMode="auto">
          <a:xfrm>
            <a:off x="2118519" y="2573622"/>
            <a:ext cx="4419600" cy="24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0591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3" name="Picture 2" descr="https://img.loigiaihay.com/picture/2022/0308/bai-2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83" y="2573622"/>
            <a:ext cx="12886736" cy="63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141143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02781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03120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27819" y="5909346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051719" y="1679909"/>
            <a:ext cx="8354143" cy="705020"/>
            <a:chOff x="1470819" y="1884411"/>
            <a:chExt cx="8354143" cy="705020"/>
          </a:xfrm>
        </p:grpSpPr>
        <p:grpSp>
          <p:nvGrpSpPr>
            <p:cNvPr id="37" name="Group 36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232819" y="1884411"/>
              <a:ext cx="759214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395565" y="3493574"/>
            <a:ext cx="55862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(15 + 5) : 5  =  20 : 5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= 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60638" y="2492625"/>
            <a:ext cx="1414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Bước 1: Thực hiện tính giá trị các biểu thức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66319" y="4726816"/>
            <a:ext cx="533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– (25 + 4)   = 32 - 29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=  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45923" y="5960058"/>
            <a:ext cx="50855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+ (40 – 16) = 16 + 24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=  40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66320" y="7221942"/>
            <a:ext cx="46088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: (11 – 3) = 40 : 8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=  5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827653" y="1081469"/>
            <a:ext cx="10591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141143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02781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03120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27819" y="5909346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051719" y="1679909"/>
            <a:ext cx="8354143" cy="705020"/>
            <a:chOff x="1470819" y="1884411"/>
            <a:chExt cx="8354143" cy="705020"/>
          </a:xfrm>
        </p:grpSpPr>
        <p:grpSp>
          <p:nvGrpSpPr>
            <p:cNvPr id="37" name="Group 36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232819" y="1884411"/>
              <a:ext cx="759214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81844" y="2568724"/>
            <a:ext cx="10078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0591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  <p:pic>
        <p:nvPicPr>
          <p:cNvPr id="8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07" y="3256945"/>
            <a:ext cx="13766812" cy="54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86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9088" y="-776466"/>
            <a:ext cx="18694813" cy="1194700"/>
            <a:chOff x="0" y="0"/>
            <a:chExt cx="28042220" cy="17920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0319" y="3230679"/>
            <a:ext cx="16256000" cy="5690767"/>
            <a:chOff x="0" y="0"/>
            <a:chExt cx="4816593" cy="11483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148350"/>
            </a:xfrm>
            <a:custGeom>
              <a:avLst/>
              <a:gdLst/>
              <a:ahLst/>
              <a:cxnLst/>
              <a:rect l="l" t="t" r="r" b="b"/>
              <a:pathLst>
                <a:path w="4816592" h="1148350">
                  <a:moveTo>
                    <a:pt x="0" y="0"/>
                  </a:moveTo>
                  <a:lnTo>
                    <a:pt x="4816592" y="0"/>
                  </a:lnTo>
                  <a:lnTo>
                    <a:pt x="4816592" y="1148350"/>
                  </a:lnTo>
                  <a:lnTo>
                    <a:pt x="0" y="1148350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>
                <a:lnSpc>
                  <a:spcPts val="2364"/>
                </a:lnSpc>
                <a:spcBef>
                  <a:spcPct val="0"/>
                </a:spcBef>
              </a:pPr>
              <a:endParaRPr sz="2578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A6D0440-9192-42F3-2EE8-B14549177073}"/>
              </a:ext>
            </a:extLst>
          </p:cNvPr>
          <p:cNvSpPr txBox="1"/>
          <p:nvPr/>
        </p:nvSpPr>
        <p:spPr>
          <a:xfrm>
            <a:off x="6038586" y="588042"/>
            <a:ext cx="474133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b="1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81288C-0564-8940-4E88-A82F007BCF33}"/>
              </a:ext>
            </a:extLst>
          </p:cNvPr>
          <p:cNvSpPr txBox="1"/>
          <p:nvPr/>
        </p:nvSpPr>
        <p:spPr>
          <a:xfrm>
            <a:off x="1094051" y="1416051"/>
            <a:ext cx="1408853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BT1: </a:t>
            </a:r>
            <a:r>
              <a:rPr lang="nl-NL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thức nào có giá trị lớn nhất? Biểu thức nào có giá trị bé nhất?</a:t>
            </a:r>
            <a:endParaRPr lang="en-US" sz="4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1CAE7D-EB0C-3B88-2DE7-F8B946D3B807}"/>
              </a:ext>
            </a:extLst>
          </p:cNvPr>
          <p:cNvSpPr txBox="1"/>
          <p:nvPr/>
        </p:nvSpPr>
        <p:spPr>
          <a:xfrm>
            <a:off x="1060351" y="3339497"/>
            <a:ext cx="2743200" cy="99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45">
                <a:latin typeface="Arial" panose="020B0604020202020204" pitchFamily="34" charset="0"/>
                <a:cs typeface="Arial" panose="020B0604020202020204" pitchFamily="34" charset="0"/>
              </a:rPr>
              <a:t>A. 5 .(6-2)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366239-08A2-1124-4EB3-38091FED031B}"/>
              </a:ext>
            </a:extLst>
          </p:cNvPr>
          <p:cNvSpPr txBox="1"/>
          <p:nvPr/>
        </p:nvSpPr>
        <p:spPr>
          <a:xfrm>
            <a:off x="1060351" y="5898265"/>
            <a:ext cx="2980267" cy="77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45">
                <a:latin typeface="Arial" panose="020B0604020202020204" pitchFamily="34" charset="0"/>
                <a:cs typeface="Arial" panose="020B0604020202020204" pitchFamily="34" charset="0"/>
              </a:rPr>
              <a:t>B. 5 x 6 - 2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7831F5-6DC3-FF25-8979-F845DAAA7496}"/>
              </a:ext>
            </a:extLst>
          </p:cNvPr>
          <p:cNvSpPr txBox="1"/>
          <p:nvPr/>
        </p:nvSpPr>
        <p:spPr>
          <a:xfrm>
            <a:off x="8114999" y="3339497"/>
            <a:ext cx="4741889" cy="99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45">
                <a:latin typeface="Arial" panose="020B0604020202020204" pitchFamily="34" charset="0"/>
                <a:cs typeface="Arial" panose="020B0604020202020204" pitchFamily="34" charset="0"/>
              </a:rPr>
              <a:t>C. (16 + 24) : 4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C06ABA-6970-CCBD-5CB8-27B532F4CE0A}"/>
              </a:ext>
            </a:extLst>
          </p:cNvPr>
          <p:cNvSpPr txBox="1"/>
          <p:nvPr/>
        </p:nvSpPr>
        <p:spPr>
          <a:xfrm>
            <a:off x="8138319" y="5889444"/>
            <a:ext cx="4718569" cy="77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45">
                <a:latin typeface="Arial" panose="020B0604020202020204" pitchFamily="34" charset="0"/>
                <a:cs typeface="Arial" panose="020B0604020202020204" pitchFamily="34" charset="0"/>
              </a:rPr>
              <a:t>D. 16 + 24 : 4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C6AD28-ADB0-DFE1-061E-FF875F11C53F}"/>
              </a:ext>
            </a:extLst>
          </p:cNvPr>
          <p:cNvSpPr txBox="1"/>
          <p:nvPr/>
        </p:nvSpPr>
        <p:spPr>
          <a:xfrm>
            <a:off x="3836141" y="3362310"/>
            <a:ext cx="3796397" cy="994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45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5 × 4</a:t>
            </a:r>
            <a:r>
              <a:rPr lang="en-US" sz="4445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445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20</a:t>
            </a:r>
            <a:endParaRPr lang="en-US" sz="4445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98ACDE-5A0E-083D-B1EE-2B55973AE65D}"/>
              </a:ext>
            </a:extLst>
          </p:cNvPr>
          <p:cNvSpPr txBox="1"/>
          <p:nvPr/>
        </p:nvSpPr>
        <p:spPr>
          <a:xfrm>
            <a:off x="4040618" y="5734468"/>
            <a:ext cx="3796397" cy="991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45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30 – 2</a:t>
            </a:r>
            <a:r>
              <a:rPr lang="en-US" sz="4445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445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28</a:t>
            </a:r>
            <a:endParaRPr lang="en-US" sz="4445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1C4197-7D15-C27C-077B-755F30547DB8}"/>
              </a:ext>
            </a:extLst>
          </p:cNvPr>
          <p:cNvSpPr txBox="1"/>
          <p:nvPr/>
        </p:nvSpPr>
        <p:spPr>
          <a:xfrm>
            <a:off x="12220376" y="3362309"/>
            <a:ext cx="4653611" cy="991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45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40 : 4</a:t>
            </a:r>
            <a:r>
              <a:rPr lang="en-US" sz="4445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445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10</a:t>
            </a:r>
            <a:endParaRPr lang="en-US" sz="4445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CDE363-CB9C-E266-96F2-EB3542CD7130}"/>
              </a:ext>
            </a:extLst>
          </p:cNvPr>
          <p:cNvSpPr txBox="1"/>
          <p:nvPr/>
        </p:nvSpPr>
        <p:spPr>
          <a:xfrm>
            <a:off x="11816602" y="5676425"/>
            <a:ext cx="4741889" cy="991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45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16 + 6</a:t>
            </a:r>
            <a:r>
              <a:rPr lang="en-US" sz="4445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445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6</a:t>
            </a:r>
            <a:endParaRPr lang="en-US" sz="4445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3524D2-5566-C3D2-1CBB-E9D6B2D7197F}"/>
              </a:ext>
            </a:extLst>
          </p:cNvPr>
          <p:cNvSpPr txBox="1"/>
          <p:nvPr/>
        </p:nvSpPr>
        <p:spPr>
          <a:xfrm>
            <a:off x="4812283" y="6814995"/>
            <a:ext cx="9347200" cy="2017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45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thức B có giá trị lớn nhất.</a:t>
            </a:r>
            <a:endParaRPr lang="en-US" sz="4445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45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thức C có giá trị bé nhất.</a:t>
            </a:r>
            <a:endParaRPr lang="en-US" sz="4445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A87207F5-A29C-D0F4-B15F-EDE5195DFA41}"/>
              </a:ext>
            </a:extLst>
          </p:cNvPr>
          <p:cNvSpPr/>
          <p:nvPr/>
        </p:nvSpPr>
        <p:spPr>
          <a:xfrm>
            <a:off x="1771386" y="7287623"/>
            <a:ext cx="2032165" cy="1191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7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5" grpId="0"/>
      <p:bldP spid="36" grpId="0"/>
      <p:bldP spid="39" grpId="0"/>
      <p:bldP spid="42" grpId="0"/>
      <p:bldP spid="45" grpId="0"/>
      <p:bldP spid="48" grpId="0"/>
      <p:bldP spid="51" grpId="0" build="p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680</Words>
  <Application>Microsoft Office PowerPoint</Application>
  <PresentationFormat>Custom</PresentationFormat>
  <Paragraphs>93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132</cp:revision>
  <dcterms:created xsi:type="dcterms:W3CDTF">2022-07-10T01:37:20Z</dcterms:created>
  <dcterms:modified xsi:type="dcterms:W3CDTF">2024-12-26T07:43:31Z</dcterms:modified>
</cp:coreProperties>
</file>