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</p:sldMasterIdLst>
  <p:notesMasterIdLst>
    <p:notesMasterId r:id="rId15"/>
  </p:notesMasterIdLst>
  <p:sldIdLst>
    <p:sldId id="256" r:id="rId3"/>
    <p:sldId id="260" r:id="rId4"/>
    <p:sldId id="274" r:id="rId5"/>
    <p:sldId id="261" r:id="rId6"/>
    <p:sldId id="262" r:id="rId7"/>
    <p:sldId id="263" r:id="rId8"/>
    <p:sldId id="266" r:id="rId9"/>
    <p:sldId id="267" r:id="rId10"/>
    <p:sldId id="275" r:id="rId11"/>
    <p:sldId id="276" r:id="rId12"/>
    <p:sldId id="258" r:id="rId13"/>
    <p:sldId id="277" r:id="rId14"/>
  </p:sldIdLst>
  <p:sldSz cx="18288000" cy="10287000"/>
  <p:notesSz cx="6858000" cy="9144000"/>
  <p:embeddedFontLst>
    <p:embeddedFont>
      <p:font typeface="#9Slide07 SFU Rhythm" panose="020B0604020202020204" charset="0"/>
      <p:regular r:id="rId16"/>
    </p:embeddedFont>
    <p:embeddedFont>
      <p:font typeface="Cambria" panose="02040503050406030204" pitchFamily="18" charset="0"/>
      <p:regular r:id="rId17"/>
      <p:bold r:id="rId18"/>
      <p:italic r:id="rId19"/>
      <p:boldItalic r:id="rId20"/>
    </p:embeddedFont>
    <p:embeddedFont>
      <p:font typeface="DengXian" panose="02010600030101010101" pitchFamily="2" charset="-122"/>
      <p:regular r:id="rId21"/>
      <p:bold r:id="rId22"/>
    </p:embeddedFont>
    <p:embeddedFont>
      <p:font typeface="Open Sans" panose="020B0606030504020204" pitchFamily="34" charset="0"/>
      <p:regular r:id="rId23"/>
      <p:bold r:id="rId24"/>
      <p:italic r:id="rId25"/>
      <p:boldItalic r:id="rId26"/>
    </p:embeddedFont>
    <p:embeddedFont>
      <p:font typeface="UTM Avo" panose="02040603050506020204" pitchFamily="18" charset="0"/>
      <p:regular r:id="rId27"/>
      <p:bold r:id="rId28"/>
      <p:italic r:id="rId29"/>
      <p:boldItalic r:id="rId30"/>
    </p:embeddedFont>
    <p:embeddedFont>
      <p:font typeface="UTM Avo Bold" panose="020B0604020202020204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2048"/>
    <a:srgbClr val="AB7647"/>
    <a:srgbClr val="117050"/>
    <a:srgbClr val="FEF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1716" y="-5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9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343196-9AD6-4F26-88A8-9AA23304EF4E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7ACEA6-BFA5-4A83-97F1-3DB36CF02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316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6680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1512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404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284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F3DD33F-00A7-5A4E-98D4-3A36935B52F6}"/>
              </a:ext>
            </a:extLst>
          </p:cNvPr>
          <p:cNvSpPr/>
          <p:nvPr userDrawn="1"/>
        </p:nvSpPr>
        <p:spPr>
          <a:xfrm>
            <a:off x="328410" y="328412"/>
            <a:ext cx="17656935" cy="9678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46C66C7-EF05-064B-B10B-70ACAE123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789" y="125568"/>
            <a:ext cx="1574442" cy="157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09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1A0BBC56-0387-5710-126A-AF59625F2A6B}"/>
              </a:ext>
            </a:extLst>
          </p:cNvPr>
          <p:cNvSpPr txBox="1"/>
          <p:nvPr userDrawn="1"/>
        </p:nvSpPr>
        <p:spPr>
          <a:xfrm>
            <a:off x="4772465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C9CFA2-1DC4-EB20-E765-2A332CFD1D1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0015" y="-266700"/>
            <a:ext cx="2487663" cy="2552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3C3B62-B46B-9E56-DA91-8A1192245D2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802" y="12306300"/>
            <a:ext cx="2487663" cy="2552700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A14B7AD3-27F4-BD55-E151-1A250E2A37DA}"/>
              </a:ext>
            </a:extLst>
          </p:cNvPr>
          <p:cNvSpPr txBox="1"/>
          <p:nvPr userDrawn="1"/>
        </p:nvSpPr>
        <p:spPr>
          <a:xfrm>
            <a:off x="-7505394" y="2286000"/>
            <a:ext cx="1021842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SVN-Ready" panose="02040603050506020204" pitchFamily="18" charset="0"/>
                <a:ea typeface="+mn-ea"/>
                <a:cs typeface="Times New Roman" panose="02020603050405020304" pitchFamily="18" charset="0"/>
              </a:rPr>
              <a:t>By: Hồng Linh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3">
            <a:extLst>
              <a:ext uri="{FF2B5EF4-FFF2-40B4-BE49-F238E27FC236}">
                <a16:creationId xmlns:a16="http://schemas.microsoft.com/office/drawing/2014/main" id="{E93F9558-B02B-5DF1-3C55-8FA0D0A8A8A4}"/>
              </a:ext>
            </a:extLst>
          </p:cNvPr>
          <p:cNvSpPr txBox="1"/>
          <p:nvPr userDrawn="1"/>
        </p:nvSpPr>
        <p:spPr>
          <a:xfrm>
            <a:off x="4772465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14D6853-E580-46CC-D84B-34496B593CA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0015" y="-266700"/>
            <a:ext cx="2487663" cy="25527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917A20-F9F9-EA12-9687-CB6AF256DF1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802" y="12306300"/>
            <a:ext cx="2487663" cy="2552700"/>
          </a:xfrm>
          <a:prstGeom prst="rect">
            <a:avLst/>
          </a:prstGeom>
        </p:spPr>
      </p:pic>
      <p:sp>
        <p:nvSpPr>
          <p:cNvPr id="21" name="TextBox 3">
            <a:extLst>
              <a:ext uri="{FF2B5EF4-FFF2-40B4-BE49-F238E27FC236}">
                <a16:creationId xmlns:a16="http://schemas.microsoft.com/office/drawing/2014/main" id="{98D2933F-D98F-36F5-C84F-545EF14875C9}"/>
              </a:ext>
            </a:extLst>
          </p:cNvPr>
          <p:cNvSpPr txBox="1"/>
          <p:nvPr userDrawn="1"/>
        </p:nvSpPr>
        <p:spPr>
          <a:xfrm>
            <a:off x="-7505394" y="2286000"/>
            <a:ext cx="1021842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SVN-Ready" panose="02040603050506020204" pitchFamily="18" charset="0"/>
                <a:ea typeface="+mn-ea"/>
                <a:cs typeface="Times New Roman" panose="02020603050405020304" pitchFamily="18" charset="0"/>
              </a:rPr>
              <a:t>By: Hồng Linh</a:t>
            </a:r>
          </a:p>
        </p:txBody>
      </p:sp>
    </p:spTree>
    <p:extLst>
      <p:ext uri="{BB962C8B-B14F-4D97-AF65-F5344CB8AC3E}">
        <p14:creationId xmlns:p14="http://schemas.microsoft.com/office/powerpoint/2010/main" val="3235536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1A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5998951-0C5E-DCA7-D6E8-03BA2BF0B5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290" t="12790" r="11290" b="6901"/>
          <a:stretch/>
        </p:blipFill>
        <p:spPr>
          <a:xfrm>
            <a:off x="0" y="1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47">
            <a:extLst>
              <a:ext uri="{FF2B5EF4-FFF2-40B4-BE49-F238E27FC236}">
                <a16:creationId xmlns:a16="http://schemas.microsoft.com/office/drawing/2014/main" id="{2D49AFA0-3637-A140-B883-B21A9287C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8942" y="4697315"/>
            <a:ext cx="3247238" cy="1144468"/>
          </a:xfrm>
          <a:prstGeom prst="rect">
            <a:avLst/>
          </a:prstGeom>
          <a:solidFill>
            <a:srgbClr val="01527F"/>
          </a:solidFill>
          <a:ln w="38100">
            <a:solidFill>
              <a:schemeClr val="tx1"/>
            </a:solidFill>
            <a:prstDash val="dash"/>
          </a:ln>
        </p:spPr>
        <p:txBody>
          <a:bodyPr wrap="square" lIns="137147" tIns="68574" rIns="137147" bIns="68574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 defTabSz="1371600">
              <a:lnSpc>
                <a:spcPct val="120000"/>
              </a:lnSpc>
              <a:spcBef>
                <a:spcPct val="0"/>
              </a:spcBef>
              <a:buNone/>
              <a:defRPr/>
            </a:pPr>
            <a:r>
              <a:rPr lang="en-US" altLang="zh-CN" sz="6000" b="1" i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vì</a:t>
            </a:r>
            <a:endParaRPr lang="zh-CN" altLang="en-US" sz="6000" b="1" i="1" dirty="0">
              <a:solidFill>
                <a:prstClr val="white"/>
              </a:solidFill>
              <a:latin typeface="Cambria" panose="02040503050406030204" pitchFamily="18" charset="0"/>
              <a:ea typeface="Source Han Sans CN" panose="020B0500000000000000" pitchFamily="34" charset="-128"/>
              <a:sym typeface="微软雅黑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96D3F56-D586-D74A-91C5-E5F9FAF147A7}"/>
              </a:ext>
            </a:extLst>
          </p:cNvPr>
          <p:cNvSpPr txBox="1"/>
          <p:nvPr/>
        </p:nvSpPr>
        <p:spPr>
          <a:xfrm>
            <a:off x="1619594" y="745845"/>
            <a:ext cx="2359941" cy="110799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pPr defTabSz="1371600">
              <a:defRPr/>
            </a:pPr>
            <a:r>
              <a:rPr kumimoji="1" lang="en-US" altLang="zh-CN" sz="6600" dirty="0">
                <a:solidFill>
                  <a:prstClr val="white"/>
                </a:solidFill>
                <a:latin typeface="#9Slide07 SFU Rhythm" panose="00000400000000000000" pitchFamily="2" charset="0"/>
              </a:rPr>
              <a:t>CÂU 1</a:t>
            </a:r>
            <a:endParaRPr kumimoji="1" lang="zh-CN" altLang="en-US" sz="6600" dirty="0">
              <a:solidFill>
                <a:prstClr val="white"/>
              </a:solidFill>
              <a:latin typeface="#9Slide07 SFU Rhythm" panose="00000400000000000000" pitchFamily="2" charset="0"/>
            </a:endParaRPr>
          </a:p>
        </p:txBody>
      </p:sp>
      <p:cxnSp>
        <p:nvCxnSpPr>
          <p:cNvPr id="3" name="直接连接符 3">
            <a:extLst>
              <a:ext uri="{FF2B5EF4-FFF2-40B4-BE49-F238E27FC236}">
                <a16:creationId xmlns:a16="http://schemas.microsoft.com/office/drawing/2014/main" id="{50E7481D-D632-2F4D-B4DD-A9D0765AE6D4}"/>
              </a:ext>
            </a:extLst>
          </p:cNvPr>
          <p:cNvCxnSpPr>
            <a:cxnSpLocks/>
          </p:cNvCxnSpPr>
          <p:nvPr/>
        </p:nvCxnSpPr>
        <p:spPr>
          <a:xfrm>
            <a:off x="2895600" y="6498978"/>
            <a:ext cx="12992099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íś1íḍè">
            <a:extLst>
              <a:ext uri="{FF2B5EF4-FFF2-40B4-BE49-F238E27FC236}">
                <a16:creationId xmlns:a16="http://schemas.microsoft.com/office/drawing/2014/main" id="{F5994542-3399-5D49-A141-CDAFAFE960EE}"/>
              </a:ext>
            </a:extLst>
          </p:cNvPr>
          <p:cNvSpPr/>
          <p:nvPr/>
        </p:nvSpPr>
        <p:spPr>
          <a:xfrm>
            <a:off x="4070266" y="541866"/>
            <a:ext cx="13684334" cy="1712226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square" lIns="137160" tIns="68580" rIns="137160" bIns="6858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defTabSz="1371600">
              <a:defRPr/>
            </a:pPr>
            <a:r>
              <a:rPr lang="en-US" sz="5400" dirty="0" err="1">
                <a:latin typeface="UTM Avo" panose="02040603050506020204" pitchFamily="18" charset="0"/>
              </a:rPr>
              <a:t>Điền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kết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từ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thích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hợp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và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chỗ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trống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để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hoàn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thiện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câu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văn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sau</a:t>
            </a:r>
            <a:r>
              <a:rPr lang="en-US" sz="5400" dirty="0">
                <a:latin typeface="UTM Avo" panose="02040603050506020204" pitchFamily="18" charset="0"/>
              </a:rPr>
              <a:t>?</a:t>
            </a:r>
            <a:endParaRPr lang="zh-CN" altLang="en-US" sz="16600" b="1" dirty="0">
              <a:solidFill>
                <a:srgbClr val="C00000"/>
              </a:solidFill>
              <a:latin typeface="UTM Avo" panose="02040603050506020204" pitchFamily="18" charset="0"/>
              <a:ea typeface="+mj-ea"/>
            </a:endParaRPr>
          </a:p>
        </p:txBody>
      </p:sp>
      <p:sp>
        <p:nvSpPr>
          <p:cNvPr id="19" name="ïśľíďè">
            <a:extLst>
              <a:ext uri="{FF2B5EF4-FFF2-40B4-BE49-F238E27FC236}">
                <a16:creationId xmlns:a16="http://schemas.microsoft.com/office/drawing/2014/main" id="{24BFEAE2-76EF-C44C-90DA-69ABEE229CBE}"/>
              </a:ext>
            </a:extLst>
          </p:cNvPr>
          <p:cNvSpPr/>
          <p:nvPr/>
        </p:nvSpPr>
        <p:spPr bwMode="auto">
          <a:xfrm>
            <a:off x="2605250" y="4558334"/>
            <a:ext cx="1448786" cy="1422401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C00000"/>
          </a:solidFill>
          <a:ln w="28575">
            <a:solidFill>
              <a:schemeClr val="tx1"/>
            </a:solidFill>
            <a:prstDash val="dash"/>
            <a:miter lim="400000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algn="ctr" defTabSz="1371600">
              <a:defRPr/>
            </a:pPr>
            <a:r>
              <a:rPr lang="en-US" sz="7200" dirty="0">
                <a:solidFill>
                  <a:prstClr val="white"/>
                </a:solidFill>
                <a:latin typeface="#9Slide07 SFU Rhythm" panose="00000400000000000000" pitchFamily="2" charset="0"/>
              </a:rPr>
              <a:t>a</a:t>
            </a:r>
            <a:endParaRPr sz="7200" dirty="0">
              <a:solidFill>
                <a:prstClr val="white"/>
              </a:solidFill>
              <a:latin typeface="#9Slide07 SFU Rhythm" panose="00000400000000000000" pitchFamily="2" charset="0"/>
            </a:endParaRPr>
          </a:p>
        </p:txBody>
      </p:sp>
      <p:sp>
        <p:nvSpPr>
          <p:cNvPr id="22" name="矩形 47">
            <a:extLst>
              <a:ext uri="{FF2B5EF4-FFF2-40B4-BE49-F238E27FC236}">
                <a16:creationId xmlns:a16="http://schemas.microsoft.com/office/drawing/2014/main" id="{2D49AFA0-3637-A140-B883-B21A9287C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43116" y="4734251"/>
            <a:ext cx="3247238" cy="1144468"/>
          </a:xfrm>
          <a:prstGeom prst="rect">
            <a:avLst/>
          </a:prstGeom>
          <a:solidFill>
            <a:srgbClr val="01527F"/>
          </a:solidFill>
          <a:ln w="38100">
            <a:solidFill>
              <a:schemeClr val="tx1"/>
            </a:solidFill>
            <a:prstDash val="dash"/>
          </a:ln>
        </p:spPr>
        <p:txBody>
          <a:bodyPr wrap="square" lIns="137147" tIns="68574" rIns="137147" bIns="68574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 defTabSz="1371600">
              <a:lnSpc>
                <a:spcPct val="120000"/>
              </a:lnSpc>
              <a:spcBef>
                <a:spcPct val="0"/>
              </a:spcBef>
              <a:buNone/>
              <a:defRPr/>
            </a:pPr>
            <a:r>
              <a:rPr lang="en-US" altLang="zh-CN" sz="6000" b="1" i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nhưng</a:t>
            </a:r>
            <a:endParaRPr lang="zh-CN" altLang="en-US" sz="6000" b="1" i="1" dirty="0">
              <a:solidFill>
                <a:prstClr val="white"/>
              </a:solidFill>
              <a:latin typeface="Cambria" panose="02040503050406030204" pitchFamily="18" charset="0"/>
              <a:ea typeface="Source Han Sans CN" panose="020B0500000000000000" pitchFamily="34" charset="-128"/>
              <a:sym typeface="微软雅黑" pitchFamily="34" charset="-122"/>
            </a:endParaRPr>
          </a:p>
        </p:txBody>
      </p:sp>
      <p:sp>
        <p:nvSpPr>
          <p:cNvPr id="23" name="ïśľíďè">
            <a:extLst>
              <a:ext uri="{FF2B5EF4-FFF2-40B4-BE49-F238E27FC236}">
                <a16:creationId xmlns:a16="http://schemas.microsoft.com/office/drawing/2014/main" id="{24BFEAE2-76EF-C44C-90DA-69ABEE229CBE}"/>
              </a:ext>
            </a:extLst>
          </p:cNvPr>
          <p:cNvSpPr/>
          <p:nvPr/>
        </p:nvSpPr>
        <p:spPr bwMode="auto">
          <a:xfrm>
            <a:off x="15389067" y="4558334"/>
            <a:ext cx="1448786" cy="1422401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C00000"/>
          </a:solidFill>
          <a:ln w="28575">
            <a:solidFill>
              <a:schemeClr val="tx1"/>
            </a:solidFill>
            <a:prstDash val="dash"/>
            <a:miter lim="400000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algn="ctr" defTabSz="1371600">
              <a:defRPr/>
            </a:pPr>
            <a:r>
              <a:rPr lang="en-US" sz="7200" dirty="0">
                <a:solidFill>
                  <a:prstClr val="white"/>
                </a:solidFill>
                <a:latin typeface="#9Slide07 SFU Rhythm" panose="00000400000000000000" pitchFamily="2" charset="0"/>
              </a:rPr>
              <a:t>b</a:t>
            </a:r>
            <a:endParaRPr sz="7200" dirty="0">
              <a:solidFill>
                <a:prstClr val="white"/>
              </a:solidFill>
              <a:latin typeface="#9Slide07 SFU Rhythm" panose="00000400000000000000" pitchFamily="2" charset="0"/>
            </a:endParaRPr>
          </a:p>
        </p:txBody>
      </p:sp>
      <p:sp>
        <p:nvSpPr>
          <p:cNvPr id="24" name="矩形 47">
            <a:extLst>
              <a:ext uri="{FF2B5EF4-FFF2-40B4-BE49-F238E27FC236}">
                <a16:creationId xmlns:a16="http://schemas.microsoft.com/office/drawing/2014/main" id="{2D49AFA0-3637-A140-B883-B21A9287C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4435" y="7058922"/>
            <a:ext cx="3247238" cy="1144468"/>
          </a:xfrm>
          <a:prstGeom prst="rect">
            <a:avLst/>
          </a:prstGeom>
          <a:solidFill>
            <a:srgbClr val="01527F"/>
          </a:solidFill>
          <a:ln w="38100">
            <a:solidFill>
              <a:schemeClr val="tx1"/>
            </a:solidFill>
            <a:prstDash val="dash"/>
          </a:ln>
        </p:spPr>
        <p:txBody>
          <a:bodyPr wrap="square" lIns="137147" tIns="68574" rIns="137147" bIns="68574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 defTabSz="1371600">
              <a:lnSpc>
                <a:spcPct val="120000"/>
              </a:lnSpc>
              <a:spcBef>
                <a:spcPct val="0"/>
              </a:spcBef>
              <a:buNone/>
              <a:defRPr/>
            </a:pPr>
            <a:r>
              <a:rPr lang="en-US" altLang="zh-CN" sz="6000" b="1" i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nên</a:t>
            </a:r>
            <a:endParaRPr lang="zh-CN" altLang="en-US" sz="6000" b="1" i="1" dirty="0">
              <a:solidFill>
                <a:prstClr val="white"/>
              </a:solidFill>
              <a:latin typeface="Cambria" panose="02040503050406030204" pitchFamily="18" charset="0"/>
              <a:ea typeface="Source Han Sans CN" panose="020B0500000000000000" pitchFamily="34" charset="-128"/>
              <a:sym typeface="微软雅黑" pitchFamily="34" charset="-122"/>
            </a:endParaRPr>
          </a:p>
        </p:txBody>
      </p:sp>
      <p:sp>
        <p:nvSpPr>
          <p:cNvPr id="25" name="ïśľíďè">
            <a:extLst>
              <a:ext uri="{FF2B5EF4-FFF2-40B4-BE49-F238E27FC236}">
                <a16:creationId xmlns:a16="http://schemas.microsoft.com/office/drawing/2014/main" id="{24BFEAE2-76EF-C44C-90DA-69ABEE229CBE}"/>
              </a:ext>
            </a:extLst>
          </p:cNvPr>
          <p:cNvSpPr/>
          <p:nvPr/>
        </p:nvSpPr>
        <p:spPr bwMode="auto">
          <a:xfrm>
            <a:off x="2510742" y="6919942"/>
            <a:ext cx="1448786" cy="1422401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C00000"/>
          </a:solidFill>
          <a:ln w="28575">
            <a:solidFill>
              <a:schemeClr val="tx1"/>
            </a:solidFill>
            <a:prstDash val="dash"/>
            <a:miter lim="400000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algn="ctr" defTabSz="1371600">
              <a:defRPr/>
            </a:pPr>
            <a:r>
              <a:rPr lang="en-US" sz="7200" dirty="0">
                <a:solidFill>
                  <a:prstClr val="white"/>
                </a:solidFill>
                <a:latin typeface="#9Slide07 SFU Rhythm" panose="00000400000000000000" pitchFamily="2" charset="0"/>
              </a:rPr>
              <a:t>c</a:t>
            </a:r>
            <a:endParaRPr sz="7200" dirty="0">
              <a:solidFill>
                <a:prstClr val="white"/>
              </a:solidFill>
              <a:latin typeface="#9Slide07 SFU Rhythm" panose="00000400000000000000" pitchFamily="2" charset="0"/>
            </a:endParaRPr>
          </a:p>
        </p:txBody>
      </p:sp>
      <p:sp>
        <p:nvSpPr>
          <p:cNvPr id="26" name="矩形 47">
            <a:extLst>
              <a:ext uri="{FF2B5EF4-FFF2-40B4-BE49-F238E27FC236}">
                <a16:creationId xmlns:a16="http://schemas.microsoft.com/office/drawing/2014/main" id="{2D49AFA0-3637-A140-B883-B21A9287C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48608" y="7095858"/>
            <a:ext cx="3247238" cy="1144468"/>
          </a:xfrm>
          <a:prstGeom prst="rect">
            <a:avLst/>
          </a:prstGeom>
          <a:solidFill>
            <a:srgbClr val="01527F"/>
          </a:solidFill>
          <a:ln w="38100">
            <a:solidFill>
              <a:schemeClr val="tx1"/>
            </a:solidFill>
            <a:prstDash val="dash"/>
          </a:ln>
        </p:spPr>
        <p:txBody>
          <a:bodyPr wrap="square" lIns="137147" tIns="68574" rIns="137147" bIns="68574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 defTabSz="1371600">
              <a:lnSpc>
                <a:spcPct val="120000"/>
              </a:lnSpc>
              <a:spcBef>
                <a:spcPct val="0"/>
              </a:spcBef>
              <a:buNone/>
              <a:defRPr/>
            </a:pPr>
            <a:r>
              <a:rPr lang="en-US" altLang="zh-CN" sz="6000" b="1" i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hoặc</a:t>
            </a:r>
            <a:endParaRPr lang="zh-CN" altLang="en-US" sz="6000" b="1" i="1" dirty="0">
              <a:solidFill>
                <a:prstClr val="white"/>
              </a:solidFill>
              <a:latin typeface="Cambria" panose="02040503050406030204" pitchFamily="18" charset="0"/>
              <a:ea typeface="Source Han Sans CN" panose="020B0500000000000000" pitchFamily="34" charset="-128"/>
              <a:sym typeface="微软雅黑" pitchFamily="34" charset="-122"/>
            </a:endParaRPr>
          </a:p>
        </p:txBody>
      </p:sp>
      <p:sp>
        <p:nvSpPr>
          <p:cNvPr id="27" name="ïśľíďè">
            <a:extLst>
              <a:ext uri="{FF2B5EF4-FFF2-40B4-BE49-F238E27FC236}">
                <a16:creationId xmlns:a16="http://schemas.microsoft.com/office/drawing/2014/main" id="{24BFEAE2-76EF-C44C-90DA-69ABEE229CBE}"/>
              </a:ext>
            </a:extLst>
          </p:cNvPr>
          <p:cNvSpPr/>
          <p:nvPr/>
        </p:nvSpPr>
        <p:spPr bwMode="auto">
          <a:xfrm>
            <a:off x="15294560" y="6919942"/>
            <a:ext cx="1448786" cy="1422401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C00000"/>
          </a:solidFill>
          <a:ln w="28575">
            <a:solidFill>
              <a:schemeClr val="tx1"/>
            </a:solidFill>
            <a:prstDash val="dash"/>
            <a:miter lim="400000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algn="ctr" defTabSz="1371600">
              <a:defRPr/>
            </a:pPr>
            <a:r>
              <a:rPr lang="en-US" sz="7200" dirty="0">
                <a:solidFill>
                  <a:prstClr val="white"/>
                </a:solidFill>
                <a:latin typeface="#9Slide07 SFU Rhythm" panose="00000400000000000000" pitchFamily="2" charset="0"/>
              </a:rPr>
              <a:t>d</a:t>
            </a:r>
            <a:endParaRPr sz="7200" dirty="0">
              <a:solidFill>
                <a:prstClr val="white"/>
              </a:solidFill>
              <a:latin typeface="#9Slide07 SFU Rhythm" panose="000004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E79096-48D5-E964-3B59-4579EDA93792}"/>
              </a:ext>
            </a:extLst>
          </p:cNvPr>
          <p:cNvSpPr txBox="1"/>
          <p:nvPr/>
        </p:nvSpPr>
        <p:spPr>
          <a:xfrm>
            <a:off x="1143000" y="2565129"/>
            <a:ext cx="166116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i="1" dirty="0" err="1"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Trời</a:t>
            </a:r>
            <a:r>
              <a:rPr lang="en-US" sz="5400" b="1" i="1" dirty="0"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sắp</a:t>
            </a:r>
            <a:r>
              <a:rPr lang="en-US" sz="5400" b="1" i="1" dirty="0"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có</a:t>
            </a:r>
            <a:r>
              <a:rPr lang="en-US" sz="5400" b="1" i="1" dirty="0"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dông</a:t>
            </a:r>
            <a:r>
              <a:rPr lang="en-US" sz="5400" b="1" i="1" dirty="0"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 … </a:t>
            </a:r>
            <a:r>
              <a:rPr lang="en-US" sz="5400" b="1" i="1" dirty="0" err="1"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gió</a:t>
            </a:r>
            <a:r>
              <a:rPr lang="en-US" sz="5400" b="1" i="1" dirty="0"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thổi</a:t>
            </a:r>
            <a:r>
              <a:rPr lang="en-US" sz="5400" b="1" i="1" dirty="0"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rất</a:t>
            </a:r>
            <a:r>
              <a:rPr lang="en-US" sz="5400" b="1" i="1" dirty="0"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mạnh</a:t>
            </a:r>
            <a:r>
              <a:rPr lang="en-US" sz="5400" b="1" i="1" dirty="0"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, </a:t>
            </a:r>
            <a:r>
              <a:rPr lang="en-US" sz="5400" b="1" i="1" dirty="0" err="1"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cuốn</a:t>
            </a:r>
            <a:r>
              <a:rPr lang="en-US" sz="5400" b="1" i="1" dirty="0"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 bay </a:t>
            </a:r>
            <a:r>
              <a:rPr lang="en-US" sz="5400" b="1" i="1" dirty="0" err="1"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hết</a:t>
            </a:r>
            <a:r>
              <a:rPr lang="en-US" sz="5400" b="1" i="1" dirty="0"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lá</a:t>
            </a:r>
            <a:r>
              <a:rPr lang="en-US" sz="5400" b="1" i="1" dirty="0"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khô</a:t>
            </a:r>
            <a:r>
              <a:rPr lang="en-US" sz="5400" b="1" i="1" dirty="0"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trên</a:t>
            </a:r>
            <a:r>
              <a:rPr lang="en-US" sz="5400" b="1" i="1" dirty="0"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vỉa</a:t>
            </a:r>
            <a:r>
              <a:rPr lang="en-US" sz="5400" b="1" i="1" dirty="0"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hè</a:t>
            </a:r>
            <a:r>
              <a:rPr lang="en-US" sz="5400" b="1" i="1" dirty="0"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.</a:t>
            </a:r>
            <a:endParaRPr lang="en-US" sz="54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26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5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6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7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" grpId="0" animBg="1"/>
      <p:bldP spid="9" grpId="0" animBg="1"/>
      <p:bldP spid="19" grpId="0" animBg="1"/>
      <p:bldP spid="22" grpId="0" animBg="1"/>
      <p:bldP spid="23" grpId="0" animBg="1"/>
      <p:bldP spid="24" grpId="0" animBg="1"/>
      <p:bldP spid="24" grpId="1" animBg="1"/>
      <p:bldP spid="25" grpId="0" animBg="1"/>
      <p:bldP spid="25" grpId="1" animBg="1"/>
      <p:bldP spid="26" grpId="0" animBg="1"/>
      <p:bldP spid="27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47">
            <a:extLst>
              <a:ext uri="{FF2B5EF4-FFF2-40B4-BE49-F238E27FC236}">
                <a16:creationId xmlns:a16="http://schemas.microsoft.com/office/drawing/2014/main" id="{2D49AFA0-3637-A140-B883-B21A9287C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4118" y="5104386"/>
            <a:ext cx="6407174" cy="1144468"/>
          </a:xfrm>
          <a:prstGeom prst="rect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/>
            </a:solidFill>
            <a:prstDash val="dash"/>
          </a:ln>
        </p:spPr>
        <p:txBody>
          <a:bodyPr wrap="square" lIns="137147" tIns="68574" rIns="137147" bIns="68574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 defTabSz="1371600">
              <a:lnSpc>
                <a:spcPct val="120000"/>
              </a:lnSpc>
              <a:spcBef>
                <a:spcPct val="0"/>
              </a:spcBef>
              <a:buNone/>
              <a:defRPr/>
            </a:pPr>
            <a:r>
              <a:rPr lang="en-US" altLang="zh-CN" sz="6000" b="1" i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Tuy</a:t>
            </a:r>
            <a:r>
              <a:rPr lang="en-US" altLang="zh-CN" sz="6000" b="1" i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…</a:t>
            </a:r>
            <a:r>
              <a:rPr lang="en-US" altLang="zh-CN" sz="6000" b="1" i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nhưng</a:t>
            </a:r>
            <a:endParaRPr lang="zh-CN" altLang="en-US" sz="6000" b="1" i="1" dirty="0">
              <a:solidFill>
                <a:prstClr val="white"/>
              </a:solidFill>
              <a:latin typeface="Cambria" panose="02040503050406030204" pitchFamily="18" charset="0"/>
              <a:ea typeface="Source Han Sans CN" panose="020B0500000000000000" pitchFamily="34" charset="-128"/>
              <a:sym typeface="微软雅黑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96D3F56-D586-D74A-91C5-E5F9FAF147A7}"/>
              </a:ext>
            </a:extLst>
          </p:cNvPr>
          <p:cNvSpPr txBox="1"/>
          <p:nvPr/>
        </p:nvSpPr>
        <p:spPr>
          <a:xfrm>
            <a:off x="1571252" y="449733"/>
            <a:ext cx="2358338" cy="110799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pPr defTabSz="1371600">
              <a:defRPr/>
            </a:pPr>
            <a:r>
              <a:rPr kumimoji="1" lang="en-US" altLang="zh-CN" sz="6600" dirty="0">
                <a:solidFill>
                  <a:prstClr val="white"/>
                </a:solidFill>
                <a:latin typeface="#9Slide07 SFU Rhythm" panose="00000400000000000000" pitchFamily="2" charset="0"/>
              </a:rPr>
              <a:t>CÂU 2</a:t>
            </a:r>
            <a:endParaRPr kumimoji="1" lang="zh-CN" altLang="en-US" sz="6600" dirty="0">
              <a:solidFill>
                <a:prstClr val="white"/>
              </a:solidFill>
              <a:latin typeface="#9Slide07 SFU Rhythm" panose="00000400000000000000" pitchFamily="2" charset="0"/>
            </a:endParaRPr>
          </a:p>
        </p:txBody>
      </p:sp>
      <p:sp>
        <p:nvSpPr>
          <p:cNvPr id="19" name="ïśľíďè">
            <a:extLst>
              <a:ext uri="{FF2B5EF4-FFF2-40B4-BE49-F238E27FC236}">
                <a16:creationId xmlns:a16="http://schemas.microsoft.com/office/drawing/2014/main" id="{24BFEAE2-76EF-C44C-90DA-69ABEE229CBE}"/>
              </a:ext>
            </a:extLst>
          </p:cNvPr>
          <p:cNvSpPr/>
          <p:nvPr/>
        </p:nvSpPr>
        <p:spPr bwMode="auto">
          <a:xfrm>
            <a:off x="940426" y="4965405"/>
            <a:ext cx="1448786" cy="1422401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28575">
            <a:solidFill>
              <a:schemeClr val="tx1"/>
            </a:solidFill>
            <a:prstDash val="dash"/>
            <a:miter lim="400000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algn="ctr" defTabSz="1371600">
              <a:defRPr/>
            </a:pPr>
            <a:r>
              <a:rPr lang="en-US" sz="7200" dirty="0">
                <a:solidFill>
                  <a:prstClr val="white"/>
                </a:solidFill>
                <a:latin typeface="#9Slide07 SFU Rhythm" panose="00000400000000000000" pitchFamily="2" charset="0"/>
              </a:rPr>
              <a:t>a</a:t>
            </a:r>
            <a:endParaRPr sz="7200" dirty="0">
              <a:solidFill>
                <a:prstClr val="white"/>
              </a:solidFill>
              <a:latin typeface="#9Slide07 SFU Rhythm" panose="00000400000000000000" pitchFamily="2" charset="0"/>
            </a:endParaRPr>
          </a:p>
        </p:txBody>
      </p:sp>
      <p:sp>
        <p:nvSpPr>
          <p:cNvPr id="22" name="矩形 47">
            <a:extLst>
              <a:ext uri="{FF2B5EF4-FFF2-40B4-BE49-F238E27FC236}">
                <a16:creationId xmlns:a16="http://schemas.microsoft.com/office/drawing/2014/main" id="{2D49AFA0-3637-A140-B883-B21A9287C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8492" y="5141322"/>
            <a:ext cx="5457038" cy="1144468"/>
          </a:xfrm>
          <a:prstGeom prst="rect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/>
            </a:solidFill>
            <a:prstDash val="dash"/>
          </a:ln>
        </p:spPr>
        <p:txBody>
          <a:bodyPr wrap="square" lIns="137147" tIns="68574" rIns="137147" bIns="68574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 defTabSz="1371600">
              <a:lnSpc>
                <a:spcPct val="120000"/>
              </a:lnSpc>
              <a:spcBef>
                <a:spcPct val="0"/>
              </a:spcBef>
              <a:buNone/>
              <a:defRPr/>
            </a:pPr>
            <a:r>
              <a:rPr lang="en-US" altLang="zh-CN" sz="6000" b="1" i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Vì…</a:t>
            </a:r>
            <a:r>
              <a:rPr lang="en-US" altLang="zh-CN" sz="6000" b="1" i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nên</a:t>
            </a:r>
            <a:endParaRPr lang="zh-CN" altLang="en-US" sz="6000" b="1" i="1" dirty="0">
              <a:solidFill>
                <a:prstClr val="white"/>
              </a:solidFill>
              <a:latin typeface="Cambria" panose="02040503050406030204" pitchFamily="18" charset="0"/>
              <a:ea typeface="Source Han Sans CN" panose="020B0500000000000000" pitchFamily="34" charset="-128"/>
              <a:sym typeface="微软雅黑" pitchFamily="34" charset="-122"/>
            </a:endParaRPr>
          </a:p>
        </p:txBody>
      </p:sp>
      <p:sp>
        <p:nvSpPr>
          <p:cNvPr id="23" name="ïśľíďè">
            <a:extLst>
              <a:ext uri="{FF2B5EF4-FFF2-40B4-BE49-F238E27FC236}">
                <a16:creationId xmlns:a16="http://schemas.microsoft.com/office/drawing/2014/main" id="{24BFEAE2-76EF-C44C-90DA-69ABEE229CBE}"/>
              </a:ext>
            </a:extLst>
          </p:cNvPr>
          <p:cNvSpPr/>
          <p:nvPr/>
        </p:nvSpPr>
        <p:spPr bwMode="auto">
          <a:xfrm>
            <a:off x="13724243" y="4965405"/>
            <a:ext cx="1448786" cy="1422401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28575">
            <a:solidFill>
              <a:schemeClr val="tx1"/>
            </a:solidFill>
            <a:prstDash val="dash"/>
            <a:miter lim="400000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algn="ctr" defTabSz="1371600">
              <a:defRPr/>
            </a:pPr>
            <a:r>
              <a:rPr lang="en-US" sz="7200" dirty="0">
                <a:solidFill>
                  <a:prstClr val="white"/>
                </a:solidFill>
                <a:latin typeface="#9Slide07 SFU Rhythm" panose="00000400000000000000" pitchFamily="2" charset="0"/>
              </a:rPr>
              <a:t>b</a:t>
            </a:r>
            <a:endParaRPr sz="7200" dirty="0">
              <a:solidFill>
                <a:prstClr val="white"/>
              </a:solidFill>
              <a:latin typeface="#9Slide07 SFU Rhythm" panose="00000400000000000000" pitchFamily="2" charset="0"/>
            </a:endParaRPr>
          </a:p>
        </p:txBody>
      </p:sp>
      <p:sp>
        <p:nvSpPr>
          <p:cNvPr id="24" name="矩形 47">
            <a:extLst>
              <a:ext uri="{FF2B5EF4-FFF2-40B4-BE49-F238E27FC236}">
                <a16:creationId xmlns:a16="http://schemas.microsoft.com/office/drawing/2014/main" id="{2D49AFA0-3637-A140-B883-B21A9287C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4118" y="7048012"/>
            <a:ext cx="6501681" cy="1144468"/>
          </a:xfrm>
          <a:prstGeom prst="rect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/>
            </a:solidFill>
            <a:prstDash val="dash"/>
          </a:ln>
        </p:spPr>
        <p:txBody>
          <a:bodyPr wrap="square" lIns="137147" tIns="68574" rIns="137147" bIns="68574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 defTabSz="1371600">
              <a:lnSpc>
                <a:spcPct val="120000"/>
              </a:lnSpc>
              <a:spcBef>
                <a:spcPct val="0"/>
              </a:spcBef>
              <a:buNone/>
              <a:defRPr/>
            </a:pPr>
            <a:r>
              <a:rPr lang="en-US" altLang="zh-CN" sz="6000" b="1" i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Và…</a:t>
            </a:r>
            <a:r>
              <a:rPr lang="en-US" altLang="zh-CN" sz="6000" b="1" i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hoặc</a:t>
            </a:r>
            <a:endParaRPr lang="zh-CN" altLang="en-US" sz="6000" b="1" i="1" dirty="0">
              <a:solidFill>
                <a:prstClr val="white"/>
              </a:solidFill>
              <a:latin typeface="Cambria" panose="02040503050406030204" pitchFamily="18" charset="0"/>
              <a:ea typeface="Source Han Sans CN" panose="020B0500000000000000" pitchFamily="34" charset="-128"/>
              <a:sym typeface="微软雅黑" pitchFamily="34" charset="-122"/>
            </a:endParaRPr>
          </a:p>
        </p:txBody>
      </p:sp>
      <p:sp>
        <p:nvSpPr>
          <p:cNvPr id="25" name="ïśľíďè">
            <a:extLst>
              <a:ext uri="{FF2B5EF4-FFF2-40B4-BE49-F238E27FC236}">
                <a16:creationId xmlns:a16="http://schemas.microsoft.com/office/drawing/2014/main" id="{24BFEAE2-76EF-C44C-90DA-69ABEE229CBE}"/>
              </a:ext>
            </a:extLst>
          </p:cNvPr>
          <p:cNvSpPr/>
          <p:nvPr/>
        </p:nvSpPr>
        <p:spPr bwMode="auto">
          <a:xfrm>
            <a:off x="940426" y="6909032"/>
            <a:ext cx="1448786" cy="1422401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28575">
            <a:solidFill>
              <a:schemeClr val="tx1"/>
            </a:solidFill>
            <a:prstDash val="dash"/>
            <a:miter lim="400000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algn="ctr" defTabSz="1371600">
              <a:defRPr/>
            </a:pPr>
            <a:r>
              <a:rPr lang="en-US" sz="7200" dirty="0">
                <a:solidFill>
                  <a:prstClr val="white"/>
                </a:solidFill>
                <a:latin typeface="#9Slide07 SFU Rhythm" panose="00000400000000000000" pitchFamily="2" charset="0"/>
              </a:rPr>
              <a:t>c</a:t>
            </a:r>
            <a:endParaRPr sz="7200" dirty="0">
              <a:solidFill>
                <a:prstClr val="white"/>
              </a:solidFill>
              <a:latin typeface="#9Slide07 SFU Rhythm" panose="00000400000000000000" pitchFamily="2" charset="0"/>
            </a:endParaRPr>
          </a:p>
        </p:txBody>
      </p:sp>
      <p:sp>
        <p:nvSpPr>
          <p:cNvPr id="26" name="矩形 47">
            <a:extLst>
              <a:ext uri="{FF2B5EF4-FFF2-40B4-BE49-F238E27FC236}">
                <a16:creationId xmlns:a16="http://schemas.microsoft.com/office/drawing/2014/main" id="{2D49AFA0-3637-A140-B883-B21A9287C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7084948"/>
            <a:ext cx="5362530" cy="1144468"/>
          </a:xfrm>
          <a:prstGeom prst="rect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/>
            </a:solidFill>
            <a:prstDash val="dash"/>
          </a:ln>
        </p:spPr>
        <p:txBody>
          <a:bodyPr wrap="square" lIns="137147" tIns="68574" rIns="137147" bIns="68574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 defTabSz="1371600">
              <a:lnSpc>
                <a:spcPct val="120000"/>
              </a:lnSpc>
              <a:spcBef>
                <a:spcPct val="0"/>
              </a:spcBef>
              <a:buNone/>
              <a:defRPr/>
            </a:pPr>
            <a:r>
              <a:rPr lang="en-US" altLang="zh-CN" sz="6000" b="1" i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Càng</a:t>
            </a:r>
            <a:r>
              <a:rPr lang="en-US" altLang="zh-CN" sz="6000" b="1" i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…</a:t>
            </a:r>
            <a:r>
              <a:rPr lang="en-US" altLang="zh-CN" sz="6000" b="1" i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càng</a:t>
            </a:r>
            <a:endParaRPr lang="zh-CN" altLang="en-US" sz="6000" b="1" i="1" dirty="0">
              <a:solidFill>
                <a:prstClr val="white"/>
              </a:solidFill>
              <a:latin typeface="Cambria" panose="02040503050406030204" pitchFamily="18" charset="0"/>
              <a:ea typeface="Source Han Sans CN" panose="020B0500000000000000" pitchFamily="34" charset="-128"/>
              <a:sym typeface="微软雅黑" pitchFamily="34" charset="-122"/>
            </a:endParaRPr>
          </a:p>
        </p:txBody>
      </p:sp>
      <p:sp>
        <p:nvSpPr>
          <p:cNvPr id="27" name="ïśľíďè">
            <a:extLst>
              <a:ext uri="{FF2B5EF4-FFF2-40B4-BE49-F238E27FC236}">
                <a16:creationId xmlns:a16="http://schemas.microsoft.com/office/drawing/2014/main" id="{24BFEAE2-76EF-C44C-90DA-69ABEE229CBE}"/>
              </a:ext>
            </a:extLst>
          </p:cNvPr>
          <p:cNvSpPr/>
          <p:nvPr/>
        </p:nvSpPr>
        <p:spPr bwMode="auto">
          <a:xfrm>
            <a:off x="13724244" y="6909032"/>
            <a:ext cx="1448786" cy="1422401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28575">
            <a:solidFill>
              <a:schemeClr val="tx1"/>
            </a:solidFill>
            <a:prstDash val="dash"/>
            <a:miter lim="400000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algn="ctr" defTabSz="1371600">
              <a:defRPr/>
            </a:pPr>
            <a:r>
              <a:rPr lang="en-US" sz="7200" dirty="0">
                <a:solidFill>
                  <a:prstClr val="white"/>
                </a:solidFill>
                <a:latin typeface="#9Slide07 SFU Rhythm" panose="00000400000000000000" pitchFamily="2" charset="0"/>
              </a:rPr>
              <a:t>d</a:t>
            </a:r>
            <a:endParaRPr sz="7200" dirty="0">
              <a:solidFill>
                <a:prstClr val="white"/>
              </a:solidFill>
              <a:latin typeface="#9Slide07 SFU Rhythm" panose="000004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638618-B948-E1C4-2A34-278697B264AC}"/>
              </a:ext>
            </a:extLst>
          </p:cNvPr>
          <p:cNvSpPr txBox="1"/>
          <p:nvPr/>
        </p:nvSpPr>
        <p:spPr>
          <a:xfrm>
            <a:off x="1306214" y="2697027"/>
            <a:ext cx="1472455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… </a:t>
            </a:r>
            <a:r>
              <a:rPr lang="en-US" sz="54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trời</a:t>
            </a:r>
            <a:r>
              <a:rPr lang="en-US" sz="5400" b="1" dirty="0"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nắng</a:t>
            </a:r>
            <a:r>
              <a:rPr lang="en-US" sz="5400" b="1" dirty="0"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nóng</a:t>
            </a:r>
            <a:r>
              <a:rPr lang="en-US" sz="5400" b="1" dirty="0"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 gay </a:t>
            </a:r>
            <a:r>
              <a:rPr lang="en-US" sz="54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gắt</a:t>
            </a:r>
            <a:r>
              <a:rPr lang="en-US" sz="5400" b="1" dirty="0"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 … </a:t>
            </a:r>
            <a:r>
              <a:rPr lang="en-US" sz="54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các</a:t>
            </a:r>
            <a:r>
              <a:rPr lang="en-US" sz="5400" b="1" dirty="0"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cô</a:t>
            </a:r>
            <a:r>
              <a:rPr lang="en-US" sz="5400" b="1" dirty="0"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chú</a:t>
            </a:r>
            <a:r>
              <a:rPr lang="en-US" sz="5400" b="1" dirty="0"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nông</a:t>
            </a:r>
            <a:r>
              <a:rPr lang="en-US" sz="5400" b="1" dirty="0"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dân</a:t>
            </a:r>
            <a:r>
              <a:rPr lang="en-US" sz="5400" b="1" dirty="0"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vẫn</a:t>
            </a:r>
            <a:r>
              <a:rPr lang="en-US" sz="5400" b="1" dirty="0"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ra</a:t>
            </a:r>
            <a:r>
              <a:rPr lang="en-US" sz="5400" b="1" dirty="0"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đồng</a:t>
            </a:r>
            <a:r>
              <a:rPr lang="en-US" sz="5400" b="1" dirty="0"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làm</a:t>
            </a:r>
            <a:r>
              <a:rPr lang="en-US" sz="5400" b="1" dirty="0"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cỏ</a:t>
            </a:r>
            <a:r>
              <a:rPr lang="en-US" sz="5400" b="1" dirty="0"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6" name="íś1íḍè">
            <a:extLst>
              <a:ext uri="{FF2B5EF4-FFF2-40B4-BE49-F238E27FC236}">
                <a16:creationId xmlns:a16="http://schemas.microsoft.com/office/drawing/2014/main" id="{A1B141FD-73FD-D0EA-F9BA-B52CAEBDFD73}"/>
              </a:ext>
            </a:extLst>
          </p:cNvPr>
          <p:cNvSpPr/>
          <p:nvPr/>
        </p:nvSpPr>
        <p:spPr>
          <a:xfrm>
            <a:off x="4070266" y="541866"/>
            <a:ext cx="13684334" cy="1712226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square" lIns="137160" tIns="68580" rIns="137160" bIns="6858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defTabSz="1371600">
              <a:defRPr/>
            </a:pPr>
            <a:r>
              <a:rPr lang="en-US" sz="5400" dirty="0" err="1">
                <a:latin typeface="UTM Avo" panose="02040603050506020204" pitchFamily="18" charset="0"/>
              </a:rPr>
              <a:t>Điền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kết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từ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thích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hợp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và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chỗ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trống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để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hoàn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thiện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câu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văn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sau</a:t>
            </a:r>
            <a:r>
              <a:rPr lang="en-US" sz="5400" dirty="0">
                <a:latin typeface="UTM Avo" panose="02040603050506020204" pitchFamily="18" charset="0"/>
              </a:rPr>
              <a:t>?</a:t>
            </a:r>
            <a:endParaRPr lang="zh-CN" altLang="en-US" sz="16600" b="1" dirty="0">
              <a:solidFill>
                <a:srgbClr val="C00000"/>
              </a:solidFill>
              <a:latin typeface="UTM Avo" panose="02040603050506020204" pitchFamily="18" charset="0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25771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" grpId="0" animBg="1"/>
      <p:bldP spid="19" grpId="0" animBg="1"/>
      <p:bldP spid="22" grpId="0" animBg="1"/>
      <p:bldP spid="22" grpId="1" animBg="1"/>
      <p:bldP spid="23" grpId="0" animBg="1"/>
      <p:bldP spid="23" grpId="1" animBg="1"/>
      <p:bldP spid="24" grpId="0" animBg="1"/>
      <p:bldP spid="25" grpId="0" animBg="1"/>
      <p:bldP spid="26" grpId="0" animBg="1"/>
      <p:bldP spid="27" grpId="0" animBg="1"/>
      <p:bldP spid="5" grpId="0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47">
            <a:extLst>
              <a:ext uri="{FF2B5EF4-FFF2-40B4-BE49-F238E27FC236}">
                <a16:creationId xmlns:a16="http://schemas.microsoft.com/office/drawing/2014/main" id="{2D49AFA0-3637-A140-B883-B21A9287C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0856" y="4464587"/>
            <a:ext cx="5611631" cy="1296000"/>
          </a:xfrm>
          <a:prstGeom prst="rect">
            <a:avLst/>
          </a:prstGeom>
          <a:solidFill>
            <a:srgbClr val="DF2123"/>
          </a:solidFill>
          <a:ln w="38100">
            <a:solidFill>
              <a:schemeClr val="tx1"/>
            </a:solidFill>
            <a:prstDash val="dash"/>
          </a:ln>
        </p:spPr>
        <p:txBody>
          <a:bodyPr wrap="square" lIns="137147" tIns="68574" rIns="137147" bIns="68574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 defTabSz="1371600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en-US" altLang="zh-CN" sz="4200" b="1" i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Mặc</a:t>
            </a:r>
            <a:r>
              <a:rPr lang="en-US" altLang="zh-CN" sz="4200" b="1" i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 dù…</a:t>
            </a:r>
            <a:r>
              <a:rPr lang="en-US" altLang="zh-CN" sz="4200" b="1" i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nhưng</a:t>
            </a:r>
            <a:endParaRPr lang="zh-CN" altLang="en-US" sz="4200" b="1" i="1" dirty="0">
              <a:solidFill>
                <a:prstClr val="white"/>
              </a:solidFill>
              <a:latin typeface="Cambria" panose="02040503050406030204" pitchFamily="18" charset="0"/>
              <a:ea typeface="Source Han Sans CN" panose="020B0500000000000000" pitchFamily="34" charset="-128"/>
              <a:sym typeface="微软雅黑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96D3F56-D586-D74A-91C5-E5F9FAF147A7}"/>
              </a:ext>
            </a:extLst>
          </p:cNvPr>
          <p:cNvSpPr txBox="1"/>
          <p:nvPr/>
        </p:nvSpPr>
        <p:spPr>
          <a:xfrm>
            <a:off x="1619594" y="745845"/>
            <a:ext cx="2358338" cy="110799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pPr defTabSz="1371600">
              <a:defRPr/>
            </a:pPr>
            <a:r>
              <a:rPr kumimoji="1" lang="en-US" altLang="zh-CN" sz="6600" dirty="0">
                <a:solidFill>
                  <a:prstClr val="white"/>
                </a:solidFill>
                <a:latin typeface="#9Slide07 SFU Rhythm" panose="00000400000000000000" pitchFamily="2" charset="0"/>
              </a:rPr>
              <a:t>CÂU 3</a:t>
            </a:r>
            <a:endParaRPr kumimoji="1" lang="zh-CN" altLang="en-US" sz="6600" dirty="0">
              <a:solidFill>
                <a:prstClr val="white"/>
              </a:solidFill>
              <a:latin typeface="#9Slide07 SFU Rhythm" panose="00000400000000000000" pitchFamily="2" charset="0"/>
            </a:endParaRPr>
          </a:p>
        </p:txBody>
      </p:sp>
      <p:cxnSp>
        <p:nvCxnSpPr>
          <p:cNvPr id="3" name="直接连接符 3">
            <a:extLst>
              <a:ext uri="{FF2B5EF4-FFF2-40B4-BE49-F238E27FC236}">
                <a16:creationId xmlns:a16="http://schemas.microsoft.com/office/drawing/2014/main" id="{50E7481D-D632-2F4D-B4DD-A9D0765AE6D4}"/>
              </a:ext>
            </a:extLst>
          </p:cNvPr>
          <p:cNvCxnSpPr>
            <a:cxnSpLocks/>
          </p:cNvCxnSpPr>
          <p:nvPr/>
        </p:nvCxnSpPr>
        <p:spPr>
          <a:xfrm>
            <a:off x="2641946" y="6700668"/>
            <a:ext cx="12992099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图片 19">
            <a:extLst>
              <a:ext uri="{FF2B5EF4-FFF2-40B4-BE49-F238E27FC236}">
                <a16:creationId xmlns:a16="http://schemas.microsoft.com/office/drawing/2014/main" id="{D104819C-37B3-2A44-A5F6-28FA33D87F7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2027" y="4724111"/>
            <a:ext cx="3351388" cy="3351388"/>
          </a:xfrm>
          <a:prstGeom prst="rect">
            <a:avLst/>
          </a:prstGeom>
        </p:spPr>
      </p:pic>
      <p:sp>
        <p:nvSpPr>
          <p:cNvPr id="19" name="ïśľíďè">
            <a:extLst>
              <a:ext uri="{FF2B5EF4-FFF2-40B4-BE49-F238E27FC236}">
                <a16:creationId xmlns:a16="http://schemas.microsoft.com/office/drawing/2014/main" id="{24BFEAE2-76EF-C44C-90DA-69ABEE229CBE}"/>
              </a:ext>
            </a:extLst>
          </p:cNvPr>
          <p:cNvSpPr/>
          <p:nvPr/>
        </p:nvSpPr>
        <p:spPr bwMode="auto">
          <a:xfrm>
            <a:off x="954643" y="3707363"/>
            <a:ext cx="1448786" cy="1422401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00B050"/>
          </a:solidFill>
          <a:ln w="28575">
            <a:solidFill>
              <a:schemeClr val="tx1"/>
            </a:solidFill>
            <a:prstDash val="dash"/>
            <a:miter lim="400000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algn="ctr" defTabSz="1371600">
              <a:defRPr/>
            </a:pPr>
            <a:r>
              <a:rPr lang="en-US" sz="7200" dirty="0">
                <a:solidFill>
                  <a:prstClr val="white"/>
                </a:solidFill>
                <a:latin typeface="#9Slide07 SFU Rhythm" panose="00000400000000000000" pitchFamily="2" charset="0"/>
              </a:rPr>
              <a:t>a</a:t>
            </a:r>
            <a:endParaRPr sz="7200" dirty="0">
              <a:solidFill>
                <a:prstClr val="white"/>
              </a:solidFill>
              <a:latin typeface="#9Slide07 SFU Rhythm" panose="00000400000000000000" pitchFamily="2" charset="0"/>
            </a:endParaRPr>
          </a:p>
        </p:txBody>
      </p:sp>
      <p:sp>
        <p:nvSpPr>
          <p:cNvPr id="22" name="矩形 47">
            <a:extLst>
              <a:ext uri="{FF2B5EF4-FFF2-40B4-BE49-F238E27FC236}">
                <a16:creationId xmlns:a16="http://schemas.microsoft.com/office/drawing/2014/main" id="{2D49AFA0-3637-A140-B883-B21A9287C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3750" y="4469413"/>
            <a:ext cx="5696948" cy="1296000"/>
          </a:xfrm>
          <a:prstGeom prst="rect">
            <a:avLst/>
          </a:prstGeom>
          <a:solidFill>
            <a:srgbClr val="DF2123"/>
          </a:solidFill>
          <a:ln w="38100">
            <a:solidFill>
              <a:schemeClr val="tx1"/>
            </a:solidFill>
            <a:prstDash val="dash"/>
          </a:ln>
        </p:spPr>
        <p:txBody>
          <a:bodyPr wrap="square" lIns="137147" tIns="68574" rIns="137147" bIns="68574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 defTabSz="1371600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en-US" altLang="zh-CN" sz="4200" b="1" i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Không</a:t>
            </a:r>
            <a:r>
              <a:rPr lang="en-US" altLang="zh-CN" sz="4200" b="1" i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 </a:t>
            </a:r>
            <a:r>
              <a:rPr lang="en-US" altLang="zh-CN" sz="4200" b="1" i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những</a:t>
            </a:r>
            <a:r>
              <a:rPr lang="en-US" altLang="zh-CN" sz="4200" b="1" i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…mà </a:t>
            </a:r>
            <a:r>
              <a:rPr lang="en-US" altLang="zh-CN" sz="4200" b="1" i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còn</a:t>
            </a:r>
            <a:endParaRPr lang="zh-CN" altLang="en-US" sz="4200" b="1" i="1" dirty="0">
              <a:solidFill>
                <a:prstClr val="white"/>
              </a:solidFill>
              <a:latin typeface="Cambria" panose="02040503050406030204" pitchFamily="18" charset="0"/>
              <a:ea typeface="Source Han Sans CN" panose="020B0500000000000000" pitchFamily="34" charset="-128"/>
              <a:sym typeface="微软雅黑" pitchFamily="34" charset="-122"/>
            </a:endParaRPr>
          </a:p>
        </p:txBody>
      </p:sp>
      <p:sp>
        <p:nvSpPr>
          <p:cNvPr id="23" name="ïśľíďè">
            <a:extLst>
              <a:ext uri="{FF2B5EF4-FFF2-40B4-BE49-F238E27FC236}">
                <a16:creationId xmlns:a16="http://schemas.microsoft.com/office/drawing/2014/main" id="{24BFEAE2-76EF-C44C-90DA-69ABEE229CBE}"/>
              </a:ext>
            </a:extLst>
          </p:cNvPr>
          <p:cNvSpPr/>
          <p:nvPr/>
        </p:nvSpPr>
        <p:spPr bwMode="auto">
          <a:xfrm>
            <a:off x="15602809" y="3527102"/>
            <a:ext cx="1448786" cy="1422401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00B050"/>
          </a:solidFill>
          <a:ln w="28575">
            <a:solidFill>
              <a:schemeClr val="tx1"/>
            </a:solidFill>
            <a:prstDash val="dash"/>
            <a:miter lim="400000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algn="ctr" defTabSz="1371600">
              <a:defRPr/>
            </a:pPr>
            <a:r>
              <a:rPr lang="en-US" sz="7200" dirty="0">
                <a:solidFill>
                  <a:prstClr val="white"/>
                </a:solidFill>
                <a:latin typeface="#9Slide07 SFU Rhythm" panose="00000400000000000000" pitchFamily="2" charset="0"/>
              </a:rPr>
              <a:t>b</a:t>
            </a:r>
            <a:endParaRPr sz="7200" dirty="0">
              <a:solidFill>
                <a:prstClr val="white"/>
              </a:solidFill>
              <a:latin typeface="#9Slide07 SFU Rhythm" panose="00000400000000000000" pitchFamily="2" charset="0"/>
            </a:endParaRPr>
          </a:p>
        </p:txBody>
      </p:sp>
      <p:sp>
        <p:nvSpPr>
          <p:cNvPr id="24" name="矩形 47">
            <a:extLst>
              <a:ext uri="{FF2B5EF4-FFF2-40B4-BE49-F238E27FC236}">
                <a16:creationId xmlns:a16="http://schemas.microsoft.com/office/drawing/2014/main" id="{2D49AFA0-3637-A140-B883-B21A9287C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0858" y="7260611"/>
            <a:ext cx="5611629" cy="1296000"/>
          </a:xfrm>
          <a:prstGeom prst="rect">
            <a:avLst/>
          </a:prstGeom>
          <a:solidFill>
            <a:srgbClr val="DF2123"/>
          </a:solidFill>
          <a:ln w="38100">
            <a:solidFill>
              <a:schemeClr val="tx1"/>
            </a:solidFill>
            <a:prstDash val="dash"/>
          </a:ln>
        </p:spPr>
        <p:txBody>
          <a:bodyPr wrap="square" lIns="137147" tIns="68574" rIns="137147" bIns="68574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 defTabSz="1371600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en-US" altLang="zh-CN" sz="4200" b="1" i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Vì…</a:t>
            </a:r>
            <a:r>
              <a:rPr lang="en-US" altLang="zh-CN" sz="4200" b="1" i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nên</a:t>
            </a:r>
            <a:endParaRPr lang="zh-CN" altLang="en-US" sz="4200" b="1" i="1" dirty="0">
              <a:solidFill>
                <a:prstClr val="white"/>
              </a:solidFill>
              <a:latin typeface="Cambria" panose="02040503050406030204" pitchFamily="18" charset="0"/>
              <a:ea typeface="Source Han Sans CN" panose="020B0500000000000000" pitchFamily="34" charset="-128"/>
              <a:sym typeface="微软雅黑" pitchFamily="34" charset="-122"/>
            </a:endParaRPr>
          </a:p>
        </p:txBody>
      </p:sp>
      <p:sp>
        <p:nvSpPr>
          <p:cNvPr id="25" name="ïśľíďè">
            <a:extLst>
              <a:ext uri="{FF2B5EF4-FFF2-40B4-BE49-F238E27FC236}">
                <a16:creationId xmlns:a16="http://schemas.microsoft.com/office/drawing/2014/main" id="{24BFEAE2-76EF-C44C-90DA-69ABEE229CBE}"/>
              </a:ext>
            </a:extLst>
          </p:cNvPr>
          <p:cNvSpPr/>
          <p:nvPr/>
        </p:nvSpPr>
        <p:spPr bwMode="auto">
          <a:xfrm>
            <a:off x="1045621" y="7576308"/>
            <a:ext cx="1448786" cy="1422401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00B050"/>
          </a:solidFill>
          <a:ln w="28575">
            <a:solidFill>
              <a:schemeClr val="tx1"/>
            </a:solidFill>
            <a:prstDash val="dash"/>
            <a:miter lim="400000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algn="ctr" defTabSz="1371600">
              <a:defRPr/>
            </a:pPr>
            <a:r>
              <a:rPr lang="en-US" sz="7200" dirty="0">
                <a:solidFill>
                  <a:prstClr val="white"/>
                </a:solidFill>
                <a:latin typeface="#9Slide07 SFU Rhythm" panose="00000400000000000000" pitchFamily="2" charset="0"/>
              </a:rPr>
              <a:t>c</a:t>
            </a:r>
            <a:endParaRPr sz="7200" dirty="0">
              <a:solidFill>
                <a:prstClr val="white"/>
              </a:solidFill>
              <a:latin typeface="#9Slide07 SFU Rhythm" panose="00000400000000000000" pitchFamily="2" charset="0"/>
            </a:endParaRPr>
          </a:p>
        </p:txBody>
      </p:sp>
      <p:sp>
        <p:nvSpPr>
          <p:cNvPr id="26" name="矩形 47">
            <a:extLst>
              <a:ext uri="{FF2B5EF4-FFF2-40B4-BE49-F238E27FC236}">
                <a16:creationId xmlns:a16="http://schemas.microsoft.com/office/drawing/2014/main" id="{2D49AFA0-3637-A140-B883-B21A9287C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3750" y="7297547"/>
            <a:ext cx="5696948" cy="1296000"/>
          </a:xfrm>
          <a:prstGeom prst="rect">
            <a:avLst/>
          </a:prstGeom>
          <a:solidFill>
            <a:srgbClr val="DF2123"/>
          </a:solidFill>
          <a:ln w="38100">
            <a:solidFill>
              <a:schemeClr val="tx1"/>
            </a:solidFill>
            <a:prstDash val="dash"/>
          </a:ln>
        </p:spPr>
        <p:txBody>
          <a:bodyPr wrap="square" lIns="137147" tIns="68574" rIns="137147" bIns="68574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 defTabSz="1371600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en-US" altLang="zh-CN" sz="4200" b="1" i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Do…</a:t>
            </a:r>
            <a:r>
              <a:rPr lang="en-US" altLang="zh-CN" sz="4200" b="1" i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nên</a:t>
            </a:r>
            <a:endParaRPr lang="zh-CN" altLang="en-US" sz="4200" b="1" i="1" dirty="0">
              <a:solidFill>
                <a:prstClr val="white"/>
              </a:solidFill>
              <a:latin typeface="Cambria" panose="02040503050406030204" pitchFamily="18" charset="0"/>
              <a:ea typeface="Source Han Sans CN" panose="020B0500000000000000" pitchFamily="34" charset="-128"/>
              <a:sym typeface="微软雅黑" pitchFamily="34" charset="-122"/>
            </a:endParaRPr>
          </a:p>
        </p:txBody>
      </p:sp>
      <p:sp>
        <p:nvSpPr>
          <p:cNvPr id="27" name="ïśľíďè">
            <a:extLst>
              <a:ext uri="{FF2B5EF4-FFF2-40B4-BE49-F238E27FC236}">
                <a16:creationId xmlns:a16="http://schemas.microsoft.com/office/drawing/2014/main" id="{24BFEAE2-76EF-C44C-90DA-69ABEE229CBE}"/>
              </a:ext>
            </a:extLst>
          </p:cNvPr>
          <p:cNvSpPr/>
          <p:nvPr/>
        </p:nvSpPr>
        <p:spPr bwMode="auto">
          <a:xfrm>
            <a:off x="15546619" y="7910860"/>
            <a:ext cx="1448786" cy="1422401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00B050"/>
          </a:solidFill>
          <a:ln w="28575">
            <a:solidFill>
              <a:schemeClr val="tx1"/>
            </a:solidFill>
            <a:prstDash val="dash"/>
            <a:miter lim="400000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algn="ctr" defTabSz="1371600">
              <a:defRPr/>
            </a:pPr>
            <a:r>
              <a:rPr lang="en-US" sz="7200" dirty="0">
                <a:solidFill>
                  <a:prstClr val="white"/>
                </a:solidFill>
                <a:latin typeface="#9Slide07 SFU Rhythm" panose="00000400000000000000" pitchFamily="2" charset="0"/>
              </a:rPr>
              <a:t>d</a:t>
            </a:r>
            <a:endParaRPr sz="7200" dirty="0">
              <a:solidFill>
                <a:prstClr val="white"/>
              </a:solidFill>
              <a:latin typeface="#9Slide07 SFU Rhythm" panose="000004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54806B-2EFF-F5BD-9EAE-3AC652AF194D}"/>
              </a:ext>
            </a:extLst>
          </p:cNvPr>
          <p:cNvSpPr txBox="1"/>
          <p:nvPr/>
        </p:nvSpPr>
        <p:spPr>
          <a:xfrm>
            <a:off x="0" y="2262625"/>
            <a:ext cx="17449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Những</a:t>
            </a:r>
            <a:r>
              <a:rPr lang="en-US" sz="4800" b="1" dirty="0"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cái</a:t>
            </a:r>
            <a:r>
              <a:rPr lang="en-US" sz="4800" b="1" dirty="0"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bút</a:t>
            </a:r>
            <a:r>
              <a:rPr lang="en-US" sz="4800" b="1" dirty="0"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của</a:t>
            </a:r>
            <a:r>
              <a:rPr lang="en-US" sz="4800" b="1" dirty="0"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tôi</a:t>
            </a:r>
            <a:r>
              <a:rPr lang="en-US" sz="4800" b="1" dirty="0"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 …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không</a:t>
            </a:r>
            <a:r>
              <a:rPr lang="en-US" sz="4800" b="1" dirty="0"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còn</a:t>
            </a:r>
            <a:r>
              <a:rPr lang="en-US" sz="4800" b="1" dirty="0"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mới</a:t>
            </a:r>
            <a:r>
              <a:rPr lang="en-US" sz="4800" b="1" dirty="0"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 …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rất</a:t>
            </a:r>
            <a:r>
              <a:rPr lang="en-US" sz="4800" b="1" dirty="0"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tốt</a:t>
            </a:r>
            <a:r>
              <a:rPr lang="en-US" sz="4800" b="1" dirty="0"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.</a:t>
            </a:r>
            <a:endParaRPr lang="en-US" sz="48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18" name="íś1íḍè">
            <a:extLst>
              <a:ext uri="{FF2B5EF4-FFF2-40B4-BE49-F238E27FC236}">
                <a16:creationId xmlns:a16="http://schemas.microsoft.com/office/drawing/2014/main" id="{270926FF-FCB4-4AF6-EC6C-9C8C38701B65}"/>
              </a:ext>
            </a:extLst>
          </p:cNvPr>
          <p:cNvSpPr/>
          <p:nvPr/>
        </p:nvSpPr>
        <p:spPr>
          <a:xfrm>
            <a:off x="4070266" y="541866"/>
            <a:ext cx="13684334" cy="1712226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square" lIns="137160" tIns="68580" rIns="137160" bIns="6858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defTabSz="1371600">
              <a:defRPr/>
            </a:pPr>
            <a:r>
              <a:rPr lang="en-US" sz="5400" dirty="0" err="1">
                <a:latin typeface="UTM Avo" panose="02040603050506020204" pitchFamily="18" charset="0"/>
              </a:rPr>
              <a:t>Điền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kết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từ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thích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hợp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và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chỗ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trống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để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hoàn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thiện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câu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văn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sau</a:t>
            </a:r>
            <a:r>
              <a:rPr lang="en-US" sz="5400" dirty="0">
                <a:latin typeface="UTM Avo" panose="02040603050506020204" pitchFamily="18" charset="0"/>
              </a:rPr>
              <a:t>?</a:t>
            </a:r>
            <a:endParaRPr lang="zh-CN" altLang="en-US" sz="16600" b="1" dirty="0">
              <a:solidFill>
                <a:srgbClr val="C00000"/>
              </a:solidFill>
              <a:latin typeface="UTM Avo" panose="02040603050506020204" pitchFamily="18" charset="0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07232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0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1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5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6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" grpId="0" animBg="1"/>
      <p:bldP spid="19" grpId="0" animBg="1"/>
      <p:bldP spid="19" grpId="1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5" grpId="0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1A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860123" y="1717538"/>
            <a:ext cx="9367678" cy="7314105"/>
            <a:chOff x="0" y="0"/>
            <a:chExt cx="2806965" cy="21916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806965" cy="2191625"/>
            </a:xfrm>
            <a:custGeom>
              <a:avLst/>
              <a:gdLst/>
              <a:ahLst/>
              <a:cxnLst/>
              <a:rect l="l" t="t" r="r" b="b"/>
              <a:pathLst>
                <a:path w="2806965" h="2191625">
                  <a:moveTo>
                    <a:pt x="26446" y="0"/>
                  </a:moveTo>
                  <a:lnTo>
                    <a:pt x="2780519" y="0"/>
                  </a:lnTo>
                  <a:cubicBezTo>
                    <a:pt x="2795125" y="0"/>
                    <a:pt x="2806965" y="11840"/>
                    <a:pt x="2806965" y="26446"/>
                  </a:cubicBezTo>
                  <a:lnTo>
                    <a:pt x="2806965" y="2165179"/>
                  </a:lnTo>
                  <a:cubicBezTo>
                    <a:pt x="2806965" y="2172193"/>
                    <a:pt x="2804179" y="2178920"/>
                    <a:pt x="2799219" y="2183879"/>
                  </a:cubicBezTo>
                  <a:cubicBezTo>
                    <a:pt x="2794260" y="2188839"/>
                    <a:pt x="2787533" y="2191625"/>
                    <a:pt x="2780519" y="2191625"/>
                  </a:cubicBezTo>
                  <a:lnTo>
                    <a:pt x="26446" y="2191625"/>
                  </a:lnTo>
                  <a:cubicBezTo>
                    <a:pt x="19432" y="2191625"/>
                    <a:pt x="12706" y="2188839"/>
                    <a:pt x="7746" y="2183879"/>
                  </a:cubicBezTo>
                  <a:cubicBezTo>
                    <a:pt x="2786" y="2178920"/>
                    <a:pt x="0" y="2172193"/>
                    <a:pt x="0" y="2165179"/>
                  </a:cubicBezTo>
                  <a:lnTo>
                    <a:pt x="0" y="26446"/>
                  </a:lnTo>
                  <a:cubicBezTo>
                    <a:pt x="0" y="19432"/>
                    <a:pt x="2786" y="12706"/>
                    <a:pt x="7746" y="7746"/>
                  </a:cubicBezTo>
                  <a:cubicBezTo>
                    <a:pt x="12706" y="2786"/>
                    <a:pt x="19432" y="0"/>
                    <a:pt x="26446" y="0"/>
                  </a:cubicBezTo>
                  <a:close/>
                </a:path>
              </a:pathLst>
            </a:custGeom>
            <a:solidFill>
              <a:srgbClr val="F8E9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19050"/>
              <a:ext cx="2806965" cy="21725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1664319" y="1509486"/>
            <a:ext cx="5329887" cy="7268028"/>
          </a:xfrm>
          <a:custGeom>
            <a:avLst/>
            <a:gdLst/>
            <a:ahLst/>
            <a:cxnLst/>
            <a:rect l="l" t="t" r="r" b="b"/>
            <a:pathLst>
              <a:path w="5329887" h="7268028">
                <a:moveTo>
                  <a:pt x="0" y="0"/>
                </a:moveTo>
                <a:lnTo>
                  <a:pt x="5329888" y="0"/>
                </a:lnTo>
                <a:lnTo>
                  <a:pt x="5329888" y="7268028"/>
                </a:lnTo>
                <a:lnTo>
                  <a:pt x="0" y="72680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893078" y="654789"/>
            <a:ext cx="12669445" cy="5653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99"/>
              </a:lnSpc>
              <a:spcBef>
                <a:spcPct val="0"/>
              </a:spcBef>
            </a:pPr>
            <a:r>
              <a:rPr lang="en-US" sz="4800" b="1" dirty="0" err="1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Các</a:t>
            </a:r>
            <a:r>
              <a:rPr lang="en-US" sz="4800" b="1" dirty="0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tư</a:t>
            </a:r>
            <a:r>
              <a:rPr lang="en-US" sz="4800" b="1" dirty="0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̀ in </a:t>
            </a:r>
            <a:r>
              <a:rPr lang="en-US" sz="4800" b="1" dirty="0" err="1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đậm</a:t>
            </a:r>
            <a:r>
              <a:rPr lang="en-US" sz="4800" b="1" dirty="0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sau</a:t>
            </a:r>
            <a:r>
              <a:rPr lang="en-US" sz="4800" b="1" dirty="0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dùng</a:t>
            </a:r>
            <a:r>
              <a:rPr lang="en-US" sz="4800" b="1" dirty="0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đê</a:t>
            </a:r>
            <a:r>
              <a:rPr lang="en-US" sz="4800" b="1" dirty="0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̉ </a:t>
            </a:r>
            <a:r>
              <a:rPr lang="en-US" sz="4800" b="1" dirty="0" err="1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làm</a:t>
            </a:r>
            <a:r>
              <a:rPr lang="en-US" sz="4800" b="1" dirty="0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gi</a:t>
            </a:r>
            <a:r>
              <a:rPr lang="en-US" sz="4800" b="1" dirty="0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̀?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67115" y="2033212"/>
            <a:ext cx="8553695" cy="6091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84"/>
              </a:lnSpc>
            </a:pP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     Em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Thuý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là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bức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tranh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sơn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dầu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821" b="1" spc="49" dirty="0">
                <a:solidFill>
                  <a:srgbClr val="615A4F"/>
                </a:solidFill>
                <a:latin typeface="UTM Avo Bold"/>
                <a:ea typeface="UTM Avo Bold"/>
                <a:cs typeface="UTM Avo Bold"/>
                <a:sym typeface="UTM Avo Bold"/>
              </a:rPr>
              <a:t>do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hoạ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sĩ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Trần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Văn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Cẩn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sáng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tác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821" b="1" spc="49" dirty="0" err="1">
                <a:solidFill>
                  <a:srgbClr val="615A4F"/>
                </a:solidFill>
                <a:latin typeface="UTM Avo Bold"/>
                <a:ea typeface="UTM Avo Bold"/>
                <a:cs typeface="UTM Avo Bold"/>
                <a:sym typeface="UTM Avo Bold"/>
              </a:rPr>
              <a:t>vào</a:t>
            </a:r>
            <a:r>
              <a:rPr lang="en-US" sz="3821" b="1" spc="49" dirty="0">
                <a:solidFill>
                  <a:srgbClr val="615A4F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năm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1943.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Bức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tranh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vẽ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một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bé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gái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8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tuổi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,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có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mái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tóc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ngắn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,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đôi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mắt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mở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to,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trong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sáng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821" b="1" spc="49" dirty="0" err="1">
                <a:solidFill>
                  <a:srgbClr val="615A4F"/>
                </a:solidFill>
                <a:latin typeface="UTM Avo Bold"/>
                <a:ea typeface="UTM Avo Bold"/>
                <a:cs typeface="UTM Avo Bold"/>
                <a:sym typeface="UTM Avo Bold"/>
              </a:rPr>
              <a:t>và</a:t>
            </a:r>
            <a:r>
              <a:rPr lang="en-US" sz="3821" b="1" spc="49" dirty="0">
                <a:solidFill>
                  <a:srgbClr val="615A4F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nét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mặt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thơ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ngây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.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Bức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tranh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được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coi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là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một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821" b="1" spc="49" dirty="0" err="1">
                <a:solidFill>
                  <a:srgbClr val="615A4F"/>
                </a:solidFill>
                <a:latin typeface="UTM Avo Bold"/>
                <a:ea typeface="UTM Avo Bold"/>
                <a:cs typeface="UTM Avo Bold"/>
                <a:sym typeface="UTM Avo Bold"/>
              </a:rPr>
              <a:t>trong</a:t>
            </a:r>
            <a:r>
              <a:rPr lang="en-US" sz="3821" b="1" spc="49" dirty="0">
                <a:solidFill>
                  <a:srgbClr val="615A4F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những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tác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phẩm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xuất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sắc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nhất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821" b="1" spc="49" dirty="0" err="1">
                <a:solidFill>
                  <a:srgbClr val="615A4F"/>
                </a:solidFill>
                <a:latin typeface="UTM Avo Bold"/>
                <a:ea typeface="UTM Avo Bold"/>
                <a:cs typeface="UTM Avo Bold"/>
                <a:sym typeface="UTM Avo Bold"/>
              </a:rPr>
              <a:t>của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tranh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chân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dung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Việt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Nam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thế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kỉ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XX.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408225" y="8328985"/>
            <a:ext cx="2177796" cy="487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81"/>
              </a:lnSpc>
            </a:pPr>
            <a:r>
              <a:rPr lang="en-US" sz="2915" spc="326">
                <a:solidFill>
                  <a:srgbClr val="524739"/>
                </a:solidFill>
                <a:latin typeface="UTM Avo"/>
                <a:ea typeface="UTM Avo"/>
                <a:cs typeface="UTM Avo"/>
                <a:sym typeface="UTM Avo"/>
              </a:rPr>
              <a:t>(Hà Phan)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4BF4E49-9B70-3EE2-875F-8F2E7BEBB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123" y="88227"/>
            <a:ext cx="3590855" cy="17740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CA58D94-70BD-9F11-7F73-CFD889BCC00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56498"/>
          <a:stretch/>
        </p:blipFill>
        <p:spPr>
          <a:xfrm>
            <a:off x="30480" y="9059243"/>
            <a:ext cx="18288000" cy="122775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8DE5692-E329-0BAF-8D60-D3A8ED2256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39996" y="7306493"/>
            <a:ext cx="7203876" cy="29420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1A3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9C1BB8-3DCA-7FC2-8BD5-84C2FEFC2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>
            <a:extLst>
              <a:ext uri="{FF2B5EF4-FFF2-40B4-BE49-F238E27FC236}">
                <a16:creationId xmlns:a16="http://schemas.microsoft.com/office/drawing/2014/main" id="{6F3BA757-BA8B-FE59-2491-1BAE9F0C852F}"/>
              </a:ext>
            </a:extLst>
          </p:cNvPr>
          <p:cNvGrpSpPr/>
          <p:nvPr/>
        </p:nvGrpSpPr>
        <p:grpSpPr>
          <a:xfrm>
            <a:off x="860123" y="1717538"/>
            <a:ext cx="9367678" cy="7314105"/>
            <a:chOff x="0" y="0"/>
            <a:chExt cx="2806965" cy="2191625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BDC077A9-F0C1-79DC-A75E-DF8F06E5B7E7}"/>
                </a:ext>
              </a:extLst>
            </p:cNvPr>
            <p:cNvSpPr/>
            <p:nvPr/>
          </p:nvSpPr>
          <p:spPr>
            <a:xfrm>
              <a:off x="0" y="0"/>
              <a:ext cx="2806965" cy="2191625"/>
            </a:xfrm>
            <a:custGeom>
              <a:avLst/>
              <a:gdLst/>
              <a:ahLst/>
              <a:cxnLst/>
              <a:rect l="l" t="t" r="r" b="b"/>
              <a:pathLst>
                <a:path w="2806965" h="2191625">
                  <a:moveTo>
                    <a:pt x="26446" y="0"/>
                  </a:moveTo>
                  <a:lnTo>
                    <a:pt x="2780519" y="0"/>
                  </a:lnTo>
                  <a:cubicBezTo>
                    <a:pt x="2795125" y="0"/>
                    <a:pt x="2806965" y="11840"/>
                    <a:pt x="2806965" y="26446"/>
                  </a:cubicBezTo>
                  <a:lnTo>
                    <a:pt x="2806965" y="2165179"/>
                  </a:lnTo>
                  <a:cubicBezTo>
                    <a:pt x="2806965" y="2172193"/>
                    <a:pt x="2804179" y="2178920"/>
                    <a:pt x="2799219" y="2183879"/>
                  </a:cubicBezTo>
                  <a:cubicBezTo>
                    <a:pt x="2794260" y="2188839"/>
                    <a:pt x="2787533" y="2191625"/>
                    <a:pt x="2780519" y="2191625"/>
                  </a:cubicBezTo>
                  <a:lnTo>
                    <a:pt x="26446" y="2191625"/>
                  </a:lnTo>
                  <a:cubicBezTo>
                    <a:pt x="19432" y="2191625"/>
                    <a:pt x="12706" y="2188839"/>
                    <a:pt x="7746" y="2183879"/>
                  </a:cubicBezTo>
                  <a:cubicBezTo>
                    <a:pt x="2786" y="2178920"/>
                    <a:pt x="0" y="2172193"/>
                    <a:pt x="0" y="2165179"/>
                  </a:cubicBezTo>
                  <a:lnTo>
                    <a:pt x="0" y="26446"/>
                  </a:lnTo>
                  <a:cubicBezTo>
                    <a:pt x="0" y="19432"/>
                    <a:pt x="2786" y="12706"/>
                    <a:pt x="7746" y="7746"/>
                  </a:cubicBezTo>
                  <a:cubicBezTo>
                    <a:pt x="12706" y="2786"/>
                    <a:pt x="19432" y="0"/>
                    <a:pt x="26446" y="0"/>
                  </a:cubicBezTo>
                  <a:close/>
                </a:path>
              </a:pathLst>
            </a:custGeom>
            <a:solidFill>
              <a:srgbClr val="F8E9C8"/>
            </a:solidFill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E30A3CFA-C58E-1735-8447-1039A6F77818}"/>
                </a:ext>
              </a:extLst>
            </p:cNvPr>
            <p:cNvSpPr txBox="1"/>
            <p:nvPr/>
          </p:nvSpPr>
          <p:spPr>
            <a:xfrm>
              <a:off x="0" y="19050"/>
              <a:ext cx="2806965" cy="21725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59"/>
                </a:lnSpc>
              </a:pPr>
              <a:endParaRPr/>
            </a:p>
          </p:txBody>
        </p:sp>
      </p:grpSp>
      <p:sp>
        <p:nvSpPr>
          <p:cNvPr id="11" name="Freeform 11">
            <a:extLst>
              <a:ext uri="{FF2B5EF4-FFF2-40B4-BE49-F238E27FC236}">
                <a16:creationId xmlns:a16="http://schemas.microsoft.com/office/drawing/2014/main" id="{BA4CE952-9805-44B0-255A-606360770F2D}"/>
              </a:ext>
            </a:extLst>
          </p:cNvPr>
          <p:cNvSpPr/>
          <p:nvPr/>
        </p:nvSpPr>
        <p:spPr>
          <a:xfrm>
            <a:off x="11664319" y="1509486"/>
            <a:ext cx="5329887" cy="7268028"/>
          </a:xfrm>
          <a:custGeom>
            <a:avLst/>
            <a:gdLst/>
            <a:ahLst/>
            <a:cxnLst/>
            <a:rect l="l" t="t" r="r" b="b"/>
            <a:pathLst>
              <a:path w="5329887" h="7268028">
                <a:moveTo>
                  <a:pt x="0" y="0"/>
                </a:moveTo>
                <a:lnTo>
                  <a:pt x="5329888" y="0"/>
                </a:lnTo>
                <a:lnTo>
                  <a:pt x="5329888" y="7268028"/>
                </a:lnTo>
                <a:lnTo>
                  <a:pt x="0" y="72680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531C0A2E-1240-7C27-EC65-7E0F1485C9C5}"/>
              </a:ext>
            </a:extLst>
          </p:cNvPr>
          <p:cNvSpPr txBox="1"/>
          <p:nvPr/>
        </p:nvSpPr>
        <p:spPr>
          <a:xfrm>
            <a:off x="3893078" y="654789"/>
            <a:ext cx="12669445" cy="5653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99"/>
              </a:lnSpc>
              <a:spcBef>
                <a:spcPct val="0"/>
              </a:spcBef>
            </a:pPr>
            <a:r>
              <a:rPr lang="en-US" sz="4800" b="1" dirty="0" err="1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Các</a:t>
            </a:r>
            <a:r>
              <a:rPr lang="en-US" sz="4800" b="1" dirty="0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tư</a:t>
            </a:r>
            <a:r>
              <a:rPr lang="en-US" sz="4800" b="1" dirty="0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̀ in </a:t>
            </a:r>
            <a:r>
              <a:rPr lang="en-US" sz="4800" b="1" dirty="0" err="1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đậm</a:t>
            </a:r>
            <a:r>
              <a:rPr lang="en-US" sz="4800" b="1" dirty="0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sau</a:t>
            </a:r>
            <a:r>
              <a:rPr lang="en-US" sz="4800" b="1" dirty="0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dùng</a:t>
            </a:r>
            <a:r>
              <a:rPr lang="en-US" sz="4800" b="1" dirty="0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đê</a:t>
            </a:r>
            <a:r>
              <a:rPr lang="en-US" sz="4800" b="1" dirty="0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̉ </a:t>
            </a:r>
            <a:r>
              <a:rPr lang="en-US" sz="4800" b="1" dirty="0" err="1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làm</a:t>
            </a:r>
            <a:r>
              <a:rPr lang="en-US" sz="4800" b="1" dirty="0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gi</a:t>
            </a:r>
            <a:r>
              <a:rPr lang="en-US" sz="4800" b="1" dirty="0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̀?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F717BE96-2749-9A9D-6337-50513A6442ED}"/>
              </a:ext>
            </a:extLst>
          </p:cNvPr>
          <p:cNvSpPr txBox="1"/>
          <p:nvPr/>
        </p:nvSpPr>
        <p:spPr>
          <a:xfrm>
            <a:off x="1267115" y="2033212"/>
            <a:ext cx="8553695" cy="6091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84"/>
              </a:lnSpc>
            </a:pP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     Em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Thuý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là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bức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tranh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sơn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dầu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821" b="1" spc="49" dirty="0">
                <a:solidFill>
                  <a:srgbClr val="615A4F"/>
                </a:solidFill>
                <a:latin typeface="UTM Avo Bold"/>
                <a:ea typeface="UTM Avo Bold"/>
                <a:cs typeface="UTM Avo Bold"/>
                <a:sym typeface="UTM Avo Bold"/>
              </a:rPr>
              <a:t>do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hoạ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sĩ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Trần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Văn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Cẩn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sáng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tác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821" b="1" spc="49" dirty="0" err="1">
                <a:solidFill>
                  <a:srgbClr val="615A4F"/>
                </a:solidFill>
                <a:latin typeface="UTM Avo Bold"/>
                <a:ea typeface="UTM Avo Bold"/>
                <a:cs typeface="UTM Avo Bold"/>
                <a:sym typeface="UTM Avo Bold"/>
              </a:rPr>
              <a:t>vào</a:t>
            </a:r>
            <a:r>
              <a:rPr lang="en-US" sz="3821" b="1" spc="49" dirty="0">
                <a:solidFill>
                  <a:srgbClr val="615A4F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năm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1943.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Bức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tranh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vẽ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một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bé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gái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8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tuổi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,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có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mái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tóc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ngắn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,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đôi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mắt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mở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to,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trong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sáng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821" b="1" spc="49" dirty="0" err="1">
                <a:solidFill>
                  <a:srgbClr val="615A4F"/>
                </a:solidFill>
                <a:latin typeface="UTM Avo Bold"/>
                <a:ea typeface="UTM Avo Bold"/>
                <a:cs typeface="UTM Avo Bold"/>
                <a:sym typeface="UTM Avo Bold"/>
              </a:rPr>
              <a:t>và</a:t>
            </a:r>
            <a:r>
              <a:rPr lang="en-US" sz="3821" b="1" spc="49" dirty="0">
                <a:solidFill>
                  <a:srgbClr val="615A4F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nét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mặt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thơ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ngây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.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Bức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tranh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được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coi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là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một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821" b="1" spc="49" dirty="0" err="1">
                <a:solidFill>
                  <a:srgbClr val="615A4F"/>
                </a:solidFill>
                <a:latin typeface="UTM Avo Bold"/>
                <a:ea typeface="UTM Avo Bold"/>
                <a:cs typeface="UTM Avo Bold"/>
                <a:sym typeface="UTM Avo Bold"/>
              </a:rPr>
              <a:t>trong</a:t>
            </a:r>
            <a:r>
              <a:rPr lang="en-US" sz="3821" b="1" spc="49" dirty="0">
                <a:solidFill>
                  <a:srgbClr val="615A4F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những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tác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phẩm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xuất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sắc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nhất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821" b="1" spc="49" dirty="0" err="1">
                <a:solidFill>
                  <a:srgbClr val="615A4F"/>
                </a:solidFill>
                <a:latin typeface="UTM Avo Bold"/>
                <a:ea typeface="UTM Avo Bold"/>
                <a:cs typeface="UTM Avo Bold"/>
                <a:sym typeface="UTM Avo Bold"/>
              </a:rPr>
              <a:t>của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tranh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chân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dung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Việt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Nam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thế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821" spc="49" dirty="0" err="1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kỉ</a:t>
            </a:r>
            <a:r>
              <a:rPr lang="en-US" sz="3821" spc="49" dirty="0">
                <a:solidFill>
                  <a:srgbClr val="615A4F"/>
                </a:solidFill>
                <a:latin typeface="UTM Avo"/>
                <a:ea typeface="UTM Avo"/>
                <a:cs typeface="UTM Avo"/>
                <a:sym typeface="UTM Avo"/>
              </a:rPr>
              <a:t> XX.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C3B52611-54A6-424F-AC42-6E34FCD3BF8C}"/>
              </a:ext>
            </a:extLst>
          </p:cNvPr>
          <p:cNvSpPr txBox="1"/>
          <p:nvPr/>
        </p:nvSpPr>
        <p:spPr>
          <a:xfrm>
            <a:off x="7408225" y="8328985"/>
            <a:ext cx="2177796" cy="487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81"/>
              </a:lnSpc>
            </a:pPr>
            <a:r>
              <a:rPr lang="en-US" sz="2915" spc="326">
                <a:solidFill>
                  <a:srgbClr val="524739"/>
                </a:solidFill>
                <a:latin typeface="UTM Avo"/>
                <a:ea typeface="UTM Avo"/>
                <a:cs typeface="UTM Avo"/>
                <a:sym typeface="UTM Avo"/>
              </a:rPr>
              <a:t>(Hà Phan)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66BD21A-1A5B-42BE-43D0-123C8F6AA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123" y="88227"/>
            <a:ext cx="3590855" cy="17740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2154EB3-F996-192B-AA8D-592025E9B4A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56498"/>
          <a:stretch/>
        </p:blipFill>
        <p:spPr>
          <a:xfrm>
            <a:off x="30480" y="9059243"/>
            <a:ext cx="18288000" cy="12277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D7E902-E0D9-6E3E-9252-99052229535F}"/>
              </a:ext>
            </a:extLst>
          </p:cNvPr>
          <p:cNvSpPr txBox="1"/>
          <p:nvPr/>
        </p:nvSpPr>
        <p:spPr>
          <a:xfrm>
            <a:off x="1447800" y="8919819"/>
            <a:ext cx="15697200" cy="13234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4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Các từ in đậm trong văn được dùng để </a:t>
            </a:r>
            <a:r>
              <a:rPr lang="vi-VN" sz="4000" b="1" i="1" dirty="0">
                <a:solidFill>
                  <a:srgbClr val="B52048"/>
                </a:solidFill>
                <a:effectLst/>
                <a:latin typeface="Open Sans" panose="020B0606030504020204" pitchFamily="34" charset="0"/>
              </a:rPr>
              <a:t>nối các từ ngữ, các câu 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trong đoạn văn với nhau.</a:t>
            </a:r>
            <a:endParaRPr lang="en-US" sz="40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4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32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184369" y="9031644"/>
            <a:ext cx="6592123" cy="3409119"/>
          </a:xfrm>
          <a:custGeom>
            <a:avLst/>
            <a:gdLst/>
            <a:ahLst/>
            <a:cxnLst/>
            <a:rect l="l" t="t" r="r" b="b"/>
            <a:pathLst>
              <a:path w="6592123" h="3409119">
                <a:moveTo>
                  <a:pt x="0" y="0"/>
                </a:moveTo>
                <a:lnTo>
                  <a:pt x="6592123" y="0"/>
                </a:lnTo>
                <a:lnTo>
                  <a:pt x="6592123" y="3409119"/>
                </a:lnTo>
                <a:lnTo>
                  <a:pt x="0" y="34091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860123" y="1548539"/>
            <a:ext cx="17043832" cy="7314105"/>
            <a:chOff x="0" y="0"/>
            <a:chExt cx="5107076" cy="21916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107076" cy="2191625"/>
            </a:xfrm>
            <a:custGeom>
              <a:avLst/>
              <a:gdLst/>
              <a:ahLst/>
              <a:cxnLst/>
              <a:rect l="l" t="t" r="r" b="b"/>
              <a:pathLst>
                <a:path w="5107076" h="2191625">
                  <a:moveTo>
                    <a:pt x="14536" y="0"/>
                  </a:moveTo>
                  <a:lnTo>
                    <a:pt x="5092540" y="0"/>
                  </a:lnTo>
                  <a:cubicBezTo>
                    <a:pt x="5096396" y="0"/>
                    <a:pt x="5100093" y="1531"/>
                    <a:pt x="5102818" y="4257"/>
                  </a:cubicBezTo>
                  <a:cubicBezTo>
                    <a:pt x="5105545" y="6983"/>
                    <a:pt x="5107076" y="10680"/>
                    <a:pt x="5107076" y="14536"/>
                  </a:cubicBezTo>
                  <a:lnTo>
                    <a:pt x="5107076" y="2177090"/>
                  </a:lnTo>
                  <a:cubicBezTo>
                    <a:pt x="5107076" y="2185117"/>
                    <a:pt x="5100568" y="2191625"/>
                    <a:pt x="5092540" y="2191625"/>
                  </a:cubicBezTo>
                  <a:lnTo>
                    <a:pt x="14536" y="2191625"/>
                  </a:lnTo>
                  <a:cubicBezTo>
                    <a:pt x="10680" y="2191625"/>
                    <a:pt x="6983" y="2190094"/>
                    <a:pt x="4257" y="2187368"/>
                  </a:cubicBezTo>
                  <a:cubicBezTo>
                    <a:pt x="1531" y="2184642"/>
                    <a:pt x="0" y="2180945"/>
                    <a:pt x="0" y="2177090"/>
                  </a:cubicBezTo>
                  <a:lnTo>
                    <a:pt x="0" y="14536"/>
                  </a:lnTo>
                  <a:cubicBezTo>
                    <a:pt x="0" y="6508"/>
                    <a:pt x="6508" y="0"/>
                    <a:pt x="1453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19050"/>
              <a:ext cx="5107076" cy="21725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6679982" y="9258300"/>
            <a:ext cx="6592123" cy="3409119"/>
          </a:xfrm>
          <a:custGeom>
            <a:avLst/>
            <a:gdLst/>
            <a:ahLst/>
            <a:cxnLst/>
            <a:rect l="l" t="t" r="r" b="b"/>
            <a:pathLst>
              <a:path w="6592123" h="3409119">
                <a:moveTo>
                  <a:pt x="0" y="0"/>
                </a:moveTo>
                <a:lnTo>
                  <a:pt x="6592123" y="0"/>
                </a:lnTo>
                <a:lnTo>
                  <a:pt x="6592123" y="3409119"/>
                </a:lnTo>
                <a:lnTo>
                  <a:pt x="0" y="34091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28700" y="9031644"/>
            <a:ext cx="6592123" cy="3409119"/>
          </a:xfrm>
          <a:custGeom>
            <a:avLst/>
            <a:gdLst/>
            <a:ahLst/>
            <a:cxnLst/>
            <a:rect l="l" t="t" r="r" b="b"/>
            <a:pathLst>
              <a:path w="6592123" h="3409119">
                <a:moveTo>
                  <a:pt x="0" y="0"/>
                </a:moveTo>
                <a:lnTo>
                  <a:pt x="6592123" y="0"/>
                </a:lnTo>
                <a:lnTo>
                  <a:pt x="6592123" y="3409119"/>
                </a:lnTo>
                <a:lnTo>
                  <a:pt x="0" y="34091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767854" y="9031644"/>
            <a:ext cx="6592123" cy="3409119"/>
          </a:xfrm>
          <a:custGeom>
            <a:avLst/>
            <a:gdLst/>
            <a:ahLst/>
            <a:cxnLst/>
            <a:rect l="l" t="t" r="r" b="b"/>
            <a:pathLst>
              <a:path w="6592123" h="3409119">
                <a:moveTo>
                  <a:pt x="0" y="0"/>
                </a:moveTo>
                <a:lnTo>
                  <a:pt x="6592123" y="0"/>
                </a:lnTo>
                <a:lnTo>
                  <a:pt x="6592123" y="3409119"/>
                </a:lnTo>
                <a:lnTo>
                  <a:pt x="0" y="34091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293554" y="1907229"/>
            <a:ext cx="14119988" cy="6382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15"/>
              </a:lnSpc>
            </a:pPr>
            <a:r>
              <a:rPr lang="en-US" sz="3554" b="1" dirty="0">
                <a:solidFill>
                  <a:srgbClr val="B52048"/>
                </a:solidFill>
                <a:latin typeface="UTM Avo Bold"/>
                <a:ea typeface="UTM Avo Bold"/>
                <a:cs typeface="UTM Avo Bold"/>
                <a:sym typeface="UTM Avo Bold"/>
              </a:rPr>
              <a:t>a. </a:t>
            </a:r>
            <a:r>
              <a:rPr lang="en-US" sz="3554" b="1" dirty="0" err="1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Vì</a:t>
            </a:r>
            <a:r>
              <a:rPr lang="en-US" sz="3554" b="1" dirty="0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554" b="1" dirty="0" err="1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những</a:t>
            </a:r>
            <a:r>
              <a:rPr lang="en-US" sz="3554" b="1" dirty="0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554" b="1" dirty="0" err="1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bức</a:t>
            </a:r>
            <a:r>
              <a:rPr lang="en-US" sz="3554" b="1" dirty="0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554" b="1" dirty="0" err="1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tranh</a:t>
            </a:r>
            <a:r>
              <a:rPr lang="en-US" sz="3554" b="1" dirty="0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554" b="1" dirty="0" err="1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của</a:t>
            </a:r>
            <a:r>
              <a:rPr lang="en-US" sz="3554" b="1" dirty="0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 Bùi Xuân </a:t>
            </a:r>
            <a:r>
              <a:rPr lang="en-US" sz="3554" b="1" dirty="0" err="1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Phái</a:t>
            </a:r>
            <a:r>
              <a:rPr lang="en-US" sz="3554" b="1" dirty="0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554" b="1" dirty="0" err="1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mang</a:t>
            </a:r>
            <a:r>
              <a:rPr lang="en-US" sz="3554" b="1" dirty="0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554" b="1" dirty="0" err="1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hồn</a:t>
            </a:r>
            <a:r>
              <a:rPr lang="en-US" sz="3554" b="1" dirty="0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554" b="1" dirty="0" err="1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cốt</a:t>
            </a:r>
            <a:r>
              <a:rPr lang="en-US" sz="3554" b="1" dirty="0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554" b="1" dirty="0" err="1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của</a:t>
            </a:r>
            <a:r>
              <a:rPr lang="en-US" sz="3554" b="1" dirty="0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554" b="1" dirty="0" err="1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phố</a:t>
            </a:r>
            <a:r>
              <a:rPr lang="en-US" sz="3554" b="1" dirty="0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554" b="1" dirty="0" err="1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cổ</a:t>
            </a:r>
            <a:r>
              <a:rPr lang="en-US" sz="3554" b="1" dirty="0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 Hà </a:t>
            </a:r>
            <a:r>
              <a:rPr lang="en-US" sz="3554" b="1" dirty="0" err="1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Nội</a:t>
            </a:r>
            <a:r>
              <a:rPr lang="en-US" sz="3554" b="1" dirty="0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554" b="1" dirty="0" err="1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nên</a:t>
            </a:r>
            <a:r>
              <a:rPr lang="en-US" sz="3554" b="1" dirty="0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554" b="1" dirty="0" err="1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tranh</a:t>
            </a:r>
            <a:r>
              <a:rPr lang="en-US" sz="3554" b="1" dirty="0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554" b="1" dirty="0" err="1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của</a:t>
            </a:r>
            <a:r>
              <a:rPr lang="en-US" sz="3554" b="1" dirty="0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554" b="1" dirty="0" err="1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ông</a:t>
            </a:r>
            <a:r>
              <a:rPr lang="en-US" sz="3554" b="1" dirty="0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554" b="1" dirty="0" err="1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được</a:t>
            </a:r>
            <a:r>
              <a:rPr lang="en-US" sz="3554" b="1" dirty="0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554" b="1" dirty="0" err="1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gọi</a:t>
            </a:r>
            <a:r>
              <a:rPr lang="en-US" sz="3554" b="1" dirty="0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554" b="1" dirty="0" err="1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là</a:t>
            </a:r>
            <a:r>
              <a:rPr lang="en-US" sz="3554" b="1" dirty="0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 “</a:t>
            </a:r>
            <a:r>
              <a:rPr lang="en-US" sz="3554" b="1" dirty="0" err="1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Phố</a:t>
            </a:r>
            <a:r>
              <a:rPr lang="en-US" sz="3554" b="1" dirty="0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554" b="1" dirty="0" err="1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Phái</a:t>
            </a:r>
            <a:r>
              <a:rPr lang="en-US" sz="3554" b="1" dirty="0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".</a:t>
            </a:r>
          </a:p>
          <a:p>
            <a:pPr algn="just">
              <a:lnSpc>
                <a:spcPts val="5615"/>
              </a:lnSpc>
            </a:pPr>
            <a:r>
              <a:rPr lang="en-US" sz="3554" b="1" dirty="0">
                <a:solidFill>
                  <a:srgbClr val="B52048"/>
                </a:solidFill>
                <a:latin typeface="UTM Avo Bold"/>
                <a:ea typeface="UTM Avo Bold"/>
                <a:cs typeface="UTM Avo Bold"/>
                <a:sym typeface="UTM Avo Bold"/>
              </a:rPr>
              <a:t>b. </a:t>
            </a:r>
            <a:r>
              <a:rPr lang="en-US" sz="3554" b="1" dirty="0" err="1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Mặc</a:t>
            </a:r>
            <a:r>
              <a:rPr lang="en-US" sz="3554" b="1" dirty="0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554" b="1" dirty="0" err="1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dù</a:t>
            </a:r>
            <a:r>
              <a:rPr lang="en-US" sz="3554" b="1" dirty="0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554" b="1" dirty="0" err="1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phim</a:t>
            </a:r>
            <a:r>
              <a:rPr lang="en-US" sz="3554" b="1" dirty="0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554" b="1" dirty="0" err="1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hoạt</a:t>
            </a:r>
            <a:r>
              <a:rPr lang="en-US" sz="3554" b="1" dirty="0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554" b="1" dirty="0" err="1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hình</a:t>
            </a:r>
            <a:r>
              <a:rPr lang="en-US" sz="3554" b="1" dirty="0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554" b="1" dirty="0" err="1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thường</a:t>
            </a:r>
            <a:r>
              <a:rPr lang="en-US" sz="3554" b="1" dirty="0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554" b="1" dirty="0" err="1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hướng</a:t>
            </a:r>
            <a:r>
              <a:rPr lang="en-US" sz="3554" b="1" dirty="0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554" b="1" dirty="0" err="1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tới</a:t>
            </a:r>
            <a:r>
              <a:rPr lang="en-US" sz="3554" b="1" dirty="0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554" b="1" dirty="0" err="1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đối</a:t>
            </a:r>
            <a:r>
              <a:rPr lang="en-US" sz="3554" b="1" dirty="0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554" b="1" dirty="0" err="1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tượng</a:t>
            </a:r>
            <a:r>
              <a:rPr lang="en-US" sz="3554" b="1" dirty="0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554" b="1" dirty="0" err="1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trẻ</a:t>
            </a:r>
            <a:r>
              <a:rPr lang="en-US" sz="3554" b="1" dirty="0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554" b="1" dirty="0" err="1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em</a:t>
            </a:r>
            <a:r>
              <a:rPr lang="en-US" sz="3554" b="1" dirty="0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, </a:t>
            </a:r>
            <a:r>
              <a:rPr lang="en-US" sz="3554" b="1" dirty="0" err="1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nhưng</a:t>
            </a:r>
            <a:r>
              <a:rPr lang="en-US" sz="3554" b="1" dirty="0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554" b="1" dirty="0" err="1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nhiều</a:t>
            </a:r>
            <a:r>
              <a:rPr lang="en-US" sz="3554" b="1" dirty="0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554" b="1" dirty="0" err="1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người</a:t>
            </a:r>
            <a:r>
              <a:rPr lang="en-US" sz="3554" b="1" dirty="0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554" b="1" dirty="0" err="1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lớn</a:t>
            </a:r>
            <a:r>
              <a:rPr lang="en-US" sz="3554" b="1" dirty="0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554" b="1" dirty="0" err="1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vẫn</a:t>
            </a:r>
            <a:r>
              <a:rPr lang="en-US" sz="3554" b="1" dirty="0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554" b="1" dirty="0" err="1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rất</a:t>
            </a:r>
            <a:r>
              <a:rPr lang="en-US" sz="3554" b="1" dirty="0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554" b="1" dirty="0" err="1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yêu</a:t>
            </a:r>
            <a:r>
              <a:rPr lang="en-US" sz="3554" b="1" dirty="0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554" b="1" dirty="0" err="1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thích</a:t>
            </a:r>
            <a:r>
              <a:rPr lang="en-US" sz="3554" b="1" dirty="0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554" b="1" dirty="0" err="1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loại</a:t>
            </a:r>
            <a:r>
              <a:rPr lang="en-US" sz="3554" b="1" dirty="0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554" b="1" dirty="0" err="1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phim</a:t>
            </a:r>
            <a:r>
              <a:rPr lang="en-US" sz="3554" b="1" dirty="0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554" b="1" dirty="0" err="1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này</a:t>
            </a:r>
            <a:r>
              <a:rPr lang="en-US" sz="3554" b="1" dirty="0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.</a:t>
            </a:r>
          </a:p>
          <a:p>
            <a:pPr algn="just">
              <a:lnSpc>
                <a:spcPts val="5615"/>
              </a:lnSpc>
            </a:pPr>
            <a:r>
              <a:rPr lang="en-US" sz="3554" b="1" dirty="0">
                <a:solidFill>
                  <a:srgbClr val="B52048"/>
                </a:solidFill>
                <a:latin typeface="UTM Avo Bold"/>
                <a:ea typeface="UTM Avo Bold"/>
                <a:cs typeface="UTM Avo Bold"/>
                <a:sym typeface="UTM Avo Bold"/>
              </a:rPr>
              <a:t>c. </a:t>
            </a:r>
            <a:r>
              <a:rPr lang="en-US" sz="3554" b="1" dirty="0" err="1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Dân</a:t>
            </a:r>
            <a:r>
              <a:rPr lang="en-US" sz="3554" b="1" dirty="0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 ca </a:t>
            </a:r>
            <a:r>
              <a:rPr lang="en-US" sz="3554" b="1" dirty="0" err="1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quan</a:t>
            </a:r>
            <a:r>
              <a:rPr lang="en-US" sz="3554" b="1" dirty="0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554" b="1" dirty="0" err="1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họ</a:t>
            </a:r>
            <a:r>
              <a:rPr lang="en-US" sz="3554" b="1" dirty="0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554" b="1" dirty="0" err="1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không</a:t>
            </a:r>
            <a:r>
              <a:rPr lang="en-US" sz="3554" b="1" dirty="0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554" b="1" dirty="0" err="1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những</a:t>
            </a:r>
            <a:r>
              <a:rPr lang="en-US" sz="3554" b="1" dirty="0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554" b="1" dirty="0" err="1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là</a:t>
            </a:r>
            <a:r>
              <a:rPr lang="en-US" sz="3554" b="1" dirty="0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554" b="1" dirty="0" err="1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niềm</a:t>
            </a:r>
            <a:r>
              <a:rPr lang="en-US" sz="3554" b="1" dirty="0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554" b="1" dirty="0" err="1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tự</a:t>
            </a:r>
            <a:r>
              <a:rPr lang="en-US" sz="3554" b="1" dirty="0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554" b="1" dirty="0" err="1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hào</a:t>
            </a:r>
            <a:r>
              <a:rPr lang="en-US" sz="3554" b="1" dirty="0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554" b="1" dirty="0" err="1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của</a:t>
            </a:r>
            <a:r>
              <a:rPr lang="en-US" sz="3554" b="1" dirty="0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554" b="1" dirty="0" err="1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người</a:t>
            </a:r>
            <a:r>
              <a:rPr lang="en-US" sz="3554" b="1" dirty="0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554" b="1" dirty="0" err="1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dân</a:t>
            </a:r>
            <a:r>
              <a:rPr lang="en-US" sz="3554" b="1" dirty="0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554" b="1" dirty="0" err="1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Kinh</a:t>
            </a:r>
            <a:r>
              <a:rPr lang="en-US" sz="3554" b="1" dirty="0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554" b="1" dirty="0" err="1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Bắc</a:t>
            </a:r>
            <a:r>
              <a:rPr lang="en-US" sz="3554" b="1" dirty="0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554" b="1" dirty="0" err="1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mà</a:t>
            </a:r>
            <a:r>
              <a:rPr lang="en-US" sz="3554" b="1" dirty="0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554" b="1" dirty="0" err="1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còn</a:t>
            </a:r>
            <a:r>
              <a:rPr lang="en-US" sz="3554" b="1" dirty="0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554" b="1" dirty="0" err="1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là</a:t>
            </a:r>
            <a:r>
              <a:rPr lang="en-US" sz="3554" b="1" dirty="0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554" b="1" dirty="0" err="1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niềm</a:t>
            </a:r>
            <a:r>
              <a:rPr lang="en-US" sz="3554" b="1" dirty="0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554" b="1" dirty="0" err="1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tự</a:t>
            </a:r>
            <a:r>
              <a:rPr lang="en-US" sz="3554" b="1" dirty="0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554" b="1" dirty="0" err="1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hào</a:t>
            </a:r>
            <a:r>
              <a:rPr lang="en-US" sz="3554" b="1" dirty="0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554" b="1" dirty="0" err="1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của</a:t>
            </a:r>
            <a:r>
              <a:rPr lang="en-US" sz="3554" b="1" dirty="0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554" b="1" dirty="0" err="1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cả</a:t>
            </a:r>
            <a:r>
              <a:rPr lang="en-US" sz="3554" b="1" dirty="0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554" b="1" dirty="0" err="1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dân</a:t>
            </a:r>
            <a:r>
              <a:rPr lang="en-US" sz="3554" b="1" dirty="0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554" b="1" dirty="0" err="1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tộc</a:t>
            </a:r>
            <a:r>
              <a:rPr lang="en-US" sz="3554" b="1" dirty="0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554" b="1" dirty="0" err="1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Việt</a:t>
            </a:r>
            <a:r>
              <a:rPr lang="en-US" sz="3554" b="1" dirty="0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 Nam.</a:t>
            </a:r>
          </a:p>
          <a:p>
            <a:pPr algn="just">
              <a:lnSpc>
                <a:spcPts val="5615"/>
              </a:lnSpc>
            </a:pPr>
            <a:r>
              <a:rPr lang="en-US" sz="3554" b="1" dirty="0">
                <a:solidFill>
                  <a:srgbClr val="B52048"/>
                </a:solidFill>
                <a:latin typeface="UTM Avo Bold"/>
                <a:ea typeface="UTM Avo Bold"/>
                <a:cs typeface="UTM Avo Bold"/>
                <a:sym typeface="UTM Avo Bold"/>
              </a:rPr>
              <a:t>d. </a:t>
            </a:r>
            <a:r>
              <a:rPr lang="en-US" sz="3554" b="1" dirty="0" err="1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Nếu</a:t>
            </a:r>
            <a:r>
              <a:rPr lang="en-US" sz="3554" b="1" dirty="0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554" b="1" dirty="0" err="1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bạn</a:t>
            </a:r>
            <a:r>
              <a:rPr lang="en-US" sz="3554" b="1" dirty="0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554" b="1" dirty="0" err="1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thực</a:t>
            </a:r>
            <a:r>
              <a:rPr lang="en-US" sz="3554" b="1" dirty="0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554" b="1" dirty="0" err="1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sự</a:t>
            </a:r>
            <a:r>
              <a:rPr lang="en-US" sz="3554" b="1" dirty="0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554" b="1" dirty="0" err="1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yêu</a:t>
            </a:r>
            <a:r>
              <a:rPr lang="en-US" sz="3554" b="1" dirty="0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554" b="1" dirty="0" err="1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thích</a:t>
            </a:r>
            <a:r>
              <a:rPr lang="en-US" sz="3554" b="1" dirty="0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554" b="1" dirty="0" err="1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ba</a:t>
            </a:r>
            <a:r>
              <a:rPr lang="en-US" sz="3554" b="1" dirty="0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554" b="1" dirty="0" err="1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lê</a:t>
            </a:r>
            <a:r>
              <a:rPr lang="en-US" sz="3554" b="1" dirty="0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554" b="1" dirty="0" err="1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thì</a:t>
            </a:r>
            <a:r>
              <a:rPr lang="en-US" sz="3554" b="1" dirty="0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554" b="1" dirty="0" err="1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bạn</a:t>
            </a:r>
            <a:r>
              <a:rPr lang="en-US" sz="3554" b="1" dirty="0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554" b="1" dirty="0" err="1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nên</a:t>
            </a:r>
            <a:r>
              <a:rPr lang="en-US" sz="3554" b="1" dirty="0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554" b="1" dirty="0" err="1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theo</a:t>
            </a:r>
            <a:r>
              <a:rPr lang="en-US" sz="3554" b="1" dirty="0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554" b="1" dirty="0" err="1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học</a:t>
            </a:r>
            <a:r>
              <a:rPr lang="en-US" sz="3554" b="1" dirty="0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554" b="1" dirty="0" err="1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từ</a:t>
            </a:r>
            <a:r>
              <a:rPr lang="en-US" sz="3554" b="1" dirty="0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554" b="1" dirty="0" err="1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khi</a:t>
            </a:r>
            <a:r>
              <a:rPr lang="en-US" sz="3554" b="1" dirty="0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554" b="1" dirty="0" err="1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còn</a:t>
            </a:r>
            <a:r>
              <a:rPr lang="en-US" sz="3554" b="1" dirty="0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554" b="1" dirty="0" err="1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nhỏ</a:t>
            </a:r>
            <a:r>
              <a:rPr lang="en-US" sz="3554" b="1" dirty="0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.</a:t>
            </a:r>
          </a:p>
        </p:txBody>
      </p:sp>
      <p:sp>
        <p:nvSpPr>
          <p:cNvPr id="13" name="Freeform 13"/>
          <p:cNvSpPr/>
          <p:nvPr/>
        </p:nvSpPr>
        <p:spPr>
          <a:xfrm>
            <a:off x="14290733" y="-724784"/>
            <a:ext cx="5657850" cy="41148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0"/>
                </a:moveTo>
                <a:lnTo>
                  <a:pt x="5657850" y="0"/>
                </a:lnTo>
                <a:lnTo>
                  <a:pt x="56578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765243" y="5205592"/>
            <a:ext cx="4708831" cy="5160362"/>
          </a:xfrm>
          <a:custGeom>
            <a:avLst/>
            <a:gdLst/>
            <a:ahLst/>
            <a:cxnLst/>
            <a:rect l="l" t="t" r="r" b="b"/>
            <a:pathLst>
              <a:path w="4708831" h="5160362">
                <a:moveTo>
                  <a:pt x="0" y="0"/>
                </a:moveTo>
                <a:lnTo>
                  <a:pt x="4708830" y="0"/>
                </a:lnTo>
                <a:lnTo>
                  <a:pt x="4708830" y="5160362"/>
                </a:lnTo>
                <a:lnTo>
                  <a:pt x="0" y="51603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5400000">
            <a:off x="16104302" y="-263675"/>
            <a:ext cx="2503976" cy="2584750"/>
          </a:xfrm>
          <a:custGeom>
            <a:avLst/>
            <a:gdLst/>
            <a:ahLst/>
            <a:cxnLst/>
            <a:rect l="l" t="t" r="r" b="b"/>
            <a:pathLst>
              <a:path w="2503976" h="2584750">
                <a:moveTo>
                  <a:pt x="0" y="0"/>
                </a:moveTo>
                <a:lnTo>
                  <a:pt x="2503976" y="0"/>
                </a:lnTo>
                <a:lnTo>
                  <a:pt x="2503976" y="2584750"/>
                </a:lnTo>
                <a:lnTo>
                  <a:pt x="0" y="25847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4324761" y="381389"/>
            <a:ext cx="9868467" cy="998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54"/>
              </a:lnSpc>
              <a:spcBef>
                <a:spcPct val="0"/>
              </a:spcBef>
            </a:pPr>
            <a:r>
              <a:rPr lang="en-US" sz="3594" b="1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Chỉ ra các từ nối được dùng thành cặp trong những câu dưới đây: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FFDC486-3179-F20C-7C40-9EC101E616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565" y="2239"/>
            <a:ext cx="3590855" cy="17740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0A308AC-48C4-CCD3-2D82-147B948C5C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78343" y="7781088"/>
            <a:ext cx="5569230" cy="2274457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FD9E68D-8523-D735-5E0E-9E56D096D512}"/>
              </a:ext>
            </a:extLst>
          </p:cNvPr>
          <p:cNvSpPr/>
          <p:nvPr/>
        </p:nvSpPr>
        <p:spPr>
          <a:xfrm>
            <a:off x="1752600" y="1907229"/>
            <a:ext cx="762000" cy="721671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0FD9E30-641F-934B-204F-2CF4EC2298BC}"/>
              </a:ext>
            </a:extLst>
          </p:cNvPr>
          <p:cNvSpPr/>
          <p:nvPr/>
        </p:nvSpPr>
        <p:spPr>
          <a:xfrm>
            <a:off x="4724400" y="2627703"/>
            <a:ext cx="990600" cy="721671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889972C-C18A-ACFA-92CB-C9F248AE39DC}"/>
              </a:ext>
            </a:extLst>
          </p:cNvPr>
          <p:cNvSpPr/>
          <p:nvPr/>
        </p:nvSpPr>
        <p:spPr>
          <a:xfrm>
            <a:off x="1912454" y="3327981"/>
            <a:ext cx="2031966" cy="721671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E30B152-2B7C-B5F9-7B23-7675251D1428}"/>
              </a:ext>
            </a:extLst>
          </p:cNvPr>
          <p:cNvSpPr/>
          <p:nvPr/>
        </p:nvSpPr>
        <p:spPr>
          <a:xfrm>
            <a:off x="2292795" y="4040829"/>
            <a:ext cx="1517205" cy="721671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8987C2C-6DEA-2CD3-49B5-33CCF89A117C}"/>
              </a:ext>
            </a:extLst>
          </p:cNvPr>
          <p:cNvSpPr/>
          <p:nvPr/>
        </p:nvSpPr>
        <p:spPr>
          <a:xfrm>
            <a:off x="5997579" y="4737587"/>
            <a:ext cx="3222621" cy="721671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C9A7BE4-85FC-7AEF-9165-AD6E112E60F3}"/>
              </a:ext>
            </a:extLst>
          </p:cNvPr>
          <p:cNvSpPr/>
          <p:nvPr/>
        </p:nvSpPr>
        <p:spPr>
          <a:xfrm>
            <a:off x="4711455" y="5488629"/>
            <a:ext cx="1968527" cy="721671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81F25F4-20F1-61C8-E5D4-C4332F380ACD}"/>
              </a:ext>
            </a:extLst>
          </p:cNvPr>
          <p:cNvSpPr/>
          <p:nvPr/>
        </p:nvSpPr>
        <p:spPr>
          <a:xfrm>
            <a:off x="1844513" y="6896100"/>
            <a:ext cx="1029945" cy="721671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4F50959-64B9-74F4-9C2B-45A031106613}"/>
              </a:ext>
            </a:extLst>
          </p:cNvPr>
          <p:cNvSpPr/>
          <p:nvPr/>
        </p:nvSpPr>
        <p:spPr>
          <a:xfrm>
            <a:off x="9692667" y="6890417"/>
            <a:ext cx="822933" cy="721671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1A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437545" y="3304033"/>
            <a:ext cx="8706455" cy="6398648"/>
            <a:chOff x="0" y="0"/>
            <a:chExt cx="2608834" cy="191731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08834" cy="1917314"/>
            </a:xfrm>
            <a:custGeom>
              <a:avLst/>
              <a:gdLst/>
              <a:ahLst/>
              <a:cxnLst/>
              <a:rect l="l" t="t" r="r" b="b"/>
              <a:pathLst>
                <a:path w="2608834" h="1917314">
                  <a:moveTo>
                    <a:pt x="28455" y="0"/>
                  </a:moveTo>
                  <a:lnTo>
                    <a:pt x="2580379" y="0"/>
                  </a:lnTo>
                  <a:cubicBezTo>
                    <a:pt x="2587926" y="0"/>
                    <a:pt x="2595163" y="2998"/>
                    <a:pt x="2600500" y="8334"/>
                  </a:cubicBezTo>
                  <a:cubicBezTo>
                    <a:pt x="2605836" y="13671"/>
                    <a:pt x="2608834" y="20908"/>
                    <a:pt x="2608834" y="28455"/>
                  </a:cubicBezTo>
                  <a:lnTo>
                    <a:pt x="2608834" y="1888860"/>
                  </a:lnTo>
                  <a:cubicBezTo>
                    <a:pt x="2608834" y="1896406"/>
                    <a:pt x="2605836" y="1903644"/>
                    <a:pt x="2600500" y="1908980"/>
                  </a:cubicBezTo>
                  <a:cubicBezTo>
                    <a:pt x="2595163" y="1914316"/>
                    <a:pt x="2587926" y="1917314"/>
                    <a:pt x="2580379" y="1917314"/>
                  </a:cubicBezTo>
                  <a:lnTo>
                    <a:pt x="28455" y="1917314"/>
                  </a:lnTo>
                  <a:cubicBezTo>
                    <a:pt x="20908" y="1917314"/>
                    <a:pt x="13671" y="1914316"/>
                    <a:pt x="8334" y="1908980"/>
                  </a:cubicBezTo>
                  <a:cubicBezTo>
                    <a:pt x="2998" y="1903644"/>
                    <a:pt x="0" y="1896406"/>
                    <a:pt x="0" y="1888860"/>
                  </a:cubicBezTo>
                  <a:lnTo>
                    <a:pt x="0" y="28455"/>
                  </a:lnTo>
                  <a:cubicBezTo>
                    <a:pt x="0" y="20908"/>
                    <a:pt x="2998" y="13671"/>
                    <a:pt x="8334" y="8334"/>
                  </a:cubicBezTo>
                  <a:cubicBezTo>
                    <a:pt x="13671" y="2998"/>
                    <a:pt x="20908" y="0"/>
                    <a:pt x="28455" y="0"/>
                  </a:cubicBezTo>
                  <a:close/>
                </a:path>
              </a:pathLst>
            </a:custGeom>
            <a:solidFill>
              <a:srgbClr val="2E8063"/>
            </a:solidFill>
            <a:ln w="76200" cap="rnd">
              <a:solidFill>
                <a:srgbClr val="F8E9C8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19050"/>
              <a:ext cx="2608834" cy="1898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-1428880" y="-1384300"/>
            <a:ext cx="6592123" cy="3409119"/>
          </a:xfrm>
          <a:custGeom>
            <a:avLst/>
            <a:gdLst/>
            <a:ahLst/>
            <a:cxnLst/>
            <a:rect l="l" t="t" r="r" b="b"/>
            <a:pathLst>
              <a:path w="6592123" h="3409119">
                <a:moveTo>
                  <a:pt x="0" y="0"/>
                </a:moveTo>
                <a:lnTo>
                  <a:pt x="6592123" y="0"/>
                </a:lnTo>
                <a:lnTo>
                  <a:pt x="6592123" y="3409119"/>
                </a:lnTo>
                <a:lnTo>
                  <a:pt x="0" y="34091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337920" y="-1384300"/>
            <a:ext cx="6592123" cy="3409119"/>
          </a:xfrm>
          <a:custGeom>
            <a:avLst/>
            <a:gdLst/>
            <a:ahLst/>
            <a:cxnLst/>
            <a:rect l="l" t="t" r="r" b="b"/>
            <a:pathLst>
              <a:path w="6592123" h="3409119">
                <a:moveTo>
                  <a:pt x="0" y="0"/>
                </a:moveTo>
                <a:lnTo>
                  <a:pt x="6592123" y="0"/>
                </a:lnTo>
                <a:lnTo>
                  <a:pt x="6592123" y="3409119"/>
                </a:lnTo>
                <a:lnTo>
                  <a:pt x="0" y="34091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966777" y="-2156021"/>
            <a:ext cx="6592123" cy="3409119"/>
          </a:xfrm>
          <a:custGeom>
            <a:avLst/>
            <a:gdLst/>
            <a:ahLst/>
            <a:cxnLst/>
            <a:rect l="l" t="t" r="r" b="b"/>
            <a:pathLst>
              <a:path w="6592123" h="3409119">
                <a:moveTo>
                  <a:pt x="0" y="0"/>
                </a:moveTo>
                <a:lnTo>
                  <a:pt x="6592123" y="0"/>
                </a:lnTo>
                <a:lnTo>
                  <a:pt x="6592123" y="3409119"/>
                </a:lnTo>
                <a:lnTo>
                  <a:pt x="0" y="34091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768204" y="3553592"/>
            <a:ext cx="7966987" cy="65532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248"/>
              </a:lnSpc>
            </a:pPr>
            <a:r>
              <a:rPr lang="en-US" sz="3748" dirty="0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– </a:t>
            </a:r>
            <a:r>
              <a:rPr lang="en-US" sz="3748" dirty="0" err="1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Kết</a:t>
            </a:r>
            <a:r>
              <a:rPr lang="en-US" sz="3748" dirty="0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748" dirty="0" err="1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từ</a:t>
            </a:r>
            <a:r>
              <a:rPr lang="en-US" sz="3748" dirty="0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748" dirty="0" err="1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là</a:t>
            </a:r>
            <a:r>
              <a:rPr lang="en-US" sz="3748" dirty="0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748" dirty="0" err="1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từ</a:t>
            </a:r>
            <a:r>
              <a:rPr lang="en-US" sz="3748" dirty="0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748" dirty="0" err="1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nối</a:t>
            </a:r>
            <a:r>
              <a:rPr lang="en-US" sz="3748" dirty="0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748" dirty="0" err="1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các</a:t>
            </a:r>
            <a:r>
              <a:rPr lang="en-US" sz="3748" dirty="0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748" dirty="0" err="1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từ</a:t>
            </a:r>
            <a:r>
              <a:rPr lang="en-US" sz="3748" dirty="0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748" dirty="0" err="1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ngữ</a:t>
            </a:r>
            <a:r>
              <a:rPr lang="en-US" sz="3748" dirty="0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748" dirty="0" err="1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hoặc</a:t>
            </a:r>
            <a:r>
              <a:rPr lang="en-US" sz="3748" dirty="0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748" dirty="0" err="1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các</a:t>
            </a:r>
            <a:r>
              <a:rPr lang="en-US" sz="3748" dirty="0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748" dirty="0" err="1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câu</a:t>
            </a:r>
            <a:r>
              <a:rPr lang="en-US" sz="3748" dirty="0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, </a:t>
            </a:r>
            <a:r>
              <a:rPr lang="en-US" sz="3748" dirty="0" err="1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nhằm</a:t>
            </a:r>
            <a:r>
              <a:rPr lang="en-US" sz="3748" dirty="0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748" dirty="0" err="1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thể</a:t>
            </a:r>
            <a:r>
              <a:rPr lang="en-US" sz="3748" dirty="0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748" dirty="0" err="1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hiện</a:t>
            </a:r>
            <a:r>
              <a:rPr lang="en-US" sz="3748" dirty="0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748" dirty="0" err="1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mối</a:t>
            </a:r>
            <a:r>
              <a:rPr lang="en-US" sz="3748" dirty="0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748" dirty="0" err="1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quan</a:t>
            </a:r>
            <a:r>
              <a:rPr lang="en-US" sz="3748" dirty="0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748" dirty="0" err="1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hệ</a:t>
            </a:r>
            <a:r>
              <a:rPr lang="en-US" sz="3748" dirty="0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748" dirty="0" err="1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giữa</a:t>
            </a:r>
            <a:r>
              <a:rPr lang="en-US" sz="3748" dirty="0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748" dirty="0" err="1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các</a:t>
            </a:r>
            <a:r>
              <a:rPr lang="en-US" sz="3748" dirty="0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748" dirty="0" err="1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từ</a:t>
            </a:r>
            <a:r>
              <a:rPr lang="en-US" sz="3748" dirty="0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748" dirty="0" err="1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ngữ</a:t>
            </a:r>
            <a:r>
              <a:rPr lang="en-US" sz="3748" dirty="0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748" dirty="0" err="1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hoặc</a:t>
            </a:r>
            <a:r>
              <a:rPr lang="en-US" sz="3748" dirty="0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748" dirty="0" err="1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các</a:t>
            </a:r>
            <a:r>
              <a:rPr lang="en-US" sz="3748" dirty="0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748" dirty="0" err="1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câu</a:t>
            </a:r>
            <a:r>
              <a:rPr lang="en-US" sz="3748" dirty="0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748" dirty="0" err="1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với</a:t>
            </a:r>
            <a:r>
              <a:rPr lang="en-US" sz="3748" dirty="0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748" dirty="0" err="1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nhau</a:t>
            </a:r>
            <a:r>
              <a:rPr lang="en-US" sz="3748" dirty="0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748" dirty="0" err="1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như</a:t>
            </a:r>
            <a:r>
              <a:rPr lang="en-US" sz="3748" dirty="0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: </a:t>
            </a:r>
            <a:r>
              <a:rPr lang="en-US" sz="3748" dirty="0" err="1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và</a:t>
            </a:r>
            <a:r>
              <a:rPr lang="en-US" sz="3748" dirty="0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, </a:t>
            </a:r>
            <a:r>
              <a:rPr lang="en-US" sz="3748" dirty="0" err="1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với</a:t>
            </a:r>
            <a:r>
              <a:rPr lang="en-US" sz="3748" dirty="0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, hay, </a:t>
            </a:r>
            <a:r>
              <a:rPr lang="en-US" sz="3748" dirty="0" err="1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hoặc</a:t>
            </a:r>
            <a:r>
              <a:rPr lang="en-US" sz="3748" dirty="0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, </a:t>
            </a:r>
            <a:r>
              <a:rPr lang="en-US" sz="3748" dirty="0" err="1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vì</a:t>
            </a:r>
            <a:r>
              <a:rPr lang="en-US" sz="3748" dirty="0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, do, </a:t>
            </a:r>
            <a:r>
              <a:rPr lang="en-US" sz="3748" dirty="0" err="1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của</a:t>
            </a:r>
            <a:r>
              <a:rPr lang="en-US" sz="3748" dirty="0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,…</a:t>
            </a:r>
          </a:p>
          <a:p>
            <a:pPr algn="just">
              <a:lnSpc>
                <a:spcPts val="5248"/>
              </a:lnSpc>
            </a:pPr>
            <a:r>
              <a:rPr lang="en-US" sz="3748" dirty="0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– </a:t>
            </a:r>
            <a:r>
              <a:rPr lang="en-US" sz="3748" dirty="0" err="1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Có</a:t>
            </a:r>
            <a:r>
              <a:rPr lang="en-US" sz="3748" dirty="0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748" dirty="0" err="1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những</a:t>
            </a:r>
            <a:r>
              <a:rPr lang="en-US" sz="3748" dirty="0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748" dirty="0" err="1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kết</a:t>
            </a:r>
            <a:r>
              <a:rPr lang="en-US" sz="3748" dirty="0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748" dirty="0" err="1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từ</a:t>
            </a:r>
            <a:r>
              <a:rPr lang="en-US" sz="3748" dirty="0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748" dirty="0" err="1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dùng</a:t>
            </a:r>
            <a:r>
              <a:rPr lang="en-US" sz="3748" dirty="0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748" dirty="0" err="1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theo</a:t>
            </a:r>
            <a:r>
              <a:rPr lang="en-US" sz="3748" dirty="0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748" dirty="0" err="1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cặp</a:t>
            </a:r>
            <a:r>
              <a:rPr lang="en-US" sz="3748" dirty="0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 (</a:t>
            </a:r>
            <a:r>
              <a:rPr lang="en-US" sz="3748" dirty="0" err="1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cặp</a:t>
            </a:r>
            <a:r>
              <a:rPr lang="en-US" sz="3748" dirty="0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748" dirty="0" err="1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kết</a:t>
            </a:r>
            <a:r>
              <a:rPr lang="en-US" sz="3748" dirty="0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748" dirty="0" err="1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từ</a:t>
            </a:r>
            <a:r>
              <a:rPr lang="en-US" sz="3748" dirty="0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) </a:t>
            </a:r>
            <a:r>
              <a:rPr lang="en-US" sz="3748" dirty="0" err="1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như</a:t>
            </a:r>
            <a:r>
              <a:rPr lang="en-US" sz="3748" dirty="0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: </a:t>
            </a:r>
            <a:r>
              <a:rPr lang="en-US" sz="3748" dirty="0" err="1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mặc</a:t>
            </a:r>
            <a:r>
              <a:rPr lang="en-US" sz="3748" dirty="0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748" dirty="0" err="1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dù</a:t>
            </a:r>
            <a:r>
              <a:rPr lang="en-US" sz="3748" dirty="0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... </a:t>
            </a:r>
            <a:r>
              <a:rPr lang="en-US" sz="3748" dirty="0" err="1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nhưng</a:t>
            </a:r>
            <a:r>
              <a:rPr lang="en-US" sz="3748" dirty="0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, </a:t>
            </a:r>
            <a:r>
              <a:rPr lang="en-US" sz="3748" dirty="0" err="1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vì</a:t>
            </a:r>
            <a:r>
              <a:rPr lang="en-US" sz="3748" dirty="0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... </a:t>
            </a:r>
            <a:r>
              <a:rPr lang="en-US" sz="3748" dirty="0" err="1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nên</a:t>
            </a:r>
            <a:r>
              <a:rPr lang="en-US" sz="3748" dirty="0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, </a:t>
            </a:r>
            <a:r>
              <a:rPr lang="en-US" sz="3748" dirty="0" err="1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nếu</a:t>
            </a:r>
            <a:r>
              <a:rPr lang="en-US" sz="3748" dirty="0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... </a:t>
            </a:r>
            <a:r>
              <a:rPr lang="en-US" sz="3748" dirty="0" err="1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thì</a:t>
            </a:r>
            <a:r>
              <a:rPr lang="en-US" sz="3748" dirty="0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, </a:t>
            </a:r>
            <a:r>
              <a:rPr lang="en-US" sz="3748" dirty="0" err="1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không</a:t>
            </a:r>
            <a:r>
              <a:rPr lang="en-US" sz="3748" dirty="0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748" dirty="0" err="1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những</a:t>
            </a:r>
            <a:r>
              <a:rPr lang="en-US" sz="3748" dirty="0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... </a:t>
            </a:r>
            <a:r>
              <a:rPr lang="en-US" sz="3748" dirty="0" err="1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mà</a:t>
            </a:r>
            <a:r>
              <a:rPr lang="en-US" sz="3748" dirty="0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748" dirty="0" err="1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còn</a:t>
            </a:r>
            <a:r>
              <a:rPr lang="en-US" sz="3748" dirty="0">
                <a:solidFill>
                  <a:srgbClr val="FFFFFF"/>
                </a:solidFill>
                <a:latin typeface="UTM Avo"/>
                <a:ea typeface="UTM Avo"/>
                <a:cs typeface="UTM Avo"/>
                <a:sym typeface="UTM Avo"/>
              </a:rPr>
              <a:t>,...</a:t>
            </a:r>
          </a:p>
          <a:p>
            <a:pPr algn="just">
              <a:lnSpc>
                <a:spcPts val="5248"/>
              </a:lnSpc>
              <a:spcBef>
                <a:spcPct val="0"/>
              </a:spcBef>
            </a:pPr>
            <a:endParaRPr lang="en-US" sz="3748" dirty="0">
              <a:solidFill>
                <a:srgbClr val="FFFFFF"/>
              </a:solidFill>
              <a:latin typeface="UTM Avo"/>
              <a:ea typeface="UTM Avo"/>
              <a:cs typeface="UTM Avo"/>
              <a:sym typeface="UTM Avo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2D464E4-2F25-52E0-B022-56BEBE2FF5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545" y="1706321"/>
            <a:ext cx="9108213" cy="1194920"/>
          </a:xfrm>
          <a:prstGeom prst="rect">
            <a:avLst/>
          </a:prstGeom>
        </p:spPr>
      </p:pic>
      <p:sp>
        <p:nvSpPr>
          <p:cNvPr id="15" name="TextBox 13">
            <a:extLst>
              <a:ext uri="{FF2B5EF4-FFF2-40B4-BE49-F238E27FC236}">
                <a16:creationId xmlns:a16="http://schemas.microsoft.com/office/drawing/2014/main" id="{41E84150-B93B-6A4F-38CD-9447FE682592}"/>
              </a:ext>
            </a:extLst>
          </p:cNvPr>
          <p:cNvSpPr txBox="1"/>
          <p:nvPr/>
        </p:nvSpPr>
        <p:spPr>
          <a:xfrm>
            <a:off x="10006031" y="2303781"/>
            <a:ext cx="7537194" cy="184665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 dirty="0">
                <a:solidFill>
                  <a:srgbClr val="C00000"/>
                </a:solidFill>
                <a:latin typeface="UTM Avo"/>
                <a:ea typeface="UTM Avo"/>
                <a:cs typeface="UTM Avo"/>
                <a:sym typeface="UTM Avo"/>
              </a:rPr>
              <a:t>Em </a:t>
            </a:r>
            <a:r>
              <a:rPr lang="en-US" sz="6000" b="1" dirty="0" err="1">
                <a:solidFill>
                  <a:srgbClr val="C00000"/>
                </a:solidFill>
                <a:latin typeface="UTM Avo"/>
                <a:ea typeface="UTM Avo"/>
                <a:cs typeface="UTM Avo"/>
                <a:sym typeface="UTM Avo"/>
              </a:rPr>
              <a:t>hãy</a:t>
            </a:r>
            <a:r>
              <a:rPr lang="en-US" sz="6000" b="1" dirty="0">
                <a:solidFill>
                  <a:srgbClr val="C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UTM Avo"/>
                <a:ea typeface="UTM Avo"/>
                <a:cs typeface="UTM Avo"/>
                <a:sym typeface="UTM Avo"/>
              </a:rPr>
              <a:t>đặt</a:t>
            </a:r>
            <a:r>
              <a:rPr lang="en-US" sz="6000" b="1" dirty="0">
                <a:solidFill>
                  <a:srgbClr val="C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UTM Avo"/>
                <a:ea typeface="UTM Avo"/>
                <a:cs typeface="UTM Avo"/>
                <a:sym typeface="UTM Avo"/>
              </a:rPr>
              <a:t>câu</a:t>
            </a:r>
            <a:r>
              <a:rPr lang="en-US" sz="6000" b="1" dirty="0">
                <a:solidFill>
                  <a:srgbClr val="C00000"/>
                </a:solidFill>
                <a:latin typeface="UTM Avo"/>
                <a:ea typeface="UTM Avo"/>
                <a:cs typeface="UTM Avo"/>
                <a:sym typeface="UTM Avo"/>
              </a:rPr>
              <a:t> có </a:t>
            </a:r>
            <a:r>
              <a:rPr lang="en-US" sz="6000" b="1" dirty="0" err="1">
                <a:solidFill>
                  <a:srgbClr val="C00000"/>
                </a:solidFill>
                <a:latin typeface="UTM Avo"/>
                <a:ea typeface="UTM Avo"/>
                <a:cs typeface="UTM Avo"/>
                <a:sym typeface="UTM Avo"/>
              </a:rPr>
              <a:t>sư</a:t>
            </a:r>
            <a:r>
              <a:rPr lang="en-US" sz="6000" b="1" dirty="0">
                <a:solidFill>
                  <a:srgbClr val="C00000"/>
                </a:solidFill>
                <a:latin typeface="UTM Avo"/>
                <a:ea typeface="UTM Avo"/>
                <a:cs typeface="UTM Avo"/>
                <a:sym typeface="UTM Avo"/>
              </a:rPr>
              <a:t>̉ </a:t>
            </a:r>
            <a:r>
              <a:rPr lang="en-US" sz="6000" b="1" dirty="0" err="1">
                <a:solidFill>
                  <a:srgbClr val="C00000"/>
                </a:solidFill>
                <a:latin typeface="UTM Avo"/>
                <a:ea typeface="UTM Avo"/>
                <a:cs typeface="UTM Avo"/>
                <a:sym typeface="UTM Avo"/>
              </a:rPr>
              <a:t>dụng</a:t>
            </a:r>
            <a:r>
              <a:rPr lang="en-US" sz="6000" b="1" dirty="0">
                <a:solidFill>
                  <a:srgbClr val="C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UTM Avo"/>
                <a:ea typeface="UTM Avo"/>
                <a:cs typeface="UTM Avo"/>
                <a:sym typeface="UTM Avo"/>
              </a:rPr>
              <a:t>kết</a:t>
            </a:r>
            <a:r>
              <a:rPr lang="en-US" sz="6000" b="1" dirty="0">
                <a:solidFill>
                  <a:srgbClr val="C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UTM Avo"/>
                <a:ea typeface="UTM Avo"/>
                <a:cs typeface="UTM Avo"/>
                <a:sym typeface="UTM Avo"/>
              </a:rPr>
              <a:t>tư</a:t>
            </a:r>
            <a:r>
              <a:rPr lang="en-US" sz="6000" b="1" dirty="0">
                <a:solidFill>
                  <a:srgbClr val="C00000"/>
                </a:solidFill>
                <a:latin typeface="UTM Avo"/>
                <a:ea typeface="UTM Avo"/>
                <a:cs typeface="UTM Avo"/>
                <a:sym typeface="UTM Avo"/>
              </a:rPr>
              <a:t>̀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40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2401" y="817442"/>
            <a:ext cx="17724666" cy="9202858"/>
            <a:chOff x="0" y="0"/>
            <a:chExt cx="4977179" cy="27397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77180" cy="2739750"/>
            </a:xfrm>
            <a:custGeom>
              <a:avLst/>
              <a:gdLst/>
              <a:ahLst/>
              <a:cxnLst/>
              <a:rect l="l" t="t" r="r" b="b"/>
              <a:pathLst>
                <a:path w="4977180" h="2739750">
                  <a:moveTo>
                    <a:pt x="14915" y="0"/>
                  </a:moveTo>
                  <a:lnTo>
                    <a:pt x="4962265" y="0"/>
                  </a:lnTo>
                  <a:cubicBezTo>
                    <a:pt x="4966221" y="0"/>
                    <a:pt x="4970014" y="1571"/>
                    <a:pt x="4972811" y="4368"/>
                  </a:cubicBezTo>
                  <a:cubicBezTo>
                    <a:pt x="4975608" y="7166"/>
                    <a:pt x="4977180" y="10959"/>
                    <a:pt x="4977180" y="14915"/>
                  </a:cubicBezTo>
                  <a:lnTo>
                    <a:pt x="4977180" y="2724835"/>
                  </a:lnTo>
                  <a:cubicBezTo>
                    <a:pt x="4977180" y="2728791"/>
                    <a:pt x="4975608" y="2732584"/>
                    <a:pt x="4972811" y="2735381"/>
                  </a:cubicBezTo>
                  <a:cubicBezTo>
                    <a:pt x="4970014" y="2738178"/>
                    <a:pt x="4966221" y="2739750"/>
                    <a:pt x="4962265" y="2739750"/>
                  </a:cubicBezTo>
                  <a:lnTo>
                    <a:pt x="14915" y="2739750"/>
                  </a:lnTo>
                  <a:cubicBezTo>
                    <a:pt x="10959" y="2739750"/>
                    <a:pt x="7166" y="2738178"/>
                    <a:pt x="4368" y="2735381"/>
                  </a:cubicBezTo>
                  <a:cubicBezTo>
                    <a:pt x="1571" y="2732584"/>
                    <a:pt x="0" y="2728791"/>
                    <a:pt x="0" y="2724835"/>
                  </a:cubicBezTo>
                  <a:lnTo>
                    <a:pt x="0" y="14915"/>
                  </a:lnTo>
                  <a:cubicBezTo>
                    <a:pt x="0" y="10959"/>
                    <a:pt x="1571" y="7166"/>
                    <a:pt x="4368" y="4368"/>
                  </a:cubicBezTo>
                  <a:cubicBezTo>
                    <a:pt x="7166" y="1571"/>
                    <a:pt x="10959" y="0"/>
                    <a:pt x="1491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19050"/>
              <a:ext cx="4977179" cy="27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493371" y="3201096"/>
            <a:ext cx="11301259" cy="3884808"/>
          </a:xfrm>
          <a:custGeom>
            <a:avLst/>
            <a:gdLst/>
            <a:ahLst/>
            <a:cxnLst/>
            <a:rect l="l" t="t" r="r" b="b"/>
            <a:pathLst>
              <a:path w="11301259" h="3884808">
                <a:moveTo>
                  <a:pt x="0" y="0"/>
                </a:moveTo>
                <a:lnTo>
                  <a:pt x="11301258" y="0"/>
                </a:lnTo>
                <a:lnTo>
                  <a:pt x="11301258" y="3884808"/>
                </a:lnTo>
                <a:lnTo>
                  <a:pt x="0" y="38848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64229" y="-413511"/>
            <a:ext cx="7315200" cy="2002536"/>
          </a:xfrm>
          <a:custGeom>
            <a:avLst/>
            <a:gdLst/>
            <a:ahLst/>
            <a:cxnLst/>
            <a:rect l="l" t="t" r="r" b="b"/>
            <a:pathLst>
              <a:path w="7315200" h="2002536">
                <a:moveTo>
                  <a:pt x="0" y="0"/>
                </a:moveTo>
                <a:lnTo>
                  <a:pt x="7315200" y="0"/>
                </a:lnTo>
                <a:lnTo>
                  <a:pt x="7315200" y="2002536"/>
                </a:lnTo>
                <a:lnTo>
                  <a:pt x="0" y="20025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491126" y="-413511"/>
            <a:ext cx="7315200" cy="2002536"/>
          </a:xfrm>
          <a:custGeom>
            <a:avLst/>
            <a:gdLst/>
            <a:ahLst/>
            <a:cxnLst/>
            <a:rect l="l" t="t" r="r" b="b"/>
            <a:pathLst>
              <a:path w="7315200" h="2002536">
                <a:moveTo>
                  <a:pt x="0" y="0"/>
                </a:moveTo>
                <a:lnTo>
                  <a:pt x="7315200" y="0"/>
                </a:lnTo>
                <a:lnTo>
                  <a:pt x="7315200" y="2002536"/>
                </a:lnTo>
                <a:lnTo>
                  <a:pt x="0" y="20025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601700" y="-665249"/>
            <a:ext cx="7315200" cy="2002536"/>
          </a:xfrm>
          <a:custGeom>
            <a:avLst/>
            <a:gdLst/>
            <a:ahLst/>
            <a:cxnLst/>
            <a:rect l="l" t="t" r="r" b="b"/>
            <a:pathLst>
              <a:path w="7315200" h="2002536">
                <a:moveTo>
                  <a:pt x="0" y="0"/>
                </a:moveTo>
                <a:lnTo>
                  <a:pt x="7315200" y="0"/>
                </a:lnTo>
                <a:lnTo>
                  <a:pt x="7315200" y="2002536"/>
                </a:lnTo>
                <a:lnTo>
                  <a:pt x="0" y="20025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4564928" y="1559266"/>
            <a:ext cx="12503872" cy="1179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569"/>
              </a:lnSpc>
              <a:spcBef>
                <a:spcPct val="0"/>
              </a:spcBef>
            </a:pPr>
            <a:r>
              <a:rPr lang="en-US" sz="4154" b="1" dirty="0" err="1">
                <a:solidFill>
                  <a:srgbClr val="B52048"/>
                </a:solidFill>
                <a:latin typeface="UTM Avo Bold"/>
                <a:ea typeface="UTM Avo Bold"/>
                <a:cs typeface="UTM Avo Bold"/>
                <a:sym typeface="UTM Avo Bold"/>
              </a:rPr>
              <a:t>Tìm</a:t>
            </a:r>
            <a:r>
              <a:rPr lang="en-US" sz="4154" b="1" dirty="0">
                <a:solidFill>
                  <a:srgbClr val="B52048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154" b="1" dirty="0" err="1">
                <a:solidFill>
                  <a:srgbClr val="B52048"/>
                </a:solidFill>
                <a:latin typeface="UTM Avo Bold"/>
                <a:ea typeface="UTM Avo Bold"/>
                <a:cs typeface="UTM Avo Bold"/>
                <a:sym typeface="UTM Avo Bold"/>
              </a:rPr>
              <a:t>kết</a:t>
            </a:r>
            <a:r>
              <a:rPr lang="en-US" sz="4154" b="1" dirty="0">
                <a:solidFill>
                  <a:srgbClr val="B52048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154" b="1" dirty="0" err="1">
                <a:solidFill>
                  <a:srgbClr val="B52048"/>
                </a:solidFill>
                <a:latin typeface="UTM Avo Bold"/>
                <a:ea typeface="UTM Avo Bold"/>
                <a:cs typeface="UTM Avo Bold"/>
                <a:sym typeface="UTM Avo Bold"/>
              </a:rPr>
              <a:t>từ</a:t>
            </a:r>
            <a:r>
              <a:rPr lang="en-US" sz="4154" b="1" dirty="0">
                <a:solidFill>
                  <a:srgbClr val="B52048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154" b="1" dirty="0" err="1">
                <a:solidFill>
                  <a:srgbClr val="B52048"/>
                </a:solidFill>
                <a:latin typeface="UTM Avo Bold"/>
                <a:ea typeface="UTM Avo Bold"/>
                <a:cs typeface="UTM Avo Bold"/>
                <a:sym typeface="UTM Avo Bold"/>
              </a:rPr>
              <a:t>phù</a:t>
            </a:r>
            <a:r>
              <a:rPr lang="en-US" sz="4154" b="1" dirty="0">
                <a:solidFill>
                  <a:srgbClr val="B52048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154" b="1" dirty="0" err="1">
                <a:solidFill>
                  <a:srgbClr val="B52048"/>
                </a:solidFill>
                <a:latin typeface="UTM Avo Bold"/>
                <a:ea typeface="UTM Avo Bold"/>
                <a:cs typeface="UTM Avo Bold"/>
                <a:sym typeface="UTM Avo Bold"/>
              </a:rPr>
              <a:t>hợp</a:t>
            </a:r>
            <a:r>
              <a:rPr lang="en-US" sz="4154" b="1" dirty="0">
                <a:solidFill>
                  <a:srgbClr val="B52048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154" b="1" dirty="0" err="1">
                <a:solidFill>
                  <a:srgbClr val="B52048"/>
                </a:solidFill>
                <a:latin typeface="UTM Avo Bold"/>
                <a:ea typeface="UTM Avo Bold"/>
                <a:cs typeface="UTM Avo Bold"/>
                <a:sym typeface="UTM Avo Bold"/>
              </a:rPr>
              <a:t>thay</a:t>
            </a:r>
            <a:r>
              <a:rPr lang="en-US" sz="4154" b="1" dirty="0">
                <a:solidFill>
                  <a:srgbClr val="B52048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154" b="1" dirty="0" err="1">
                <a:solidFill>
                  <a:srgbClr val="B52048"/>
                </a:solidFill>
                <a:latin typeface="UTM Avo Bold"/>
                <a:ea typeface="UTM Avo Bold"/>
                <a:cs typeface="UTM Avo Bold"/>
                <a:sym typeface="UTM Avo Bold"/>
              </a:rPr>
              <a:t>cho</a:t>
            </a:r>
            <a:r>
              <a:rPr lang="en-US" sz="4154" b="1" dirty="0">
                <a:solidFill>
                  <a:srgbClr val="B52048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154" b="1" dirty="0" err="1">
                <a:solidFill>
                  <a:srgbClr val="B52048"/>
                </a:solidFill>
                <a:latin typeface="UTM Avo Bold"/>
                <a:ea typeface="UTM Avo Bold"/>
                <a:cs typeface="UTM Avo Bold"/>
                <a:sym typeface="UTM Avo Bold"/>
              </a:rPr>
              <a:t>mỗi</a:t>
            </a:r>
            <a:r>
              <a:rPr lang="en-US" sz="4154" b="1" dirty="0">
                <a:solidFill>
                  <a:srgbClr val="B52048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154" b="1" dirty="0" err="1">
                <a:solidFill>
                  <a:srgbClr val="B52048"/>
                </a:solidFill>
                <a:latin typeface="UTM Avo Bold"/>
                <a:ea typeface="UTM Avo Bold"/>
                <a:cs typeface="UTM Avo Bold"/>
                <a:sym typeface="UTM Avo Bold"/>
              </a:rPr>
              <a:t>chiếc</a:t>
            </a:r>
            <a:r>
              <a:rPr lang="en-US" sz="4154" b="1" dirty="0">
                <a:solidFill>
                  <a:srgbClr val="B52048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154" b="1" dirty="0" err="1">
                <a:solidFill>
                  <a:srgbClr val="B52048"/>
                </a:solidFill>
                <a:latin typeface="UTM Avo Bold"/>
                <a:ea typeface="UTM Avo Bold"/>
                <a:cs typeface="UTM Avo Bold"/>
                <a:sym typeface="UTM Avo Bold"/>
              </a:rPr>
              <a:t>tất</a:t>
            </a:r>
            <a:r>
              <a:rPr lang="en-US" sz="4154" b="1" dirty="0">
                <a:solidFill>
                  <a:srgbClr val="B52048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154" b="1" dirty="0" err="1">
                <a:solidFill>
                  <a:srgbClr val="B52048"/>
                </a:solidFill>
                <a:latin typeface="UTM Avo Bold"/>
                <a:ea typeface="UTM Avo Bold"/>
                <a:cs typeface="UTM Avo Bold"/>
                <a:sym typeface="UTM Avo Bold"/>
              </a:rPr>
              <a:t>trong</a:t>
            </a:r>
            <a:r>
              <a:rPr lang="en-US" sz="4154" b="1" dirty="0">
                <a:solidFill>
                  <a:srgbClr val="B52048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154" b="1" dirty="0" err="1">
                <a:solidFill>
                  <a:srgbClr val="B52048"/>
                </a:solidFill>
                <a:latin typeface="UTM Avo Bold"/>
                <a:ea typeface="UTM Avo Bold"/>
                <a:cs typeface="UTM Avo Bold"/>
                <a:sym typeface="UTM Avo Bold"/>
              </a:rPr>
              <a:t>những</a:t>
            </a:r>
            <a:r>
              <a:rPr lang="en-US" sz="4154" b="1" dirty="0">
                <a:solidFill>
                  <a:srgbClr val="B52048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154" b="1" dirty="0" err="1">
                <a:solidFill>
                  <a:srgbClr val="B52048"/>
                </a:solidFill>
                <a:latin typeface="UTM Avo Bold"/>
                <a:ea typeface="UTM Avo Bold"/>
                <a:cs typeface="UTM Avo Bold"/>
                <a:sym typeface="UTM Avo Bold"/>
              </a:rPr>
              <a:t>câu</a:t>
            </a:r>
            <a:r>
              <a:rPr lang="en-US" sz="4154" b="1" dirty="0">
                <a:solidFill>
                  <a:srgbClr val="B52048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154" b="1" dirty="0" err="1">
                <a:solidFill>
                  <a:srgbClr val="B52048"/>
                </a:solidFill>
                <a:latin typeface="UTM Avo Bold"/>
                <a:ea typeface="UTM Avo Bold"/>
                <a:cs typeface="UTM Avo Bold"/>
                <a:sym typeface="UTM Avo Bold"/>
              </a:rPr>
              <a:t>sau</a:t>
            </a:r>
            <a:r>
              <a:rPr lang="en-US" sz="4154" b="1" dirty="0">
                <a:solidFill>
                  <a:srgbClr val="B52048"/>
                </a:solidFill>
                <a:latin typeface="UTM Avo Bold"/>
                <a:ea typeface="UTM Avo Bold"/>
                <a:cs typeface="UTM Avo Bold"/>
                <a:sym typeface="UTM Avo Bold"/>
              </a:rPr>
              <a:t>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7E8D2E8-55B8-CDD2-3838-55EA493951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387" y="1345568"/>
            <a:ext cx="3590855" cy="1774090"/>
          </a:xfrm>
          <a:prstGeom prst="rect">
            <a:avLst/>
          </a:prstGeom>
        </p:spPr>
      </p:pic>
      <p:grpSp>
        <p:nvGrpSpPr>
          <p:cNvPr id="10" name="Group 8"/>
          <p:cNvGrpSpPr/>
          <p:nvPr/>
        </p:nvGrpSpPr>
        <p:grpSpPr>
          <a:xfrm>
            <a:off x="410933" y="3085831"/>
            <a:ext cx="17043832" cy="5966690"/>
            <a:chOff x="0" y="0"/>
            <a:chExt cx="5107076" cy="1787881"/>
          </a:xfrm>
        </p:grpSpPr>
        <p:sp>
          <p:nvSpPr>
            <p:cNvPr id="11" name="Freeform 9"/>
            <p:cNvSpPr/>
            <p:nvPr/>
          </p:nvSpPr>
          <p:spPr>
            <a:xfrm>
              <a:off x="0" y="0"/>
              <a:ext cx="5107076" cy="1787881"/>
            </a:xfrm>
            <a:custGeom>
              <a:avLst/>
              <a:gdLst/>
              <a:ahLst/>
              <a:cxnLst/>
              <a:rect l="l" t="t" r="r" b="b"/>
              <a:pathLst>
                <a:path w="5107076" h="1787881">
                  <a:moveTo>
                    <a:pt x="14536" y="0"/>
                  </a:moveTo>
                  <a:lnTo>
                    <a:pt x="5092540" y="0"/>
                  </a:lnTo>
                  <a:cubicBezTo>
                    <a:pt x="5096396" y="0"/>
                    <a:pt x="5100093" y="1531"/>
                    <a:pt x="5102818" y="4257"/>
                  </a:cubicBezTo>
                  <a:cubicBezTo>
                    <a:pt x="5105545" y="6983"/>
                    <a:pt x="5107076" y="10680"/>
                    <a:pt x="5107076" y="14536"/>
                  </a:cubicBezTo>
                  <a:lnTo>
                    <a:pt x="5107076" y="1773345"/>
                  </a:lnTo>
                  <a:cubicBezTo>
                    <a:pt x="5107076" y="1777200"/>
                    <a:pt x="5105545" y="1780897"/>
                    <a:pt x="5102818" y="1783623"/>
                  </a:cubicBezTo>
                  <a:cubicBezTo>
                    <a:pt x="5100093" y="1786349"/>
                    <a:pt x="5096396" y="1787881"/>
                    <a:pt x="5092540" y="1787881"/>
                  </a:cubicBezTo>
                  <a:lnTo>
                    <a:pt x="14536" y="1787881"/>
                  </a:lnTo>
                  <a:cubicBezTo>
                    <a:pt x="6508" y="1787881"/>
                    <a:pt x="0" y="1781373"/>
                    <a:pt x="0" y="1773345"/>
                  </a:cubicBezTo>
                  <a:lnTo>
                    <a:pt x="0" y="14536"/>
                  </a:lnTo>
                  <a:cubicBezTo>
                    <a:pt x="0" y="6508"/>
                    <a:pt x="6508" y="0"/>
                    <a:pt x="1453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0"/>
            <p:cNvSpPr txBox="1"/>
            <p:nvPr/>
          </p:nvSpPr>
          <p:spPr>
            <a:xfrm>
              <a:off x="0" y="19050"/>
              <a:ext cx="5107076" cy="17688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59"/>
                </a:lnSpc>
              </a:pPr>
              <a:endParaRPr/>
            </a:p>
          </p:txBody>
        </p:sp>
      </p:grpSp>
      <p:sp>
        <p:nvSpPr>
          <p:cNvPr id="13" name="TextBox 11"/>
          <p:cNvSpPr txBox="1"/>
          <p:nvPr/>
        </p:nvSpPr>
        <p:spPr>
          <a:xfrm>
            <a:off x="648972" y="3183234"/>
            <a:ext cx="16399177" cy="5405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131"/>
              </a:lnSpc>
            </a:pPr>
            <a:r>
              <a:rPr lang="en-US" sz="4754" b="1" spc="99" dirty="0">
                <a:solidFill>
                  <a:srgbClr val="0D402E"/>
                </a:solidFill>
                <a:latin typeface="UTM Avo Bold"/>
                <a:ea typeface="UTM Avo Bold"/>
                <a:cs typeface="UTM Avo Bold"/>
                <a:sym typeface="UTM Avo Bold"/>
              </a:rPr>
              <a:t>a.</a:t>
            </a:r>
            <a:r>
              <a:rPr lang="en-US" sz="4754" spc="99" dirty="0">
                <a:solidFill>
                  <a:srgbClr val="0D402E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754" spc="99" dirty="0" err="1">
                <a:solidFill>
                  <a:srgbClr val="0D402E"/>
                </a:solidFill>
                <a:latin typeface="UTM Avo"/>
                <a:ea typeface="UTM Avo"/>
                <a:cs typeface="UTM Avo"/>
                <a:sym typeface="UTM Avo"/>
              </a:rPr>
              <a:t>Cậu</a:t>
            </a:r>
            <a:r>
              <a:rPr lang="en-US" sz="4754" spc="99" dirty="0">
                <a:solidFill>
                  <a:srgbClr val="0D402E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754" spc="99" dirty="0" err="1">
                <a:solidFill>
                  <a:srgbClr val="0D402E"/>
                </a:solidFill>
                <a:latin typeface="UTM Avo"/>
                <a:ea typeface="UTM Avo"/>
                <a:cs typeface="UTM Avo"/>
                <a:sym typeface="UTM Avo"/>
              </a:rPr>
              <a:t>thích</a:t>
            </a:r>
            <a:r>
              <a:rPr lang="en-US" sz="4754" spc="99" dirty="0">
                <a:solidFill>
                  <a:srgbClr val="0D402E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754" spc="99" dirty="0" err="1">
                <a:solidFill>
                  <a:srgbClr val="0D402E"/>
                </a:solidFill>
                <a:latin typeface="UTM Avo"/>
                <a:ea typeface="UTM Avo"/>
                <a:cs typeface="UTM Avo"/>
                <a:sym typeface="UTM Avo"/>
              </a:rPr>
              <a:t>xem</a:t>
            </a:r>
            <a:r>
              <a:rPr lang="en-US" sz="4754" spc="99" dirty="0">
                <a:solidFill>
                  <a:srgbClr val="0D402E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754" spc="99" dirty="0" err="1">
                <a:solidFill>
                  <a:srgbClr val="0D402E"/>
                </a:solidFill>
                <a:latin typeface="UTM Avo"/>
                <a:ea typeface="UTM Avo"/>
                <a:cs typeface="UTM Avo"/>
                <a:sym typeface="UTM Avo"/>
              </a:rPr>
              <a:t>phim</a:t>
            </a:r>
            <a:r>
              <a:rPr lang="en-US" sz="4754" spc="99" dirty="0">
                <a:solidFill>
                  <a:srgbClr val="0D402E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754" spc="99" dirty="0" err="1">
                <a:solidFill>
                  <a:srgbClr val="0D402E"/>
                </a:solidFill>
                <a:latin typeface="UTM Avo"/>
                <a:ea typeface="UTM Avo"/>
                <a:cs typeface="UTM Avo"/>
                <a:sym typeface="UTM Avo"/>
              </a:rPr>
              <a:t>hài</a:t>
            </a:r>
            <a:r>
              <a:rPr lang="en-US" sz="4754" spc="99" dirty="0">
                <a:solidFill>
                  <a:srgbClr val="0D402E"/>
                </a:solidFill>
                <a:latin typeface="UTM Avo"/>
                <a:ea typeface="UTM Avo"/>
                <a:cs typeface="UTM Avo"/>
                <a:sym typeface="UTM Avo"/>
              </a:rPr>
              <a:t>           </a:t>
            </a:r>
            <a:r>
              <a:rPr lang="en-US" sz="4754" spc="99" dirty="0" err="1">
                <a:solidFill>
                  <a:srgbClr val="0D402E"/>
                </a:solidFill>
                <a:latin typeface="UTM Avo"/>
                <a:ea typeface="UTM Avo"/>
                <a:cs typeface="UTM Avo"/>
                <a:sym typeface="UTM Avo"/>
              </a:rPr>
              <a:t>phim</a:t>
            </a:r>
            <a:r>
              <a:rPr lang="en-US" sz="4754" spc="99" dirty="0">
                <a:solidFill>
                  <a:srgbClr val="0D402E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754" spc="99" dirty="0" err="1">
                <a:solidFill>
                  <a:srgbClr val="0D402E"/>
                </a:solidFill>
                <a:latin typeface="UTM Avo"/>
                <a:ea typeface="UTM Avo"/>
                <a:cs typeface="UTM Avo"/>
                <a:sym typeface="UTM Avo"/>
              </a:rPr>
              <a:t>hành</a:t>
            </a:r>
            <a:r>
              <a:rPr lang="en-US" sz="4754" spc="99" dirty="0">
                <a:solidFill>
                  <a:srgbClr val="0D402E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754" spc="99" dirty="0" err="1">
                <a:solidFill>
                  <a:srgbClr val="0D402E"/>
                </a:solidFill>
                <a:latin typeface="UTM Avo"/>
                <a:ea typeface="UTM Avo"/>
                <a:cs typeface="UTM Avo"/>
                <a:sym typeface="UTM Avo"/>
              </a:rPr>
              <a:t>động</a:t>
            </a:r>
            <a:r>
              <a:rPr lang="en-US" sz="4754" spc="99" dirty="0">
                <a:solidFill>
                  <a:srgbClr val="0D402E"/>
                </a:solidFill>
                <a:latin typeface="UTM Avo"/>
                <a:ea typeface="UTM Avo"/>
                <a:cs typeface="UTM Avo"/>
                <a:sym typeface="UTM Avo"/>
              </a:rPr>
              <a:t>?</a:t>
            </a:r>
          </a:p>
          <a:p>
            <a:pPr algn="just">
              <a:lnSpc>
                <a:spcPts val="7131"/>
              </a:lnSpc>
            </a:pPr>
            <a:r>
              <a:rPr lang="en-US" sz="4754" b="1" spc="99" dirty="0">
                <a:solidFill>
                  <a:srgbClr val="0D402E"/>
                </a:solidFill>
                <a:latin typeface="UTM Avo Bold"/>
                <a:ea typeface="UTM Avo Bold"/>
                <a:cs typeface="UTM Avo Bold"/>
                <a:sym typeface="UTM Avo Bold"/>
              </a:rPr>
              <a:t>b.</a:t>
            </a:r>
            <a:r>
              <a:rPr lang="en-US" sz="4754" spc="99" dirty="0">
                <a:solidFill>
                  <a:srgbClr val="0D402E"/>
                </a:solidFill>
                <a:latin typeface="UTM Avo"/>
                <a:ea typeface="UTM Avo"/>
                <a:cs typeface="UTM Avo"/>
                <a:sym typeface="UTM Avo"/>
              </a:rPr>
              <a:t> Tranh </a:t>
            </a:r>
            <a:r>
              <a:rPr lang="en-US" sz="4754" spc="99" dirty="0" err="1">
                <a:solidFill>
                  <a:srgbClr val="0D402E"/>
                </a:solidFill>
                <a:latin typeface="UTM Avo"/>
                <a:ea typeface="UTM Avo"/>
                <a:cs typeface="UTM Avo"/>
                <a:sym typeface="UTM Avo"/>
              </a:rPr>
              <a:t>Đông</a:t>
            </a:r>
            <a:r>
              <a:rPr lang="en-US" sz="4754" spc="99" dirty="0">
                <a:solidFill>
                  <a:srgbClr val="0D402E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754" spc="99" dirty="0" err="1">
                <a:solidFill>
                  <a:srgbClr val="0D402E"/>
                </a:solidFill>
                <a:latin typeface="UTM Avo"/>
                <a:ea typeface="UTM Avo"/>
                <a:cs typeface="UTM Avo"/>
                <a:sym typeface="UTM Avo"/>
              </a:rPr>
              <a:t>Hồ</a:t>
            </a:r>
            <a:r>
              <a:rPr lang="en-US" sz="4754" spc="99" dirty="0">
                <a:solidFill>
                  <a:srgbClr val="0D402E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754" spc="99" dirty="0" err="1">
                <a:solidFill>
                  <a:srgbClr val="0D402E"/>
                </a:solidFill>
                <a:latin typeface="UTM Avo"/>
                <a:ea typeface="UTM Avo"/>
                <a:cs typeface="UTM Avo"/>
                <a:sym typeface="UTM Avo"/>
              </a:rPr>
              <a:t>giản</a:t>
            </a:r>
            <a:r>
              <a:rPr lang="en-US" sz="4754" spc="99" dirty="0">
                <a:solidFill>
                  <a:srgbClr val="0D402E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754" spc="99" dirty="0" err="1">
                <a:solidFill>
                  <a:srgbClr val="0D402E"/>
                </a:solidFill>
                <a:latin typeface="UTM Avo"/>
                <a:ea typeface="UTM Avo"/>
                <a:cs typeface="UTM Avo"/>
                <a:sym typeface="UTM Avo"/>
              </a:rPr>
              <a:t>dị</a:t>
            </a:r>
            <a:r>
              <a:rPr lang="en-US" sz="4754" spc="99" dirty="0">
                <a:solidFill>
                  <a:srgbClr val="0D402E"/>
                </a:solidFill>
                <a:latin typeface="UTM Avo"/>
                <a:ea typeface="UTM Avo"/>
                <a:cs typeface="UTM Avo"/>
                <a:sym typeface="UTM Avo"/>
              </a:rPr>
              <a:t>             </a:t>
            </a:r>
            <a:r>
              <a:rPr lang="en-US" sz="4754" spc="99" dirty="0" err="1">
                <a:solidFill>
                  <a:srgbClr val="0D402E"/>
                </a:solidFill>
                <a:latin typeface="UTM Avo"/>
                <a:ea typeface="UTM Avo"/>
                <a:cs typeface="UTM Avo"/>
                <a:sym typeface="UTM Avo"/>
              </a:rPr>
              <a:t>tinh</a:t>
            </a:r>
            <a:r>
              <a:rPr lang="en-US" sz="4754" spc="99" dirty="0">
                <a:solidFill>
                  <a:srgbClr val="0D402E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754" spc="99" dirty="0" err="1">
                <a:solidFill>
                  <a:srgbClr val="0D402E"/>
                </a:solidFill>
                <a:latin typeface="UTM Avo"/>
                <a:ea typeface="UTM Avo"/>
                <a:cs typeface="UTM Avo"/>
                <a:sym typeface="UTM Avo"/>
              </a:rPr>
              <a:t>tế</a:t>
            </a:r>
            <a:r>
              <a:rPr lang="en-US" sz="4754" spc="99" dirty="0">
                <a:solidFill>
                  <a:srgbClr val="0D402E"/>
                </a:solidFill>
                <a:latin typeface="UTM Avo"/>
                <a:ea typeface="UTM Avo"/>
                <a:cs typeface="UTM Avo"/>
                <a:sym typeface="UTM Avo"/>
              </a:rPr>
              <a:t>.</a:t>
            </a:r>
          </a:p>
          <a:p>
            <a:pPr algn="just">
              <a:lnSpc>
                <a:spcPts val="7131"/>
              </a:lnSpc>
            </a:pPr>
            <a:r>
              <a:rPr lang="en-US" sz="4754" b="1" spc="99" dirty="0">
                <a:solidFill>
                  <a:srgbClr val="0D402E"/>
                </a:solidFill>
                <a:latin typeface="UTM Avo Bold"/>
                <a:ea typeface="UTM Avo Bold"/>
                <a:cs typeface="UTM Avo Bold"/>
                <a:sym typeface="UTM Avo Bold"/>
              </a:rPr>
              <a:t>c.</a:t>
            </a:r>
            <a:r>
              <a:rPr lang="en-US" sz="4754" spc="99" dirty="0">
                <a:solidFill>
                  <a:srgbClr val="0D402E"/>
                </a:solidFill>
                <a:latin typeface="UTM Avo"/>
                <a:ea typeface="UTM Avo"/>
                <a:cs typeface="UTM Avo"/>
                <a:sym typeface="UTM Avo"/>
              </a:rPr>
              <a:t>            </a:t>
            </a:r>
            <a:r>
              <a:rPr lang="en-US" sz="4754" spc="99" dirty="0" err="1">
                <a:solidFill>
                  <a:srgbClr val="0D402E"/>
                </a:solidFill>
                <a:latin typeface="UTM Avo"/>
                <a:ea typeface="UTM Avo"/>
                <a:cs typeface="UTM Avo"/>
                <a:sym typeface="UTM Avo"/>
              </a:rPr>
              <a:t>bạn</a:t>
            </a:r>
            <a:r>
              <a:rPr lang="en-US" sz="4754" spc="99" dirty="0">
                <a:solidFill>
                  <a:srgbClr val="0D402E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754" spc="99" dirty="0" err="1">
                <a:solidFill>
                  <a:srgbClr val="0D402E"/>
                </a:solidFill>
                <a:latin typeface="UTM Avo"/>
                <a:ea typeface="UTM Avo"/>
                <a:cs typeface="UTM Avo"/>
                <a:sym typeface="UTM Avo"/>
              </a:rPr>
              <a:t>muốn</a:t>
            </a:r>
            <a:r>
              <a:rPr lang="en-US" sz="4754" spc="99" dirty="0">
                <a:solidFill>
                  <a:srgbClr val="0D402E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754" spc="99" dirty="0" err="1">
                <a:solidFill>
                  <a:srgbClr val="0D402E"/>
                </a:solidFill>
                <a:latin typeface="UTM Avo"/>
                <a:ea typeface="UTM Avo"/>
                <a:cs typeface="UTM Avo"/>
                <a:sym typeface="UTM Avo"/>
              </a:rPr>
              <a:t>chơi</a:t>
            </a:r>
            <a:r>
              <a:rPr lang="en-US" sz="4754" spc="99" dirty="0">
                <a:solidFill>
                  <a:srgbClr val="0D402E"/>
                </a:solidFill>
                <a:latin typeface="UTM Avo"/>
                <a:ea typeface="UTM Avo"/>
                <a:cs typeface="UTM Avo"/>
                <a:sym typeface="UTM Avo"/>
              </a:rPr>
              <a:t> pi-a-</a:t>
            </a:r>
            <a:r>
              <a:rPr lang="en-US" sz="4754" spc="99" dirty="0" err="1">
                <a:solidFill>
                  <a:srgbClr val="0D402E"/>
                </a:solidFill>
                <a:latin typeface="UTM Avo"/>
                <a:ea typeface="UTM Avo"/>
                <a:cs typeface="UTM Avo"/>
                <a:sym typeface="UTM Avo"/>
              </a:rPr>
              <a:t>nô</a:t>
            </a:r>
            <a:r>
              <a:rPr lang="en-US" sz="4754" spc="99" dirty="0">
                <a:solidFill>
                  <a:srgbClr val="0D402E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754" spc="99" dirty="0" err="1">
                <a:solidFill>
                  <a:srgbClr val="0D402E"/>
                </a:solidFill>
                <a:latin typeface="UTM Avo"/>
                <a:ea typeface="UTM Avo"/>
                <a:cs typeface="UTM Avo"/>
                <a:sym typeface="UTM Avo"/>
              </a:rPr>
              <a:t>thành</a:t>
            </a:r>
            <a:r>
              <a:rPr lang="en-US" sz="4754" spc="99" dirty="0">
                <a:solidFill>
                  <a:srgbClr val="0D402E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754" spc="99" dirty="0" err="1">
                <a:solidFill>
                  <a:srgbClr val="0D402E"/>
                </a:solidFill>
                <a:latin typeface="UTM Avo"/>
                <a:ea typeface="UTM Avo"/>
                <a:cs typeface="UTM Avo"/>
                <a:sym typeface="UTM Avo"/>
              </a:rPr>
              <a:t>thạo</a:t>
            </a:r>
            <a:r>
              <a:rPr lang="en-US" sz="4754" spc="99" dirty="0">
                <a:solidFill>
                  <a:srgbClr val="0D402E"/>
                </a:solidFill>
                <a:latin typeface="UTM Avo"/>
                <a:ea typeface="UTM Avo"/>
                <a:cs typeface="UTM Avo"/>
                <a:sym typeface="UTM Avo"/>
              </a:rPr>
              <a:t>         </a:t>
            </a:r>
            <a:r>
              <a:rPr lang="en-US" sz="4754" spc="99" dirty="0" err="1">
                <a:solidFill>
                  <a:srgbClr val="0D402E"/>
                </a:solidFill>
                <a:latin typeface="UTM Avo"/>
                <a:ea typeface="UTM Avo"/>
                <a:cs typeface="UTM Avo"/>
                <a:sym typeface="UTM Avo"/>
              </a:rPr>
              <a:t>bạn</a:t>
            </a:r>
            <a:r>
              <a:rPr lang="en-US" sz="4754" spc="99" dirty="0">
                <a:solidFill>
                  <a:srgbClr val="0D402E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754" spc="99" dirty="0" err="1">
                <a:solidFill>
                  <a:srgbClr val="0D402E"/>
                </a:solidFill>
                <a:latin typeface="UTM Avo"/>
                <a:ea typeface="UTM Avo"/>
                <a:cs typeface="UTM Avo"/>
                <a:sym typeface="UTM Avo"/>
              </a:rPr>
              <a:t>phải</a:t>
            </a:r>
            <a:r>
              <a:rPr lang="en-US" sz="4754" spc="99" dirty="0">
                <a:solidFill>
                  <a:srgbClr val="0D402E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754" spc="99" dirty="0" err="1">
                <a:solidFill>
                  <a:srgbClr val="0D402E"/>
                </a:solidFill>
                <a:latin typeface="UTM Avo"/>
                <a:ea typeface="UTM Avo"/>
                <a:cs typeface="UTM Avo"/>
                <a:sym typeface="UTM Avo"/>
              </a:rPr>
              <a:t>kiên</a:t>
            </a:r>
            <a:r>
              <a:rPr lang="en-US" sz="4754" spc="99" dirty="0">
                <a:solidFill>
                  <a:srgbClr val="0D402E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754" spc="99" dirty="0" err="1">
                <a:solidFill>
                  <a:srgbClr val="0D402E"/>
                </a:solidFill>
                <a:latin typeface="UTM Avo"/>
                <a:ea typeface="UTM Avo"/>
                <a:cs typeface="UTM Avo"/>
                <a:sym typeface="UTM Avo"/>
              </a:rPr>
              <a:t>trì</a:t>
            </a:r>
            <a:r>
              <a:rPr lang="en-US" sz="4754" spc="99" dirty="0">
                <a:solidFill>
                  <a:srgbClr val="0D402E"/>
                </a:solidFill>
                <a:latin typeface="UTM Avo"/>
                <a:ea typeface="UTM Avo"/>
                <a:cs typeface="UTM Avo"/>
                <a:sym typeface="UTM Avo"/>
              </a:rPr>
              <a:t>.</a:t>
            </a:r>
          </a:p>
          <a:p>
            <a:pPr algn="just">
              <a:lnSpc>
                <a:spcPts val="7131"/>
              </a:lnSpc>
            </a:pPr>
            <a:r>
              <a:rPr lang="en-US" sz="4754" b="1" spc="99" dirty="0">
                <a:solidFill>
                  <a:srgbClr val="0D402E"/>
                </a:solidFill>
                <a:latin typeface="UTM Avo Bold"/>
                <a:ea typeface="UTM Avo Bold"/>
                <a:cs typeface="UTM Avo Bold"/>
                <a:sym typeface="UTM Avo Bold"/>
              </a:rPr>
              <a:t>d. </a:t>
            </a:r>
            <a:r>
              <a:rPr lang="en-US" sz="4754" spc="99" dirty="0">
                <a:solidFill>
                  <a:srgbClr val="0D402E"/>
                </a:solidFill>
                <a:latin typeface="UTM Avo"/>
                <a:ea typeface="UTM Avo"/>
                <a:cs typeface="UTM Avo"/>
                <a:sym typeface="UTM Avo"/>
              </a:rPr>
              <a:t>         </a:t>
            </a:r>
            <a:r>
              <a:rPr lang="en-US" sz="4754" spc="99" dirty="0" err="1">
                <a:solidFill>
                  <a:srgbClr val="0D402E"/>
                </a:solidFill>
                <a:latin typeface="UTM Avo"/>
                <a:ea typeface="UTM Avo"/>
                <a:cs typeface="UTM Avo"/>
                <a:sym typeface="UTM Avo"/>
              </a:rPr>
              <a:t>khổ</a:t>
            </a:r>
            <a:r>
              <a:rPr lang="en-US" sz="4754" spc="99" dirty="0">
                <a:solidFill>
                  <a:srgbClr val="0D402E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754" spc="99" dirty="0" err="1">
                <a:solidFill>
                  <a:srgbClr val="0D402E"/>
                </a:solidFill>
                <a:latin typeface="UTM Avo"/>
                <a:ea typeface="UTM Avo"/>
                <a:cs typeface="UTM Avo"/>
                <a:sym typeface="UTM Avo"/>
              </a:rPr>
              <a:t>công</a:t>
            </a:r>
            <a:r>
              <a:rPr lang="en-US" sz="4754" spc="99" dirty="0">
                <a:solidFill>
                  <a:srgbClr val="0D402E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754" spc="99" dirty="0" err="1">
                <a:solidFill>
                  <a:srgbClr val="0D402E"/>
                </a:solidFill>
                <a:latin typeface="UTM Avo"/>
                <a:ea typeface="UTM Avo"/>
                <a:cs typeface="UTM Avo"/>
                <a:sym typeface="UTM Avo"/>
              </a:rPr>
              <a:t>luyện</a:t>
            </a:r>
            <a:r>
              <a:rPr lang="en-US" sz="4754" spc="99" dirty="0">
                <a:solidFill>
                  <a:srgbClr val="0D402E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754" spc="99" dirty="0" err="1">
                <a:solidFill>
                  <a:srgbClr val="0D402E"/>
                </a:solidFill>
                <a:latin typeface="UTM Avo"/>
                <a:ea typeface="UTM Avo"/>
                <a:cs typeface="UTM Avo"/>
                <a:sym typeface="UTM Avo"/>
              </a:rPr>
              <a:t>tập</a:t>
            </a:r>
            <a:r>
              <a:rPr lang="en-US" sz="4754" spc="99" dirty="0">
                <a:solidFill>
                  <a:srgbClr val="0D402E"/>
                </a:solidFill>
                <a:latin typeface="UTM Avo"/>
                <a:ea typeface="UTM Avo"/>
                <a:cs typeface="UTM Avo"/>
                <a:sym typeface="UTM Avo"/>
              </a:rPr>
              <a:t>         Lê-ô-</a:t>
            </a:r>
            <a:r>
              <a:rPr lang="en-US" sz="4754" spc="99" dirty="0" err="1">
                <a:solidFill>
                  <a:srgbClr val="0D402E"/>
                </a:solidFill>
                <a:latin typeface="UTM Avo"/>
                <a:ea typeface="UTM Avo"/>
                <a:cs typeface="UTM Avo"/>
                <a:sym typeface="UTM Avo"/>
              </a:rPr>
              <a:t>nác</a:t>
            </a:r>
            <a:r>
              <a:rPr lang="en-US" sz="4754" spc="99" dirty="0">
                <a:solidFill>
                  <a:srgbClr val="0D402E"/>
                </a:solidFill>
                <a:latin typeface="UTM Avo"/>
                <a:ea typeface="UTM Avo"/>
                <a:cs typeface="UTM Avo"/>
                <a:sym typeface="UTM Avo"/>
              </a:rPr>
              <a:t>-</a:t>
            </a:r>
            <a:r>
              <a:rPr lang="en-US" sz="4754" spc="99" dirty="0" err="1">
                <a:solidFill>
                  <a:srgbClr val="0D402E"/>
                </a:solidFill>
                <a:latin typeface="UTM Avo"/>
                <a:ea typeface="UTM Avo"/>
                <a:cs typeface="UTM Avo"/>
                <a:sym typeface="UTM Avo"/>
              </a:rPr>
              <a:t>đô</a:t>
            </a:r>
            <a:r>
              <a:rPr lang="en-US" sz="4754" spc="99" dirty="0">
                <a:solidFill>
                  <a:srgbClr val="0D402E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754" spc="99" dirty="0" err="1">
                <a:solidFill>
                  <a:srgbClr val="0D402E"/>
                </a:solidFill>
                <a:latin typeface="UTM Avo"/>
                <a:ea typeface="UTM Avo"/>
                <a:cs typeface="UTM Avo"/>
                <a:sym typeface="UTM Avo"/>
              </a:rPr>
              <a:t>đa</a:t>
            </a:r>
            <a:r>
              <a:rPr lang="en-US" sz="4754" spc="99" dirty="0">
                <a:solidFill>
                  <a:srgbClr val="0D402E"/>
                </a:solidFill>
                <a:latin typeface="UTM Avo"/>
                <a:ea typeface="UTM Avo"/>
                <a:cs typeface="UTM Avo"/>
                <a:sym typeface="UTM Avo"/>
              </a:rPr>
              <a:t> Vin-xi </a:t>
            </a:r>
            <a:r>
              <a:rPr lang="en-US" sz="4754" spc="99" dirty="0" err="1">
                <a:solidFill>
                  <a:srgbClr val="0D402E"/>
                </a:solidFill>
                <a:latin typeface="UTM Avo"/>
                <a:ea typeface="UTM Avo"/>
                <a:cs typeface="UTM Avo"/>
                <a:sym typeface="UTM Avo"/>
              </a:rPr>
              <a:t>đã</a:t>
            </a:r>
            <a:r>
              <a:rPr lang="en-US" sz="4754" spc="99" dirty="0">
                <a:solidFill>
                  <a:srgbClr val="0D402E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754" spc="99" dirty="0" err="1">
                <a:solidFill>
                  <a:srgbClr val="0D402E"/>
                </a:solidFill>
                <a:latin typeface="UTM Avo"/>
                <a:ea typeface="UTM Avo"/>
                <a:cs typeface="UTM Avo"/>
                <a:sym typeface="UTM Avo"/>
              </a:rPr>
              <a:t>trở</a:t>
            </a:r>
            <a:r>
              <a:rPr lang="en-US" sz="4754" spc="99" dirty="0">
                <a:solidFill>
                  <a:srgbClr val="0D402E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754" spc="99" dirty="0" err="1">
                <a:solidFill>
                  <a:srgbClr val="0D402E"/>
                </a:solidFill>
                <a:latin typeface="UTM Avo"/>
                <a:ea typeface="UTM Avo"/>
                <a:cs typeface="UTM Avo"/>
                <a:sym typeface="UTM Avo"/>
              </a:rPr>
              <a:t>thành</a:t>
            </a:r>
            <a:r>
              <a:rPr lang="en-US" sz="4754" spc="99" dirty="0">
                <a:solidFill>
                  <a:srgbClr val="0D402E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754" spc="99" dirty="0" err="1">
                <a:solidFill>
                  <a:srgbClr val="0D402E"/>
                </a:solidFill>
                <a:latin typeface="UTM Avo"/>
                <a:ea typeface="UTM Avo"/>
                <a:cs typeface="UTM Avo"/>
                <a:sym typeface="UTM Avo"/>
              </a:rPr>
              <a:t>một</a:t>
            </a:r>
            <a:r>
              <a:rPr lang="en-US" sz="4754" spc="99" dirty="0">
                <a:solidFill>
                  <a:srgbClr val="0D402E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754" spc="99" dirty="0" err="1">
                <a:solidFill>
                  <a:srgbClr val="0D402E"/>
                </a:solidFill>
                <a:latin typeface="UTM Avo"/>
                <a:ea typeface="UTM Avo"/>
                <a:cs typeface="UTM Avo"/>
                <a:sym typeface="UTM Avo"/>
              </a:rPr>
              <a:t>danh</a:t>
            </a:r>
            <a:r>
              <a:rPr lang="en-US" sz="4754" spc="99" dirty="0">
                <a:solidFill>
                  <a:srgbClr val="0D402E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754" spc="99" dirty="0" err="1">
                <a:solidFill>
                  <a:srgbClr val="0D402E"/>
                </a:solidFill>
                <a:latin typeface="UTM Avo"/>
                <a:ea typeface="UTM Avo"/>
                <a:cs typeface="UTM Avo"/>
                <a:sym typeface="UTM Avo"/>
              </a:rPr>
              <a:t>hoạ</a:t>
            </a:r>
            <a:r>
              <a:rPr lang="en-US" sz="4754" spc="99" dirty="0">
                <a:solidFill>
                  <a:srgbClr val="0D402E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754" spc="99" dirty="0" err="1">
                <a:solidFill>
                  <a:srgbClr val="0D402E"/>
                </a:solidFill>
                <a:latin typeface="UTM Avo"/>
                <a:ea typeface="UTM Avo"/>
                <a:cs typeface="UTM Avo"/>
                <a:sym typeface="UTM Avo"/>
              </a:rPr>
              <a:t>kiệt</a:t>
            </a:r>
            <a:r>
              <a:rPr lang="en-US" sz="4754" spc="99" dirty="0">
                <a:solidFill>
                  <a:srgbClr val="0D402E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754" spc="99" dirty="0" err="1">
                <a:solidFill>
                  <a:srgbClr val="0D402E"/>
                </a:solidFill>
                <a:latin typeface="UTM Avo"/>
                <a:ea typeface="UTM Avo"/>
                <a:cs typeface="UTM Avo"/>
                <a:sym typeface="UTM Avo"/>
              </a:rPr>
              <a:t>xuất</a:t>
            </a:r>
            <a:r>
              <a:rPr lang="en-US" sz="4754" spc="99" dirty="0">
                <a:solidFill>
                  <a:srgbClr val="0D402E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754" spc="99" dirty="0" err="1">
                <a:solidFill>
                  <a:srgbClr val="0D402E"/>
                </a:solidFill>
                <a:latin typeface="UTM Avo"/>
                <a:ea typeface="UTM Avo"/>
                <a:cs typeface="UTM Avo"/>
                <a:sym typeface="UTM Avo"/>
              </a:rPr>
              <a:t>của</a:t>
            </a:r>
            <a:r>
              <a:rPr lang="en-US" sz="4754" spc="99" dirty="0">
                <a:solidFill>
                  <a:srgbClr val="0D402E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754" spc="99" dirty="0" err="1">
                <a:solidFill>
                  <a:srgbClr val="0D402E"/>
                </a:solidFill>
                <a:latin typeface="UTM Avo"/>
                <a:ea typeface="UTM Avo"/>
                <a:cs typeface="UTM Avo"/>
                <a:sym typeface="UTM Avo"/>
              </a:rPr>
              <a:t>thế</a:t>
            </a:r>
            <a:r>
              <a:rPr lang="en-US" sz="4754" spc="99" dirty="0">
                <a:solidFill>
                  <a:srgbClr val="0D402E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754" spc="99" dirty="0" err="1">
                <a:solidFill>
                  <a:srgbClr val="0D402E"/>
                </a:solidFill>
                <a:latin typeface="UTM Avo"/>
                <a:ea typeface="UTM Avo"/>
                <a:cs typeface="UTM Avo"/>
                <a:sym typeface="UTM Avo"/>
              </a:rPr>
              <a:t>giới</a:t>
            </a:r>
            <a:r>
              <a:rPr lang="en-US" sz="4754" spc="99" dirty="0">
                <a:solidFill>
                  <a:srgbClr val="0D402E"/>
                </a:solidFill>
                <a:latin typeface="UTM Avo"/>
                <a:ea typeface="UTM Avo"/>
                <a:cs typeface="UTM Avo"/>
                <a:sym typeface="UTM Avo"/>
              </a:rPr>
              <a:t>.</a:t>
            </a:r>
          </a:p>
        </p:txBody>
      </p:sp>
      <p:sp>
        <p:nvSpPr>
          <p:cNvPr id="15" name="Freeform 12"/>
          <p:cNvSpPr/>
          <p:nvPr/>
        </p:nvSpPr>
        <p:spPr>
          <a:xfrm rot="1408729">
            <a:off x="9616368" y="2698165"/>
            <a:ext cx="905938" cy="1312953"/>
          </a:xfrm>
          <a:custGeom>
            <a:avLst/>
            <a:gdLst/>
            <a:ahLst/>
            <a:cxnLst/>
            <a:rect l="l" t="t" r="r" b="b"/>
            <a:pathLst>
              <a:path w="905938" h="1312953">
                <a:moveTo>
                  <a:pt x="0" y="0"/>
                </a:moveTo>
                <a:lnTo>
                  <a:pt x="905938" y="0"/>
                </a:lnTo>
                <a:lnTo>
                  <a:pt x="905938" y="1312953"/>
                </a:lnTo>
                <a:lnTo>
                  <a:pt x="0" y="13129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5"/>
          <p:cNvSpPr/>
          <p:nvPr/>
        </p:nvSpPr>
        <p:spPr>
          <a:xfrm rot="-2314776">
            <a:off x="8939355" y="3842541"/>
            <a:ext cx="905938" cy="1312953"/>
          </a:xfrm>
          <a:custGeom>
            <a:avLst/>
            <a:gdLst/>
            <a:ahLst/>
            <a:cxnLst/>
            <a:rect l="l" t="t" r="r" b="b"/>
            <a:pathLst>
              <a:path w="905938" h="1312953">
                <a:moveTo>
                  <a:pt x="0" y="0"/>
                </a:moveTo>
                <a:lnTo>
                  <a:pt x="905938" y="0"/>
                </a:lnTo>
                <a:lnTo>
                  <a:pt x="905938" y="1312953"/>
                </a:lnTo>
                <a:lnTo>
                  <a:pt x="0" y="13129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6"/>
          <p:cNvSpPr/>
          <p:nvPr/>
        </p:nvSpPr>
        <p:spPr>
          <a:xfrm rot="-2314776">
            <a:off x="1841734" y="4832992"/>
            <a:ext cx="905938" cy="1312953"/>
          </a:xfrm>
          <a:custGeom>
            <a:avLst/>
            <a:gdLst/>
            <a:ahLst/>
            <a:cxnLst/>
            <a:rect l="l" t="t" r="r" b="b"/>
            <a:pathLst>
              <a:path w="905938" h="1312953">
                <a:moveTo>
                  <a:pt x="0" y="0"/>
                </a:moveTo>
                <a:lnTo>
                  <a:pt x="905938" y="0"/>
                </a:lnTo>
                <a:lnTo>
                  <a:pt x="905938" y="1312953"/>
                </a:lnTo>
                <a:lnTo>
                  <a:pt x="0" y="13129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7"/>
          <p:cNvSpPr/>
          <p:nvPr/>
        </p:nvSpPr>
        <p:spPr>
          <a:xfrm rot="1408729">
            <a:off x="14489570" y="4832992"/>
            <a:ext cx="905938" cy="1312953"/>
          </a:xfrm>
          <a:custGeom>
            <a:avLst/>
            <a:gdLst/>
            <a:ahLst/>
            <a:cxnLst/>
            <a:rect l="l" t="t" r="r" b="b"/>
            <a:pathLst>
              <a:path w="905938" h="1312953">
                <a:moveTo>
                  <a:pt x="0" y="0"/>
                </a:moveTo>
                <a:lnTo>
                  <a:pt x="905937" y="0"/>
                </a:lnTo>
                <a:lnTo>
                  <a:pt x="905937" y="1312953"/>
                </a:lnTo>
                <a:lnTo>
                  <a:pt x="0" y="13129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8"/>
          <p:cNvSpPr/>
          <p:nvPr/>
        </p:nvSpPr>
        <p:spPr>
          <a:xfrm rot="1408729">
            <a:off x="1975345" y="6638686"/>
            <a:ext cx="905938" cy="1312953"/>
          </a:xfrm>
          <a:custGeom>
            <a:avLst/>
            <a:gdLst/>
            <a:ahLst/>
            <a:cxnLst/>
            <a:rect l="l" t="t" r="r" b="b"/>
            <a:pathLst>
              <a:path w="905938" h="1312953">
                <a:moveTo>
                  <a:pt x="0" y="0"/>
                </a:moveTo>
                <a:lnTo>
                  <a:pt x="905938" y="0"/>
                </a:lnTo>
                <a:lnTo>
                  <a:pt x="905938" y="1312953"/>
                </a:lnTo>
                <a:lnTo>
                  <a:pt x="0" y="13129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19"/>
          <p:cNvSpPr/>
          <p:nvPr/>
        </p:nvSpPr>
        <p:spPr>
          <a:xfrm rot="-2314776">
            <a:off x="9395929" y="6517126"/>
            <a:ext cx="905938" cy="1312953"/>
          </a:xfrm>
          <a:custGeom>
            <a:avLst/>
            <a:gdLst/>
            <a:ahLst/>
            <a:cxnLst/>
            <a:rect l="l" t="t" r="r" b="b"/>
            <a:pathLst>
              <a:path w="905938" h="1312953">
                <a:moveTo>
                  <a:pt x="0" y="0"/>
                </a:moveTo>
                <a:lnTo>
                  <a:pt x="905938" y="0"/>
                </a:lnTo>
                <a:lnTo>
                  <a:pt x="905938" y="1312954"/>
                </a:lnTo>
                <a:lnTo>
                  <a:pt x="0" y="13129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5B8D93B-4FBC-6C6A-6DCD-E1BEDB6DA50B}"/>
              </a:ext>
            </a:extLst>
          </p:cNvPr>
          <p:cNvSpPr txBox="1"/>
          <p:nvPr/>
        </p:nvSpPr>
        <p:spPr>
          <a:xfrm>
            <a:off x="9016356" y="3239907"/>
            <a:ext cx="1346844" cy="8233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750" b="1" dirty="0">
                <a:solidFill>
                  <a:srgbClr val="B52048"/>
                </a:solidFill>
                <a:latin typeface="UTM Avo" panose="02040603050506020204" pitchFamily="18" charset="0"/>
              </a:rPr>
              <a:t>hay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463F983-63FD-3815-1A7F-A327B9BD9202}"/>
              </a:ext>
            </a:extLst>
          </p:cNvPr>
          <p:cNvSpPr txBox="1"/>
          <p:nvPr/>
        </p:nvSpPr>
        <p:spPr>
          <a:xfrm>
            <a:off x="8764411" y="4092958"/>
            <a:ext cx="1202573" cy="8233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750" b="1" dirty="0">
                <a:solidFill>
                  <a:srgbClr val="B52048"/>
                </a:solidFill>
                <a:latin typeface="UTM Avo" panose="02040603050506020204" pitchFamily="18" charset="0"/>
              </a:rPr>
              <a:t>mà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5E0C13C-A794-FCDC-C426-C04E8AC2DC63}"/>
              </a:ext>
            </a:extLst>
          </p:cNvPr>
          <p:cNvSpPr txBox="1"/>
          <p:nvPr/>
        </p:nvSpPr>
        <p:spPr>
          <a:xfrm>
            <a:off x="1952016" y="5100559"/>
            <a:ext cx="1425390" cy="8233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750" b="1" dirty="0" err="1">
                <a:solidFill>
                  <a:srgbClr val="B52048"/>
                </a:solidFill>
                <a:latin typeface="UTM Avo" panose="02040603050506020204" pitchFamily="18" charset="0"/>
              </a:rPr>
              <a:t>Nếu</a:t>
            </a:r>
            <a:endParaRPr lang="en-US" sz="4750" b="1" dirty="0">
              <a:solidFill>
                <a:srgbClr val="B52048"/>
              </a:solidFill>
              <a:latin typeface="UTM Avo" panose="0204060305050602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431ADE9-4FB4-F138-08BC-2F057F231EB7}"/>
              </a:ext>
            </a:extLst>
          </p:cNvPr>
          <p:cNvSpPr txBox="1"/>
          <p:nvPr/>
        </p:nvSpPr>
        <p:spPr>
          <a:xfrm>
            <a:off x="14319356" y="5062854"/>
            <a:ext cx="957313" cy="8233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750" b="1" dirty="0" err="1">
                <a:solidFill>
                  <a:srgbClr val="B52048"/>
                </a:solidFill>
                <a:latin typeface="UTM Avo" panose="02040603050506020204" pitchFamily="18" charset="0"/>
              </a:rPr>
              <a:t>thi</a:t>
            </a:r>
            <a:r>
              <a:rPr lang="en-US" sz="4750" b="1" dirty="0">
                <a:solidFill>
                  <a:srgbClr val="B52048"/>
                </a:solidFill>
                <a:latin typeface="UTM Avo" panose="02040603050506020204" pitchFamily="18" charset="0"/>
              </a:rPr>
              <a:t>̀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2B8A14A-60C6-4A7D-DD58-8D8AE546A742}"/>
              </a:ext>
            </a:extLst>
          </p:cNvPr>
          <p:cNvSpPr txBox="1"/>
          <p:nvPr/>
        </p:nvSpPr>
        <p:spPr>
          <a:xfrm>
            <a:off x="1632798" y="6794444"/>
            <a:ext cx="1436612" cy="8233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750" b="1" dirty="0" err="1">
                <a:solidFill>
                  <a:srgbClr val="B52048"/>
                </a:solidFill>
                <a:latin typeface="UTM Avo" panose="02040603050506020204" pitchFamily="18" charset="0"/>
              </a:rPr>
              <a:t>Nhơ</a:t>
            </a:r>
            <a:r>
              <a:rPr lang="en-US" sz="4750" b="1" dirty="0">
                <a:solidFill>
                  <a:srgbClr val="B52048"/>
                </a:solidFill>
                <a:latin typeface="UTM Avo" panose="02040603050506020204" pitchFamily="18" charset="0"/>
              </a:rPr>
              <a:t>̀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6E2CCDB-EF52-38F2-BFA2-6D11BF9AD23A}"/>
              </a:ext>
            </a:extLst>
          </p:cNvPr>
          <p:cNvSpPr txBox="1"/>
          <p:nvPr/>
        </p:nvSpPr>
        <p:spPr>
          <a:xfrm>
            <a:off x="9412179" y="6883511"/>
            <a:ext cx="1202573" cy="8233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750" b="1" dirty="0">
                <a:solidFill>
                  <a:srgbClr val="B52048"/>
                </a:solidFill>
                <a:latin typeface="UTM Avo" panose="02040603050506020204" pitchFamily="18" charset="0"/>
              </a:rPr>
              <a:t>mà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3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40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8005660" y="1481586"/>
            <a:ext cx="9962056" cy="8429931"/>
            <a:chOff x="0" y="0"/>
            <a:chExt cx="2985067" cy="2525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985067" cy="2525975"/>
            </a:xfrm>
            <a:custGeom>
              <a:avLst/>
              <a:gdLst/>
              <a:ahLst/>
              <a:cxnLst/>
              <a:rect l="l" t="t" r="r" b="b"/>
              <a:pathLst>
                <a:path w="2985067" h="2525975">
                  <a:moveTo>
                    <a:pt x="24869" y="0"/>
                  </a:moveTo>
                  <a:lnTo>
                    <a:pt x="2960198" y="0"/>
                  </a:lnTo>
                  <a:cubicBezTo>
                    <a:pt x="2966794" y="0"/>
                    <a:pt x="2973119" y="2620"/>
                    <a:pt x="2977783" y="7284"/>
                  </a:cubicBezTo>
                  <a:cubicBezTo>
                    <a:pt x="2982447" y="11948"/>
                    <a:pt x="2985067" y="18273"/>
                    <a:pt x="2985067" y="24869"/>
                  </a:cubicBezTo>
                  <a:lnTo>
                    <a:pt x="2985067" y="2501107"/>
                  </a:lnTo>
                  <a:cubicBezTo>
                    <a:pt x="2985067" y="2507703"/>
                    <a:pt x="2982447" y="2514028"/>
                    <a:pt x="2977783" y="2518692"/>
                  </a:cubicBezTo>
                  <a:cubicBezTo>
                    <a:pt x="2973119" y="2523355"/>
                    <a:pt x="2966794" y="2525975"/>
                    <a:pt x="2960198" y="2525975"/>
                  </a:cubicBezTo>
                  <a:lnTo>
                    <a:pt x="24869" y="2525975"/>
                  </a:lnTo>
                  <a:cubicBezTo>
                    <a:pt x="11134" y="2525975"/>
                    <a:pt x="0" y="2514841"/>
                    <a:pt x="0" y="2501107"/>
                  </a:cubicBezTo>
                  <a:lnTo>
                    <a:pt x="0" y="24869"/>
                  </a:lnTo>
                  <a:cubicBezTo>
                    <a:pt x="0" y="11134"/>
                    <a:pt x="11134" y="0"/>
                    <a:pt x="2486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19050"/>
              <a:ext cx="2985067" cy="2506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8354391" y="2024819"/>
            <a:ext cx="9264594" cy="7400094"/>
          </a:xfrm>
          <a:custGeom>
            <a:avLst/>
            <a:gdLst/>
            <a:ahLst/>
            <a:cxnLst/>
            <a:rect l="l" t="t" r="r" b="b"/>
            <a:pathLst>
              <a:path w="9264594" h="7400094">
                <a:moveTo>
                  <a:pt x="0" y="0"/>
                </a:moveTo>
                <a:lnTo>
                  <a:pt x="9264594" y="0"/>
                </a:lnTo>
                <a:lnTo>
                  <a:pt x="9264594" y="7400094"/>
                </a:lnTo>
                <a:lnTo>
                  <a:pt x="0" y="74000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33519" y="2638511"/>
            <a:ext cx="7572141" cy="2755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38"/>
              </a:lnSpc>
            </a:pPr>
            <a:r>
              <a:rPr lang="en-US" sz="4132" b="1" dirty="0" err="1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Viết</a:t>
            </a:r>
            <a:r>
              <a:rPr lang="en-US" sz="4132" b="1" dirty="0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 2 – 3 </a:t>
            </a:r>
            <a:r>
              <a:rPr lang="en-US" sz="4132" b="1" dirty="0" err="1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câu</a:t>
            </a:r>
            <a:r>
              <a:rPr lang="en-US" sz="4132" b="1" dirty="0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132" b="1" dirty="0" err="1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có</a:t>
            </a:r>
            <a:r>
              <a:rPr lang="en-US" sz="4132" b="1" dirty="0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132" b="1" dirty="0" err="1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kết</a:t>
            </a:r>
            <a:r>
              <a:rPr lang="en-US" sz="4132" b="1" dirty="0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132" b="1" dirty="0" err="1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từ</a:t>
            </a:r>
            <a:r>
              <a:rPr lang="en-US" sz="4132" b="1" dirty="0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132" b="1" dirty="0" err="1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để</a:t>
            </a:r>
            <a:r>
              <a:rPr lang="en-US" sz="4132" b="1" dirty="0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132" b="1" dirty="0" err="1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giới</a:t>
            </a:r>
            <a:r>
              <a:rPr lang="en-US" sz="4132" b="1" dirty="0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132" b="1" dirty="0" err="1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thiệu</a:t>
            </a:r>
            <a:r>
              <a:rPr lang="en-US" sz="4132" b="1" dirty="0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132" b="1" dirty="0" err="1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về</a:t>
            </a:r>
            <a:r>
              <a:rPr lang="en-US" sz="4132" b="1" dirty="0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132" b="1" dirty="0" err="1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một</a:t>
            </a:r>
            <a:r>
              <a:rPr lang="en-US" sz="4132" b="1" dirty="0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132" b="1" dirty="0" err="1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trong</a:t>
            </a:r>
            <a:r>
              <a:rPr lang="en-US" sz="4132" b="1" dirty="0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132" b="1" dirty="0" err="1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những</a:t>
            </a:r>
            <a:r>
              <a:rPr lang="en-US" sz="4132" b="1" dirty="0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132" b="1" dirty="0" err="1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bức</a:t>
            </a:r>
            <a:r>
              <a:rPr lang="en-US" sz="4132" b="1" dirty="0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132" b="1" dirty="0" err="1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tranh</a:t>
            </a:r>
            <a:r>
              <a:rPr lang="en-US" sz="4132" b="1" dirty="0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, </a:t>
            </a:r>
            <a:r>
              <a:rPr lang="en-US" sz="4132" b="1" dirty="0" err="1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bức</a:t>
            </a:r>
            <a:r>
              <a:rPr lang="en-US" sz="4132" b="1" dirty="0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132" b="1" dirty="0" err="1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ảnh</a:t>
            </a:r>
            <a:r>
              <a:rPr lang="en-US" sz="4132" b="1" dirty="0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132" b="1" dirty="0" err="1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sau</a:t>
            </a:r>
            <a:r>
              <a:rPr lang="en-US" sz="4132" b="1" dirty="0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132" b="1" dirty="0" err="1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đây</a:t>
            </a:r>
            <a:r>
              <a:rPr lang="en-US" sz="4132" b="1" dirty="0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0DA771E-F9F8-58CB-5C67-7709C1DB2C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0874" y="836091"/>
            <a:ext cx="3590855" cy="17740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1A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28880" y="-1384300"/>
            <a:ext cx="6592123" cy="3409119"/>
          </a:xfrm>
          <a:custGeom>
            <a:avLst/>
            <a:gdLst/>
            <a:ahLst/>
            <a:cxnLst/>
            <a:rect l="l" t="t" r="r" b="b"/>
            <a:pathLst>
              <a:path w="6592123" h="3409119">
                <a:moveTo>
                  <a:pt x="0" y="0"/>
                </a:moveTo>
                <a:lnTo>
                  <a:pt x="6592123" y="0"/>
                </a:lnTo>
                <a:lnTo>
                  <a:pt x="6592123" y="3409119"/>
                </a:lnTo>
                <a:lnTo>
                  <a:pt x="0" y="34091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337920" y="-1384300"/>
            <a:ext cx="6592123" cy="3409119"/>
          </a:xfrm>
          <a:custGeom>
            <a:avLst/>
            <a:gdLst/>
            <a:ahLst/>
            <a:cxnLst/>
            <a:rect l="l" t="t" r="r" b="b"/>
            <a:pathLst>
              <a:path w="6592123" h="3409119">
                <a:moveTo>
                  <a:pt x="0" y="0"/>
                </a:moveTo>
                <a:lnTo>
                  <a:pt x="6592123" y="0"/>
                </a:lnTo>
                <a:lnTo>
                  <a:pt x="6592123" y="3409119"/>
                </a:lnTo>
                <a:lnTo>
                  <a:pt x="0" y="34091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966777" y="-2156021"/>
            <a:ext cx="6592123" cy="3409119"/>
          </a:xfrm>
          <a:custGeom>
            <a:avLst/>
            <a:gdLst/>
            <a:ahLst/>
            <a:cxnLst/>
            <a:rect l="l" t="t" r="r" b="b"/>
            <a:pathLst>
              <a:path w="6592123" h="3409119">
                <a:moveTo>
                  <a:pt x="0" y="0"/>
                </a:moveTo>
                <a:lnTo>
                  <a:pt x="6592123" y="0"/>
                </a:lnTo>
                <a:lnTo>
                  <a:pt x="6592123" y="3409119"/>
                </a:lnTo>
                <a:lnTo>
                  <a:pt x="0" y="34091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10204F-988E-4B3B-75C1-C8C13B834347}"/>
              </a:ext>
            </a:extLst>
          </p:cNvPr>
          <p:cNvSpPr txBox="1"/>
          <p:nvPr/>
        </p:nvSpPr>
        <p:spPr>
          <a:xfrm>
            <a:off x="359382" y="1948911"/>
            <a:ext cx="16709417" cy="48320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4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Open Sans" panose="020B0606030504020204" pitchFamily="34" charset="0"/>
              </a:rPr>
              <a:t>     </a:t>
            </a:r>
            <a:r>
              <a:rPr lang="vi-VN" sz="4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Open Sans" panose="020B0606030504020204" pitchFamily="34" charset="0"/>
              </a:rPr>
              <a:t>Nghệ thuật múa rối nước </a:t>
            </a:r>
            <a:r>
              <a:rPr lang="vi-VN" sz="4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Open Sans" panose="020B0606030504020204" pitchFamily="34" charset="0"/>
              </a:rPr>
              <a:t>không chỉ </a:t>
            </a:r>
            <a:r>
              <a:rPr lang="vi-VN" sz="4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Open Sans" panose="020B0606030504020204" pitchFamily="34" charset="0"/>
              </a:rPr>
              <a:t>là một bộ môn, một nghề </a:t>
            </a:r>
            <a:r>
              <a:rPr lang="vi-VN" sz="4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Open Sans" panose="020B0606030504020204" pitchFamily="34" charset="0"/>
              </a:rPr>
              <a:t>mà còn </a:t>
            </a:r>
            <a:r>
              <a:rPr lang="vi-VN" sz="4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Open Sans" panose="020B0606030504020204" pitchFamily="34" charset="0"/>
              </a:rPr>
              <a:t>l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</a:rPr>
              <a:t>à</a:t>
            </a:r>
            <a:r>
              <a:rPr lang="vi-VN" sz="4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Open Sans" panose="020B0606030504020204" pitchFamily="34" charset="0"/>
              </a:rPr>
              <a:t> hồn tuý, một biểu tượng văn hoá lớn của Việt Nam ta. Múa rối nước </a:t>
            </a:r>
            <a:r>
              <a:rPr lang="vi-VN" sz="4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Open Sans" panose="020B0606030504020204" pitchFamily="34" charset="0"/>
              </a:rPr>
              <a:t>hay</a:t>
            </a:r>
            <a:r>
              <a:rPr lang="vi-VN" sz="4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Open Sans" panose="020B0606030504020204" pitchFamily="34" charset="0"/>
              </a:rPr>
              <a:t> múa rối cạn đều cần phải có sự khéo léo, dựa vào đôi bàn tay, kĩ năng lão luyện của những thợ múa rối. </a:t>
            </a:r>
            <a:r>
              <a:rPr lang="vi-VN" sz="4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Open Sans" panose="020B0606030504020204" pitchFamily="34" charset="0"/>
              </a:rPr>
              <a:t>Mặc dù </a:t>
            </a:r>
            <a:r>
              <a:rPr lang="vi-VN" sz="4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Open Sans" panose="020B0606030504020204" pitchFamily="34" charset="0"/>
              </a:rPr>
              <a:t>không nhìn thấy sự xuất hiện của những người thợ này, </a:t>
            </a:r>
            <a:r>
              <a:rPr lang="vi-VN" sz="4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Open Sans" panose="020B0606030504020204" pitchFamily="34" charset="0"/>
              </a:rPr>
              <a:t>nhưng</a:t>
            </a:r>
            <a:r>
              <a:rPr lang="vi-VN" sz="4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Open Sans" panose="020B0606030504020204" pitchFamily="34" charset="0"/>
              </a:rPr>
              <a:t> có thể coi đó là một sự tài tình, tài hoa của nghệ thuật này.</a:t>
            </a:r>
            <a:endParaRPr lang="en-US" sz="4400" dirty="0">
              <a:solidFill>
                <a:schemeClr val="tx1">
                  <a:lumMod val="95000"/>
                  <a:lumOff val="5000"/>
                </a:schemeClr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18089D-B565-59A3-7F64-E979B4378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5980" y="2094776"/>
            <a:ext cx="10254361" cy="502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24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741</Words>
  <Application>Microsoft Office PowerPoint</Application>
  <PresentationFormat>Custom</PresentationFormat>
  <Paragraphs>65</Paragraphs>
  <Slides>12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UTM Avo Bold</vt:lpstr>
      <vt:lpstr>Times New Roman</vt:lpstr>
      <vt:lpstr>Arial</vt:lpstr>
      <vt:lpstr>Calibri</vt:lpstr>
      <vt:lpstr>DengXian</vt:lpstr>
      <vt:lpstr>SVN-Ready</vt:lpstr>
      <vt:lpstr>UTM Avo</vt:lpstr>
      <vt:lpstr>Cambria</vt:lpstr>
      <vt:lpstr>SVN-Newton</vt:lpstr>
      <vt:lpstr>#9Slide07 SFU Rhythm</vt:lpstr>
      <vt:lpstr>Open Sans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LUYỆN TỪ VÀ CÂU</dc:title>
  <dc:creator>ADMIN</dc:creator>
  <cp:lastModifiedBy>Windows</cp:lastModifiedBy>
  <cp:revision>4</cp:revision>
  <dcterms:created xsi:type="dcterms:W3CDTF">2006-08-16T00:00:00Z</dcterms:created>
  <dcterms:modified xsi:type="dcterms:W3CDTF">2024-12-26T06:21:41Z</dcterms:modified>
  <dc:identifier>DAGVsE9qX1U</dc:identifier>
</cp:coreProperties>
</file>