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2"/>
  </p:notesMasterIdLst>
  <p:sldIdLst>
    <p:sldId id="256" r:id="rId3"/>
    <p:sldId id="258" r:id="rId4"/>
    <p:sldId id="274" r:id="rId5"/>
    <p:sldId id="273" r:id="rId6"/>
    <p:sldId id="313" r:id="rId7"/>
    <p:sldId id="275" r:id="rId8"/>
    <p:sldId id="279" r:id="rId9"/>
    <p:sldId id="300" r:id="rId10"/>
    <p:sldId id="276" r:id="rId11"/>
    <p:sldId id="277" r:id="rId12"/>
    <p:sldId id="278" r:id="rId13"/>
    <p:sldId id="301" r:id="rId14"/>
    <p:sldId id="281" r:id="rId15"/>
    <p:sldId id="282" r:id="rId16"/>
    <p:sldId id="283" r:id="rId17"/>
    <p:sldId id="302" r:id="rId18"/>
    <p:sldId id="284" r:id="rId19"/>
    <p:sldId id="259" r:id="rId20"/>
    <p:sldId id="287" r:id="rId21"/>
    <p:sldId id="288" r:id="rId22"/>
    <p:sldId id="289" r:id="rId23"/>
    <p:sldId id="290" r:id="rId24"/>
    <p:sldId id="291" r:id="rId25"/>
    <p:sldId id="292" r:id="rId26"/>
    <p:sldId id="296" r:id="rId27"/>
    <p:sldId id="293" r:id="rId28"/>
    <p:sldId id="303" r:id="rId29"/>
    <p:sldId id="295" r:id="rId30"/>
    <p:sldId id="294" r:id="rId31"/>
    <p:sldId id="297" r:id="rId32"/>
    <p:sldId id="299" r:id="rId33"/>
    <p:sldId id="304" r:id="rId34"/>
    <p:sldId id="305" r:id="rId35"/>
    <p:sldId id="306" r:id="rId36"/>
    <p:sldId id="307" r:id="rId37"/>
    <p:sldId id="308" r:id="rId38"/>
    <p:sldId id="309" r:id="rId39"/>
    <p:sldId id="310" r:id="rId40"/>
    <p:sldId id="311" r:id="rId41"/>
  </p:sldIdLst>
  <p:sldSz cx="18288000" cy="10287000"/>
  <p:notesSz cx="6858000" cy="9144000"/>
  <p:embeddedFontLst>
    <p:embeddedFont>
      <p:font typeface="#9Slide06 SVNDope Script" panose="020B0604020202020204" charset="0"/>
      <p:regular r:id="rId43"/>
    </p:embeddedFont>
    <p:embeddedFont>
      <p:font typeface="Cambria" panose="02040503050406030204"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F28"/>
    <a:srgbClr val="FFC786"/>
    <a:srgbClr val="C52220"/>
    <a:srgbClr val="FFE9DB"/>
    <a:srgbClr val="DFF0FA"/>
    <a:srgbClr val="E94D51"/>
    <a:srgbClr val="C06900"/>
    <a:srgbClr val="895F93"/>
    <a:srgbClr val="AB8AB3"/>
    <a:srgbClr val="ED71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5455" autoAdjust="0"/>
  </p:normalViewPr>
  <p:slideViewPr>
    <p:cSldViewPr>
      <p:cViewPr varScale="1">
        <p:scale>
          <a:sx n="40" d="100"/>
          <a:sy n="40" d="100"/>
        </p:scale>
        <p:origin x="924"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73DF84-59A1-4537-97C7-841D61980642}" type="datetimeFigureOut">
              <a:rPr lang="en-GB" smtClean="0"/>
              <a:t>26/12/2024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D805C-95AD-4E43-B2F4-29CA5EC40ED5}" type="slidenum">
              <a:rPr lang="en-GB" smtClean="0"/>
              <a:t>‹#›</a:t>
            </a:fld>
            <a:endParaRPr lang="en-GB"/>
          </a:p>
        </p:txBody>
      </p:sp>
    </p:spTree>
    <p:extLst>
      <p:ext uri="{BB962C8B-B14F-4D97-AF65-F5344CB8AC3E}">
        <p14:creationId xmlns:p14="http://schemas.microsoft.com/office/powerpoint/2010/main" val="3909610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9D805C-95AD-4E43-B2F4-29CA5EC40ED5}" type="slidenum">
              <a:rPr lang="en-GB" smtClean="0"/>
              <a:t>1</a:t>
            </a:fld>
            <a:endParaRPr lang="en-GB"/>
          </a:p>
        </p:txBody>
      </p:sp>
    </p:spTree>
    <p:extLst>
      <p:ext uri="{BB962C8B-B14F-4D97-AF65-F5344CB8AC3E}">
        <p14:creationId xmlns:p14="http://schemas.microsoft.com/office/powerpoint/2010/main" val="229098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59D805C-95AD-4E43-B2F4-29CA5EC40ED5}" type="slidenum">
              <a:rPr lang="en-GB" smtClean="0"/>
              <a:t>5</a:t>
            </a:fld>
            <a:endParaRPr lang="en-GB"/>
          </a:p>
        </p:txBody>
      </p:sp>
    </p:spTree>
    <p:extLst>
      <p:ext uri="{BB962C8B-B14F-4D97-AF65-F5344CB8AC3E}">
        <p14:creationId xmlns:p14="http://schemas.microsoft.com/office/powerpoint/2010/main" val="361703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654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0983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15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8157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33982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7582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91258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905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38180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6985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0742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152400" y="-190500"/>
            <a:ext cx="18592800" cy="10638324"/>
          </a:xfrm>
          <a:custGeom>
            <a:avLst/>
            <a:gdLst/>
            <a:ahLst/>
            <a:cxnLst/>
            <a:rect l="l" t="t" r="r" b="b"/>
            <a:pathLst>
              <a:path w="19275437" h="13948407">
                <a:moveTo>
                  <a:pt x="0" y="0"/>
                </a:moveTo>
                <a:lnTo>
                  <a:pt x="19275438" y="0"/>
                </a:lnTo>
                <a:lnTo>
                  <a:pt x="19275438" y="13948408"/>
                </a:lnTo>
                <a:lnTo>
                  <a:pt x="0" y="139484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1" name="TextBox 10"/>
          <p:cNvSpPr txBox="1"/>
          <p:nvPr userDrawn="1"/>
        </p:nvSpPr>
        <p:spPr>
          <a:xfrm>
            <a:off x="16992600" y="-13275"/>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Freeform 2"/>
          <p:cNvSpPr/>
          <p:nvPr userDrawn="1"/>
        </p:nvSpPr>
        <p:spPr>
          <a:xfrm>
            <a:off x="-152400" y="-190500"/>
            <a:ext cx="18592800" cy="10638324"/>
          </a:xfrm>
          <a:custGeom>
            <a:avLst/>
            <a:gdLst/>
            <a:ahLst/>
            <a:cxnLst/>
            <a:rect l="l" t="t" r="r" b="b"/>
            <a:pathLst>
              <a:path w="19275437" h="13948407">
                <a:moveTo>
                  <a:pt x="0" y="0"/>
                </a:moveTo>
                <a:lnTo>
                  <a:pt x="19275438" y="0"/>
                </a:lnTo>
                <a:lnTo>
                  <a:pt x="19275438" y="13948408"/>
                </a:lnTo>
                <a:lnTo>
                  <a:pt x="0" y="139484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6"/>
          <a:stretch>
            <a:fillRect/>
          </a:stretch>
        </p:blipFill>
        <p:spPr>
          <a:xfrm>
            <a:off x="-3014589" y="-364830"/>
            <a:ext cx="2706858" cy="3813378"/>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6"/>
          <a:stretch>
            <a:fillRect/>
          </a:stretch>
        </p:blipFill>
        <p:spPr>
          <a:xfrm>
            <a:off x="2048022" y="11819690"/>
            <a:ext cx="2706858" cy="3813378"/>
          </a:xfrm>
          <a:prstGeom prst="rect">
            <a:avLst/>
          </a:prstGeom>
        </p:spPr>
      </p:pic>
      <p:sp>
        <p:nvSpPr>
          <p:cNvPr id="12" name="TextBox 11"/>
          <p:cNvSpPr txBox="1"/>
          <p:nvPr userDrawn="1"/>
        </p:nvSpPr>
        <p:spPr>
          <a:xfrm>
            <a:off x="16992600" y="-13275"/>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rPr>
              <a:t> non</a:t>
            </a:r>
          </a:p>
        </p:txBody>
      </p:sp>
      <p:sp>
        <p:nvSpPr>
          <p:cNvPr id="8" name="Rectangle 7"/>
          <p:cNvSpPr/>
          <p:nvPr userDrawn="1"/>
        </p:nvSpPr>
        <p:spPr>
          <a:xfrm>
            <a:off x="228600" y="190500"/>
            <a:ext cx="17830800" cy="9829800"/>
          </a:xfrm>
          <a:prstGeom prst="rect">
            <a:avLst/>
          </a:prstGeom>
          <a:solidFill>
            <a:schemeClr val="bg1"/>
          </a:solidFill>
          <a:ln>
            <a:solidFill>
              <a:srgbClr val="5D2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1495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11" name="Group 10"/>
          <p:cNvGrpSpPr/>
          <p:nvPr/>
        </p:nvGrpSpPr>
        <p:grpSpPr>
          <a:xfrm>
            <a:off x="1964490" y="495300"/>
            <a:ext cx="14020800" cy="7848600"/>
            <a:chOff x="2133600" y="-152400"/>
            <a:chExt cx="14020800" cy="7353300"/>
          </a:xfrm>
        </p:grpSpPr>
        <p:sp>
          <p:nvSpPr>
            <p:cNvPr id="9" name="Rectangle 8"/>
            <p:cNvSpPr/>
            <p:nvPr/>
          </p:nvSpPr>
          <p:spPr>
            <a:xfrm>
              <a:off x="2133600" y="-152400"/>
              <a:ext cx="14020800" cy="7353300"/>
            </a:xfrm>
            <a:prstGeom prst="rect">
              <a:avLst/>
            </a:prstGeom>
            <a:solidFill>
              <a:srgbClr val="FFE9DB"/>
            </a:solidFill>
            <a:ln>
              <a:noFill/>
            </a:ln>
            <a:effectLst>
              <a:glow>
                <a:schemeClr val="accent1">
                  <a:alpha val="82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598285" y="233704"/>
              <a:ext cx="13166397" cy="6591300"/>
            </a:xfrm>
            <a:prstGeom prst="rect">
              <a:avLst/>
            </a:prstGeom>
            <a:solidFill>
              <a:srgbClr val="5D2F28"/>
            </a:solidFill>
            <a:ln>
              <a:noFill/>
            </a:ln>
            <a:effectLst>
              <a:glow>
                <a:schemeClr val="accent1">
                  <a:alpha val="82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Freeform 4"/>
          <p:cNvSpPr/>
          <p:nvPr/>
        </p:nvSpPr>
        <p:spPr>
          <a:xfrm>
            <a:off x="14353202" y="2057400"/>
            <a:ext cx="3888486" cy="8229600"/>
          </a:xfrm>
          <a:custGeom>
            <a:avLst/>
            <a:gdLst/>
            <a:ahLst/>
            <a:cxnLst/>
            <a:rect l="l" t="t" r="r" b="b"/>
            <a:pathLst>
              <a:path w="3888486" h="8229600">
                <a:moveTo>
                  <a:pt x="0" y="0"/>
                </a:moveTo>
                <a:lnTo>
                  <a:pt x="3888486" y="0"/>
                </a:lnTo>
                <a:lnTo>
                  <a:pt x="3888486" y="8229600"/>
                </a:lnTo>
                <a:lnTo>
                  <a:pt x="0" y="8229600"/>
                </a:lnTo>
                <a:lnTo>
                  <a:pt x="0" y="0"/>
                </a:lnTo>
                <a:close/>
              </a:path>
            </a:pathLst>
          </a:custGeom>
          <a:blipFill>
            <a:blip r:embed="rId3"/>
            <a:stretch>
              <a:fillRect/>
            </a:stretch>
          </a:blipFill>
        </p:spPr>
      </p:sp>
      <p:sp>
        <p:nvSpPr>
          <p:cNvPr id="5" name="Freeform 5"/>
          <p:cNvSpPr/>
          <p:nvPr/>
        </p:nvSpPr>
        <p:spPr>
          <a:xfrm flipH="1">
            <a:off x="87772" y="4848103"/>
            <a:ext cx="4231963" cy="5495208"/>
          </a:xfrm>
          <a:custGeom>
            <a:avLst/>
            <a:gdLst/>
            <a:ahLst/>
            <a:cxnLst/>
            <a:rect l="l" t="t" r="r" b="b"/>
            <a:pathLst>
              <a:path w="4413555" h="5728790">
                <a:moveTo>
                  <a:pt x="4413555" y="0"/>
                </a:moveTo>
                <a:lnTo>
                  <a:pt x="0" y="0"/>
                </a:lnTo>
                <a:lnTo>
                  <a:pt x="0" y="5728790"/>
                </a:lnTo>
                <a:lnTo>
                  <a:pt x="4413555" y="5728790"/>
                </a:lnTo>
                <a:lnTo>
                  <a:pt x="4413555" y="0"/>
                </a:lnTo>
                <a:close/>
              </a:path>
            </a:pathLst>
          </a:custGeom>
          <a:blipFill>
            <a:blip r:embed="rId4"/>
            <a:stretch>
              <a:fillRect/>
            </a:stretch>
          </a:blipFill>
        </p:spPr>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49" y="-114300"/>
            <a:ext cx="1339589" cy="1339589"/>
          </a:xfrm>
          <a:prstGeom prst="rect">
            <a:avLst/>
          </a:prstGeom>
        </p:spPr>
      </p:pic>
      <p:pic>
        <p:nvPicPr>
          <p:cNvPr id="17" name="Picture 16"/>
          <p:cNvPicPr>
            <a:picLocks noChangeAspect="1"/>
          </p:cNvPicPr>
          <p:nvPr/>
        </p:nvPicPr>
        <p:blipFill>
          <a:blip r:embed="rId6"/>
          <a:stretch>
            <a:fillRect/>
          </a:stretch>
        </p:blipFill>
        <p:spPr>
          <a:xfrm>
            <a:off x="2429175" y="907411"/>
            <a:ext cx="12613717" cy="7065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sp>
        <p:nvSpPr>
          <p:cNvPr id="11" name="Freeform 12"/>
          <p:cNvSpPr/>
          <p:nvPr/>
        </p:nvSpPr>
        <p:spPr>
          <a:xfrm>
            <a:off x="885021" y="621466"/>
            <a:ext cx="5943600" cy="88581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8" name="Group 7"/>
          <p:cNvGrpSpPr/>
          <p:nvPr/>
        </p:nvGrpSpPr>
        <p:grpSpPr>
          <a:xfrm>
            <a:off x="7391400" y="495300"/>
            <a:ext cx="9871930" cy="2837613"/>
            <a:chOff x="5749070" y="162345"/>
            <a:chExt cx="9871930" cy="2837613"/>
          </a:xfrm>
        </p:grpSpPr>
        <p:grpSp>
          <p:nvGrpSpPr>
            <p:cNvPr id="2" name="Group 2"/>
            <p:cNvGrpSpPr/>
            <p:nvPr/>
          </p:nvGrpSpPr>
          <p:grpSpPr>
            <a:xfrm>
              <a:off x="5749070" y="162345"/>
              <a:ext cx="9871930" cy="2837613"/>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6196693" y="573159"/>
              <a:ext cx="8763000" cy="2123658"/>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Đoạn</a:t>
              </a:r>
              <a:r>
                <a:rPr lang="en-GB" sz="6600" dirty="0">
                  <a:latin typeface="Cambria" panose="02040503050406030204" pitchFamily="18" charset="0"/>
                  <a:ea typeface="Cambria" panose="02040503050406030204" pitchFamily="18" charset="0"/>
                </a:rPr>
                <a:t> 1: Ba </a:t>
              </a:r>
              <a:r>
                <a:rPr lang="en-GB" sz="6600" dirty="0" err="1">
                  <a:latin typeface="Cambria" panose="02040503050406030204" pitchFamily="18" charset="0"/>
                  <a:ea typeface="Cambria" panose="02040503050406030204" pitchFamily="18" charset="0"/>
                </a:rPr>
                <a:t>lê</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là</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trong</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cuộc</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sống</a:t>
              </a:r>
              <a:r>
                <a:rPr lang="en-GB" sz="6600" dirty="0">
                  <a:latin typeface="Cambria" panose="02040503050406030204" pitchFamily="18" charset="0"/>
                  <a:ea typeface="Cambria" panose="02040503050406030204" pitchFamily="18" charset="0"/>
                </a:rPr>
                <a:t>.</a:t>
              </a:r>
            </a:p>
          </p:txBody>
        </p:sp>
      </p:grpSp>
      <p:grpSp>
        <p:nvGrpSpPr>
          <p:cNvPr id="10" name="Group 9"/>
          <p:cNvGrpSpPr/>
          <p:nvPr/>
        </p:nvGrpSpPr>
        <p:grpSpPr>
          <a:xfrm>
            <a:off x="7394054" y="3500014"/>
            <a:ext cx="9871930" cy="2837613"/>
            <a:chOff x="5749070" y="162345"/>
            <a:chExt cx="9871930" cy="2837613"/>
          </a:xfrm>
        </p:grpSpPr>
        <p:grpSp>
          <p:nvGrpSpPr>
            <p:cNvPr id="12" name="Group 2"/>
            <p:cNvGrpSpPr/>
            <p:nvPr/>
          </p:nvGrpSpPr>
          <p:grpSpPr>
            <a:xfrm>
              <a:off x="5749070" y="162345"/>
              <a:ext cx="9871930" cy="2837613"/>
              <a:chOff x="0" y="0"/>
              <a:chExt cx="20508749" cy="11117360"/>
            </a:xfrm>
          </p:grpSpPr>
          <p:grpSp>
            <p:nvGrpSpPr>
              <p:cNvPr id="14" name="Group 3"/>
              <p:cNvGrpSpPr/>
              <p:nvPr/>
            </p:nvGrpSpPr>
            <p:grpSpPr>
              <a:xfrm>
                <a:off x="701722" y="423181"/>
                <a:ext cx="19807028" cy="10694179"/>
                <a:chOff x="0" y="0"/>
                <a:chExt cx="22961321" cy="12397241"/>
              </a:xfrm>
            </p:grpSpPr>
            <p:sp>
              <p:nvSpPr>
                <p:cNvPr id="17"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15" name="Group 5"/>
              <p:cNvGrpSpPr/>
              <p:nvPr/>
            </p:nvGrpSpPr>
            <p:grpSpPr>
              <a:xfrm>
                <a:off x="0" y="0"/>
                <a:ext cx="20059310" cy="10658158"/>
                <a:chOff x="0" y="0"/>
                <a:chExt cx="23253780" cy="12355483"/>
              </a:xfrm>
            </p:grpSpPr>
            <p:sp>
              <p:nvSpPr>
                <p:cNvPr id="1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Rectangle 12"/>
            <p:cNvSpPr/>
            <p:nvPr/>
          </p:nvSpPr>
          <p:spPr>
            <a:xfrm>
              <a:off x="6196693" y="573159"/>
              <a:ext cx="8763000" cy="2123658"/>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Đoạn</a:t>
              </a:r>
              <a:r>
                <a:rPr lang="en-GB" sz="6600" dirty="0">
                  <a:latin typeface="Cambria" panose="02040503050406030204" pitchFamily="18" charset="0"/>
                  <a:ea typeface="Cambria" panose="02040503050406030204" pitchFamily="18" charset="0"/>
                </a:rPr>
                <a:t> 2: </a:t>
              </a:r>
              <a:r>
                <a:rPr lang="en-GB" sz="6600" dirty="0" err="1">
                  <a:latin typeface="Cambria" panose="02040503050406030204" pitchFamily="18" charset="0"/>
                  <a:ea typeface="Cambria" panose="02040503050406030204" pitchFamily="18" charset="0"/>
                </a:rPr>
                <a:t>Trong</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các</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vở</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thời</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gian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dài</a:t>
              </a:r>
              <a:r>
                <a:rPr lang="en-GB" sz="6600" dirty="0">
                  <a:latin typeface="Cambria" panose="02040503050406030204" pitchFamily="18" charset="0"/>
                  <a:ea typeface="Cambria" panose="02040503050406030204" pitchFamily="18" charset="0"/>
                </a:rPr>
                <a:t>.</a:t>
              </a:r>
            </a:p>
          </p:txBody>
        </p:sp>
      </p:grpSp>
      <p:grpSp>
        <p:nvGrpSpPr>
          <p:cNvPr id="18" name="Group 17"/>
          <p:cNvGrpSpPr/>
          <p:nvPr/>
        </p:nvGrpSpPr>
        <p:grpSpPr>
          <a:xfrm>
            <a:off x="7396708" y="6504728"/>
            <a:ext cx="9871930" cy="2837613"/>
            <a:chOff x="5749070" y="162345"/>
            <a:chExt cx="9871930" cy="2837613"/>
          </a:xfrm>
        </p:grpSpPr>
        <p:grpSp>
          <p:nvGrpSpPr>
            <p:cNvPr id="19" name="Group 2"/>
            <p:cNvGrpSpPr/>
            <p:nvPr/>
          </p:nvGrpSpPr>
          <p:grpSpPr>
            <a:xfrm>
              <a:off x="5749070" y="162345"/>
              <a:ext cx="9871930" cy="2837613"/>
              <a:chOff x="0" y="0"/>
              <a:chExt cx="20508749" cy="11117360"/>
            </a:xfrm>
          </p:grpSpPr>
          <p:grpSp>
            <p:nvGrpSpPr>
              <p:cNvPr id="21" name="Group 3"/>
              <p:cNvGrpSpPr/>
              <p:nvPr/>
            </p:nvGrpSpPr>
            <p:grpSpPr>
              <a:xfrm>
                <a:off x="701722" y="423181"/>
                <a:ext cx="19807028" cy="10694179"/>
                <a:chOff x="0" y="0"/>
                <a:chExt cx="22961321" cy="12397241"/>
              </a:xfrm>
            </p:grpSpPr>
            <p:sp>
              <p:nvSpPr>
                <p:cNvPr id="2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22" name="Group 5"/>
              <p:cNvGrpSpPr/>
              <p:nvPr/>
            </p:nvGrpSpPr>
            <p:grpSpPr>
              <a:xfrm>
                <a:off x="0" y="0"/>
                <a:ext cx="20059310" cy="10658158"/>
                <a:chOff x="0" y="0"/>
                <a:chExt cx="23253780" cy="12355483"/>
              </a:xfrm>
            </p:grpSpPr>
            <p:sp>
              <p:nvSpPr>
                <p:cNvPr id="23"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20" name="Rectangle 19"/>
            <p:cNvSpPr/>
            <p:nvPr/>
          </p:nvSpPr>
          <p:spPr>
            <a:xfrm>
              <a:off x="6081537" y="968380"/>
              <a:ext cx="8763000" cy="1107996"/>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Đoạn</a:t>
              </a:r>
              <a:r>
                <a:rPr lang="en-GB" sz="6600" dirty="0">
                  <a:latin typeface="Cambria" panose="02040503050406030204" pitchFamily="18" charset="0"/>
                  <a:ea typeface="Cambria" panose="02040503050406030204" pitchFamily="18" charset="0"/>
                </a:rPr>
                <a:t> 3: </a:t>
              </a:r>
              <a:r>
                <a:rPr lang="en-GB" sz="6600" dirty="0" err="1">
                  <a:latin typeface="Cambria" panose="02040503050406030204" pitchFamily="18" charset="0"/>
                  <a:ea typeface="Cambria" panose="02040503050406030204" pitchFamily="18" charset="0"/>
                </a:rPr>
                <a:t>phần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còn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lại</a:t>
              </a:r>
              <a:r>
                <a:rPr lang="en-GB" sz="6600"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4790017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3542263" y="-266700"/>
            <a:ext cx="15253514" cy="10778662"/>
          </a:xfrm>
          <a:prstGeom prst="rect">
            <a:avLst/>
          </a:prstGeom>
        </p:spPr>
      </p:pic>
    </p:spTree>
    <p:extLst>
      <p:ext uri="{BB962C8B-B14F-4D97-AF65-F5344CB8AC3E}">
        <p14:creationId xmlns:p14="http://schemas.microsoft.com/office/powerpoint/2010/main" val="28615677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342900"/>
            <a:ext cx="8763000" cy="707886"/>
          </a:xfrm>
          <a:prstGeom prst="rect">
            <a:avLst/>
          </a:prstGeom>
        </p:spPr>
        <p:txBody>
          <a:bodyPr wrap="square">
            <a:spAutoFit/>
          </a:bodyPr>
          <a:lstStyle/>
          <a:p>
            <a:pPr algn="ctr"/>
            <a:r>
              <a:rPr lang="en-GB" sz="4000" b="1" dirty="0" err="1">
                <a:solidFill>
                  <a:srgbClr val="5D2F28"/>
                </a:solidFill>
                <a:latin typeface="Cambria" panose="02040503050406030204" pitchFamily="18" charset="0"/>
                <a:ea typeface="Cambria" panose="02040503050406030204" pitchFamily="18" charset="0"/>
              </a:rPr>
              <a:t>Nghệ</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thuật</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múa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ba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lê</a:t>
            </a:r>
            <a:endParaRPr lang="en-GB" sz="4000" b="1" dirty="0">
              <a:solidFill>
                <a:srgbClr val="5D2F28"/>
              </a:solidFill>
              <a:latin typeface="Cambria" panose="02040503050406030204" pitchFamily="18" charset="0"/>
              <a:ea typeface="Cambria" panose="02040503050406030204" pitchFamily="18" charset="0"/>
            </a:endParaRPr>
          </a:p>
        </p:txBody>
      </p:sp>
      <p:sp>
        <p:nvSpPr>
          <p:cNvPr id="5" name="Rectangle 4"/>
          <p:cNvSpPr/>
          <p:nvPr/>
        </p:nvSpPr>
        <p:spPr>
          <a:xfrm>
            <a:off x="304800" y="1064002"/>
            <a:ext cx="17678400" cy="8956298"/>
          </a:xfrm>
          <a:prstGeom prst="rect">
            <a:avLst/>
          </a:prstGeom>
        </p:spPr>
        <p:txBody>
          <a:bodyPr wrap="square">
            <a:spAutoFit/>
          </a:bodyPr>
          <a:lstStyle/>
          <a:p>
            <a:pPr indent="361950" algn="just"/>
            <a:r>
              <a:rPr lang="en-GB" sz="3600" dirty="0">
                <a:solidFill>
                  <a:srgbClr val="5D2F28"/>
                </a:solidFill>
                <a:latin typeface="Cambria" panose="02040503050406030204" pitchFamily="18" charset="0"/>
                <a:ea typeface="Cambria" panose="02040503050406030204" pitchFamily="18" charset="0"/>
              </a:rPr>
              <a:t>Ba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nguồn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gốc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từ</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biết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thông</a:t>
            </a:r>
            <a:r>
              <a:rPr lang="en-GB" sz="3600" dirty="0">
                <a:solidFill>
                  <a:srgbClr val="5D2F28"/>
                </a:solidFill>
                <a:latin typeface="Cambria" panose="02040503050406030204" pitchFamily="18" charset="0"/>
                <a:ea typeface="Cambria" panose="02040503050406030204" pitchFamily="18" charset="0"/>
              </a:rPr>
              <a:t> qua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loại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giữa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đạo</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nổi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tiếng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Người</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đẹp</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ngủ</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trong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rừng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Lọ</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Lem</a:t>
            </a:r>
            <a:r>
              <a:rPr lang="en-GB" sz="3600" i="1" dirty="0">
                <a:solidFill>
                  <a:srgbClr val="5D2F28"/>
                </a:solidFill>
                <a:latin typeface="Cambria" panose="02040503050406030204" pitchFamily="18" charset="0"/>
                <a:ea typeface="Cambria" panose="02040503050406030204" pitchFamily="18" charset="0"/>
              </a:rPr>
              <a: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Mỗi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chuyện</a:t>
            </a:r>
            <a:r>
              <a:rPr lang="en-GB" sz="3600" dirty="0">
                <a:solidFill>
                  <a:srgbClr val="5D2F28"/>
                </a:solidFill>
                <a:latin typeface="Cambria" panose="02040503050406030204" pitchFamily="18" charset="0"/>
                <a:ea typeface="Cambria" panose="02040503050406030204" pitchFamily="18" charset="0"/>
              </a:rPr>
              <a:t> ca </a:t>
            </a:r>
            <a:r>
              <a:rPr lang="en-GB" sz="3600" dirty="0" err="1">
                <a:solidFill>
                  <a:srgbClr val="5D2F28"/>
                </a:solidFill>
                <a:latin typeface="Cambria" panose="02040503050406030204" pitchFamily="18" charset="0"/>
                <a:ea typeface="Cambria" panose="02040503050406030204" pitchFamily="18" charset="0"/>
              </a:rPr>
              <a:t>ngợi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tình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thành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mơ</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vươn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tốt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của</a:t>
            </a:r>
            <a:r>
              <a:rPr lang="en-GB" sz="3600" dirty="0">
                <a:solidFill>
                  <a:srgbClr val="5D2F28"/>
                </a:solidFill>
                <a:latin typeface="Cambria" panose="02040503050406030204" pitchFamily="18" charset="0"/>
                <a:ea typeface="Cambria" panose="02040503050406030204" pitchFamily="18" charset="0"/>
              </a:rPr>
              <a:t> con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cuộc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sống</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dùng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nội</a:t>
            </a:r>
            <a:r>
              <a:rPr lang="en-GB" sz="3600" dirty="0">
                <a:solidFill>
                  <a:srgbClr val="5D2F28"/>
                </a:solidFill>
                <a:latin typeface="Cambria" panose="02040503050406030204" pitchFamily="18" charset="0"/>
                <a:ea typeface="Cambria" panose="02040503050406030204" pitchFamily="18" charset="0"/>
              </a:rPr>
              <a:t> dung </a:t>
            </a:r>
            <a:r>
              <a:rPr lang="en-GB" sz="3600" dirty="0" err="1">
                <a:solidFill>
                  <a:srgbClr val="5D2F28"/>
                </a:solidFill>
                <a:latin typeface="Cambria" panose="02040503050406030204" pitchFamily="18" charset="0"/>
                <a:ea typeface="Cambria" panose="02040503050406030204" pitchFamily="18" charset="0"/>
              </a:rPr>
              <a:t>thay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cho</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nói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cú</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mắt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chuẩn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nhẹ</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hoa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ngắm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nhìn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đàn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lướt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mặt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hồ</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chính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tục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32 </a:t>
            </a:r>
            <a:r>
              <a:rPr lang="en-GB" sz="3600" dirty="0" err="1">
                <a:solidFill>
                  <a:srgbClr val="5D2F28"/>
                </a:solidFill>
                <a:latin typeface="Cambria" panose="02040503050406030204" pitchFamily="18" charset="0"/>
                <a:ea typeface="Cambria" panose="02040503050406030204" pitchFamily="18" charset="0"/>
              </a:rPr>
              <a:t>vòng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đầu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mũi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khan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nhận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mong </a:t>
            </a:r>
            <a:r>
              <a:rPr lang="en-GB" sz="3600" dirty="0" err="1">
                <a:solidFill>
                  <a:srgbClr val="5D2F28"/>
                </a:solidFill>
                <a:latin typeface="Cambria" panose="02040503050406030204" pitchFamily="18" charset="0"/>
                <a:ea typeface="Cambria" panose="02040503050406030204" pitchFamily="18" charset="0"/>
              </a:rPr>
              <a:t>muốn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sức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mãnh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liệt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rất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phải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công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khổ</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luyện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gian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dài</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nay,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thích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dạy</a:t>
            </a:r>
            <a:r>
              <a:rPr lang="en-GB" sz="3600" dirty="0">
                <a:solidFill>
                  <a:srgbClr val="5D2F28"/>
                </a:solidFill>
                <a:latin typeface="Cambria" panose="02040503050406030204" pitchFamily="18" charset="0"/>
                <a:ea typeface="Cambria" panose="02040503050406030204" pitchFamily="18" charset="0"/>
              </a:rPr>
              <a:t> ở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trường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khắp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a:t>
            </a:r>
          </a:p>
          <a:p>
            <a:pPr indent="361950" algn="r"/>
            <a:r>
              <a:rPr lang="en-GB" sz="3600" dirty="0">
                <a:solidFill>
                  <a:srgbClr val="5D2F28"/>
                </a:solidFill>
                <a:latin typeface="Cambria" panose="02040503050406030204" pitchFamily="18" charset="0"/>
                <a:ea typeface="Cambria" panose="02040503050406030204" pitchFamily="18" charset="0"/>
              </a:rPr>
              <a:t>(</a:t>
            </a:r>
            <a:r>
              <a:rPr lang="en-GB" sz="3600" dirty="0" err="1">
                <a:solidFill>
                  <a:srgbClr val="5D2F28"/>
                </a:solidFill>
                <a:latin typeface="Cambria" panose="02040503050406030204" pitchFamily="18" charset="0"/>
                <a:ea typeface="Cambria" panose="02040503050406030204" pitchFamily="18" charset="0"/>
              </a:rPr>
              <a:t>Tuệ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tổng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a:t>
            </a:r>
          </a:p>
        </p:txBody>
      </p:sp>
      <p:sp>
        <p:nvSpPr>
          <p:cNvPr id="6" name="Freeform 5"/>
          <p:cNvSpPr/>
          <p:nvPr/>
        </p:nvSpPr>
        <p:spPr>
          <a:xfrm>
            <a:off x="304800" y="1143238"/>
            <a:ext cx="17678400" cy="3273564"/>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noFill/>
          <a:ln>
            <a:solidFill>
              <a:srgbClr val="5D2F28"/>
            </a:solidFill>
          </a:ln>
        </p:spPr>
      </p:sp>
      <p:sp>
        <p:nvSpPr>
          <p:cNvPr id="7" name="Freeform 6"/>
          <p:cNvSpPr/>
          <p:nvPr/>
        </p:nvSpPr>
        <p:spPr>
          <a:xfrm>
            <a:off x="304800" y="4416802"/>
            <a:ext cx="17678400" cy="3886200"/>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noFill/>
          <a:ln>
            <a:solidFill>
              <a:srgbClr val="5D2F28"/>
            </a:solidFill>
          </a:ln>
        </p:spPr>
      </p:sp>
      <p:sp>
        <p:nvSpPr>
          <p:cNvPr id="8" name="Freeform 7"/>
          <p:cNvSpPr/>
          <p:nvPr/>
        </p:nvSpPr>
        <p:spPr>
          <a:xfrm>
            <a:off x="304800" y="8303002"/>
            <a:ext cx="17678400" cy="1066800"/>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noFill/>
          <a:ln>
            <a:solidFill>
              <a:srgbClr val="5D2F28"/>
            </a:solidFill>
          </a:ln>
        </p:spPr>
      </p:sp>
    </p:spTree>
    <p:extLst>
      <p:ext uri="{BB962C8B-B14F-4D97-AF65-F5344CB8AC3E}">
        <p14:creationId xmlns:p14="http://schemas.microsoft.com/office/powerpoint/2010/main" val="2373864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4" name="Freeform 7"/>
          <p:cNvSpPr/>
          <p:nvPr/>
        </p:nvSpPr>
        <p:spPr>
          <a:xfrm>
            <a:off x="254254" y="3808987"/>
            <a:ext cx="3034093" cy="6098680"/>
          </a:xfrm>
          <a:custGeom>
            <a:avLst/>
            <a:gdLst/>
            <a:ahLst/>
            <a:cxnLst/>
            <a:rect l="l" t="t" r="r" b="b"/>
            <a:pathLst>
              <a:path w="3034093" h="6098680">
                <a:moveTo>
                  <a:pt x="0" y="0"/>
                </a:moveTo>
                <a:lnTo>
                  <a:pt x="3034093" y="0"/>
                </a:lnTo>
                <a:lnTo>
                  <a:pt x="3034093" y="6098680"/>
                </a:lnTo>
                <a:lnTo>
                  <a:pt x="0" y="6098680"/>
                </a:lnTo>
                <a:lnTo>
                  <a:pt x="0" y="0"/>
                </a:lnTo>
                <a:close/>
              </a:path>
            </a:pathLst>
          </a:custGeom>
          <a:blipFill>
            <a:blip r:embed="rId2"/>
            <a:stretch>
              <a:fillRect/>
            </a:stretch>
          </a:blipFill>
        </p:spPr>
      </p:sp>
      <p:sp>
        <p:nvSpPr>
          <p:cNvPr id="11" name="Rectangle 10"/>
          <p:cNvSpPr/>
          <p:nvPr/>
        </p:nvSpPr>
        <p:spPr>
          <a:xfrm>
            <a:off x="3694234" y="3499153"/>
            <a:ext cx="3032433"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rộng rãi</a:t>
            </a:r>
            <a:endParaRPr lang="en-GB" dirty="0"/>
          </a:p>
        </p:txBody>
      </p:sp>
      <p:sp>
        <p:nvSpPr>
          <p:cNvPr id="12" name="Rectangle 11"/>
          <p:cNvSpPr/>
          <p:nvPr/>
        </p:nvSpPr>
        <p:spPr>
          <a:xfrm>
            <a:off x="8350789" y="3499153"/>
            <a:ext cx="2864887"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thể loại</a:t>
            </a:r>
            <a:endParaRPr lang="en-GB" dirty="0"/>
          </a:p>
        </p:txBody>
      </p:sp>
      <p:sp>
        <p:nvSpPr>
          <p:cNvPr id="15" name="Rectangle 14"/>
          <p:cNvSpPr/>
          <p:nvPr/>
        </p:nvSpPr>
        <p:spPr>
          <a:xfrm>
            <a:off x="3694234" y="4949622"/>
            <a:ext cx="3355406"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nổi tiếng</a:t>
            </a:r>
            <a:endParaRPr lang="en-GB" dirty="0"/>
          </a:p>
        </p:txBody>
      </p:sp>
      <p:sp>
        <p:nvSpPr>
          <p:cNvPr id="16" name="Rectangle 15"/>
          <p:cNvSpPr/>
          <p:nvPr/>
        </p:nvSpPr>
        <p:spPr>
          <a:xfrm>
            <a:off x="12396614" y="3499153"/>
            <a:ext cx="2844048"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Lọ Lem</a:t>
            </a:r>
            <a:endParaRPr lang="en-GB" dirty="0"/>
          </a:p>
        </p:txBody>
      </p:sp>
      <p:sp>
        <p:nvSpPr>
          <p:cNvPr id="20" name="Rectangle 19"/>
          <p:cNvSpPr/>
          <p:nvPr/>
        </p:nvSpPr>
        <p:spPr>
          <a:xfrm>
            <a:off x="8350789" y="4949622"/>
            <a:ext cx="2992614"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vở ba lê</a:t>
            </a:r>
            <a:endParaRPr lang="en-GB" dirty="0"/>
          </a:p>
        </p:txBody>
      </p:sp>
      <p:sp>
        <p:nvSpPr>
          <p:cNvPr id="21" name="Rectangle 20"/>
          <p:cNvSpPr/>
          <p:nvPr/>
        </p:nvSpPr>
        <p:spPr>
          <a:xfrm>
            <a:off x="3694234" y="6304329"/>
            <a:ext cx="4185633"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xoay người</a:t>
            </a:r>
            <a:endParaRPr lang="en-GB" dirty="0"/>
          </a:p>
        </p:txBody>
      </p:sp>
      <p:sp>
        <p:nvSpPr>
          <p:cNvPr id="22" name="Rectangle 21"/>
          <p:cNvSpPr/>
          <p:nvPr/>
        </p:nvSpPr>
        <p:spPr>
          <a:xfrm>
            <a:off x="12396614" y="6304329"/>
            <a:ext cx="3749424"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chuẩn xác</a:t>
            </a:r>
            <a:endParaRPr lang="en-GB" dirty="0"/>
          </a:p>
        </p:txBody>
      </p:sp>
      <p:sp>
        <p:nvSpPr>
          <p:cNvPr id="23" name="Rectangle 22"/>
          <p:cNvSpPr/>
          <p:nvPr/>
        </p:nvSpPr>
        <p:spPr>
          <a:xfrm>
            <a:off x="8350789" y="6304329"/>
            <a:ext cx="3592650"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mãnh liệt</a:t>
            </a:r>
            <a:endParaRPr lang="en-GB" dirty="0"/>
          </a:p>
        </p:txBody>
      </p:sp>
      <p:sp>
        <p:nvSpPr>
          <p:cNvPr id="24" name="Rectangle 23"/>
          <p:cNvSpPr/>
          <p:nvPr/>
        </p:nvSpPr>
        <p:spPr>
          <a:xfrm>
            <a:off x="12396614" y="4949622"/>
            <a:ext cx="3706656" cy="1107996"/>
          </a:xfrm>
          <a:prstGeom prst="rect">
            <a:avLst/>
          </a:prstGeom>
        </p:spPr>
        <p:txBody>
          <a:bodyPr wrap="none">
            <a:spAutoFit/>
          </a:bodyPr>
          <a:lstStyle/>
          <a:p>
            <a:r>
              <a:rPr lang="vi-VN" sz="6600" dirty="0">
                <a:solidFill>
                  <a:prstClr val="black"/>
                </a:solidFill>
                <a:latin typeface="Cambria" panose="02040503050406030204" pitchFamily="18" charset="0"/>
                <a:ea typeface="Cambria" panose="02040503050406030204" pitchFamily="18" charset="0"/>
              </a:rPr>
              <a:t>khổ luyện</a:t>
            </a:r>
            <a:endParaRPr lang="en-GB" dirty="0"/>
          </a:p>
        </p:txBody>
      </p:sp>
      <p:sp>
        <p:nvSpPr>
          <p:cNvPr id="27" name="Freeform 2"/>
          <p:cNvSpPr/>
          <p:nvPr/>
        </p:nvSpPr>
        <p:spPr>
          <a:xfrm>
            <a:off x="15671664" y="6887264"/>
            <a:ext cx="2110561" cy="2611372"/>
          </a:xfrm>
          <a:custGeom>
            <a:avLst/>
            <a:gdLst/>
            <a:ahLst/>
            <a:cxnLst/>
            <a:rect l="l" t="t" r="r" b="b"/>
            <a:pathLst>
              <a:path w="3106587" h="4114800">
                <a:moveTo>
                  <a:pt x="0" y="0"/>
                </a:moveTo>
                <a:lnTo>
                  <a:pt x="3106587" y="0"/>
                </a:lnTo>
                <a:lnTo>
                  <a:pt x="31065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8" name="Picture 27"/>
          <p:cNvPicPr>
            <a:picLocks noChangeAspect="1"/>
          </p:cNvPicPr>
          <p:nvPr/>
        </p:nvPicPr>
        <p:blipFill rotWithShape="1">
          <a:blip r:embed="rId5"/>
          <a:srcRect b="33266"/>
          <a:stretch/>
        </p:blipFill>
        <p:spPr>
          <a:xfrm>
            <a:off x="2782854" y="493060"/>
            <a:ext cx="13540390" cy="2974040"/>
          </a:xfrm>
          <a:prstGeom prst="rect">
            <a:avLst/>
          </a:prstGeom>
        </p:spPr>
      </p:pic>
    </p:spTree>
    <p:extLst>
      <p:ext uri="{BB962C8B-B14F-4D97-AF65-F5344CB8AC3E}">
        <p14:creationId xmlns:p14="http://schemas.microsoft.com/office/powerpoint/2010/main" val="610296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1000"/>
                                        <p:tgtEl>
                                          <p:spTgt spid="24"/>
                                        </p:tgtEl>
                                      </p:cBhvr>
                                    </p:animEffect>
                                    <p:anim calcmode="lin" valueType="num">
                                      <p:cBhvr>
                                        <p:cTn id="65" dur="1000" fill="hold"/>
                                        <p:tgtEl>
                                          <p:spTgt spid="24"/>
                                        </p:tgtEl>
                                        <p:attrNameLst>
                                          <p:attrName>ppt_x</p:attrName>
                                        </p:attrNameLst>
                                      </p:cBhvr>
                                      <p:tavLst>
                                        <p:tav tm="0">
                                          <p:val>
                                            <p:strVal val="#ppt_x"/>
                                          </p:val>
                                        </p:tav>
                                        <p:tav tm="100000">
                                          <p:val>
                                            <p:strVal val="#ppt_x"/>
                                          </p:val>
                                        </p:tav>
                                      </p:tavLst>
                                    </p:anim>
                                    <p:anim calcmode="lin" valueType="num">
                                      <p:cBhvr>
                                        <p:cTn id="66" dur="1000" fill="hold"/>
                                        <p:tgtEl>
                                          <p:spTgt spid="2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1000"/>
                                        <p:tgtEl>
                                          <p:spTgt spid="22"/>
                                        </p:tgtEl>
                                      </p:cBhvr>
                                    </p:animEffect>
                                    <p:anim calcmode="lin" valueType="num">
                                      <p:cBhvr>
                                        <p:cTn id="70" dur="1000" fill="hold"/>
                                        <p:tgtEl>
                                          <p:spTgt spid="22"/>
                                        </p:tgtEl>
                                        <p:attrNameLst>
                                          <p:attrName>ppt_x</p:attrName>
                                        </p:attrNameLst>
                                      </p:cBhvr>
                                      <p:tavLst>
                                        <p:tav tm="0">
                                          <p:val>
                                            <p:strVal val="#ppt_x"/>
                                          </p:val>
                                        </p:tav>
                                        <p:tav tm="100000">
                                          <p:val>
                                            <p:strVal val="#ppt_x"/>
                                          </p:val>
                                        </p:tav>
                                      </p:tavLst>
                                    </p:anim>
                                    <p:anim calcmode="lin" valueType="num">
                                      <p:cBhvr>
                                        <p:cTn id="7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495300"/>
            <a:ext cx="15381562" cy="86106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4" name="Freeform 7"/>
          <p:cNvSpPr/>
          <p:nvPr/>
        </p:nvSpPr>
        <p:spPr>
          <a:xfrm>
            <a:off x="213058" y="3880695"/>
            <a:ext cx="3034093" cy="6098680"/>
          </a:xfrm>
          <a:custGeom>
            <a:avLst/>
            <a:gdLst/>
            <a:ahLst/>
            <a:cxnLst/>
            <a:rect l="l" t="t" r="r" b="b"/>
            <a:pathLst>
              <a:path w="3034093" h="6098680">
                <a:moveTo>
                  <a:pt x="0" y="0"/>
                </a:moveTo>
                <a:lnTo>
                  <a:pt x="3034093" y="0"/>
                </a:lnTo>
                <a:lnTo>
                  <a:pt x="3034093" y="6098680"/>
                </a:lnTo>
                <a:lnTo>
                  <a:pt x="0" y="6098680"/>
                </a:lnTo>
                <a:lnTo>
                  <a:pt x="0" y="0"/>
                </a:lnTo>
                <a:close/>
              </a:path>
            </a:pathLst>
          </a:custGeom>
          <a:blipFill>
            <a:blip r:embed="rId2"/>
            <a:stretch>
              <a:fillRect/>
            </a:stretch>
          </a:blipFill>
        </p:spPr>
      </p:sp>
      <p:sp>
        <p:nvSpPr>
          <p:cNvPr id="27" name="Freeform 2"/>
          <p:cNvSpPr/>
          <p:nvPr/>
        </p:nvSpPr>
        <p:spPr>
          <a:xfrm>
            <a:off x="16054734" y="7143948"/>
            <a:ext cx="2110561" cy="2611372"/>
          </a:xfrm>
          <a:custGeom>
            <a:avLst/>
            <a:gdLst/>
            <a:ahLst/>
            <a:cxnLst/>
            <a:rect l="l" t="t" r="r" b="b"/>
            <a:pathLst>
              <a:path w="3106587" h="4114800">
                <a:moveTo>
                  <a:pt x="0" y="0"/>
                </a:moveTo>
                <a:lnTo>
                  <a:pt x="3106587" y="0"/>
                </a:lnTo>
                <a:lnTo>
                  <a:pt x="31065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8"/>
          <p:cNvGrpSpPr/>
          <p:nvPr/>
        </p:nvGrpSpPr>
        <p:grpSpPr>
          <a:xfrm>
            <a:off x="3185066" y="2774836"/>
            <a:ext cx="13045534" cy="1987786"/>
            <a:chOff x="3617595" y="2925112"/>
            <a:chExt cx="12460605" cy="1987786"/>
          </a:xfrm>
        </p:grpSpPr>
        <p:sp>
          <p:nvSpPr>
            <p:cNvPr id="25" name="Freeform 5"/>
            <p:cNvSpPr/>
            <p:nvPr/>
          </p:nvSpPr>
          <p:spPr>
            <a:xfrm>
              <a:off x="3617595" y="2925112"/>
              <a:ext cx="12460605" cy="1987786"/>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solidFill>
              <a:srgbClr val="FFE9DB"/>
            </a:solidFill>
            <a:ln>
              <a:solidFill>
                <a:srgbClr val="5D2F28"/>
              </a:solidFill>
            </a:ln>
          </p:spPr>
        </p:sp>
        <p:sp>
          <p:nvSpPr>
            <p:cNvPr id="16" name="Rectangle 15"/>
            <p:cNvSpPr/>
            <p:nvPr/>
          </p:nvSpPr>
          <p:spPr>
            <a:xfrm>
              <a:off x="3853382" y="2931576"/>
              <a:ext cx="11989031" cy="1938992"/>
            </a:xfrm>
            <a:prstGeom prst="rect">
              <a:avLst/>
            </a:prstGeom>
          </p:spPr>
          <p:txBody>
            <a:bodyPr wrap="square">
              <a:spAutoFit/>
            </a:bodyPr>
            <a:lstStyle/>
            <a:p>
              <a:pPr algn="just"/>
              <a:r>
                <a:rPr lang="en-GB"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Nghệ thuật múa ba lê / được biết đến rộng rãi /thông qua những vở ba lê /– một thể loại vũ kịch / có sự kết hợp giữa kịch, /âm nhạc /và vũ đạo; </a:t>
              </a:r>
              <a:endParaRPr lang="en-GB" sz="4000" dirty="0">
                <a:solidFill>
                  <a:prstClr val="black"/>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3192009" y="4971799"/>
            <a:ext cx="13038591" cy="3189400"/>
            <a:chOff x="3786135" y="3808987"/>
            <a:chExt cx="12460605" cy="3189400"/>
          </a:xfrm>
        </p:grpSpPr>
        <p:sp>
          <p:nvSpPr>
            <p:cNvPr id="26" name="Freeform 5"/>
            <p:cNvSpPr/>
            <p:nvPr/>
          </p:nvSpPr>
          <p:spPr>
            <a:xfrm>
              <a:off x="3786135" y="3808987"/>
              <a:ext cx="12460605" cy="3178771"/>
            </a:xfrm>
            <a:custGeom>
              <a:avLst/>
              <a:gdLst/>
              <a:ahLst/>
              <a:cxnLst/>
              <a:rect l="l" t="t" r="r" b="b"/>
              <a:pathLst>
                <a:path w="24433709" h="4593645">
                  <a:moveTo>
                    <a:pt x="23805931" y="4539167"/>
                  </a:moveTo>
                  <a:cubicBezTo>
                    <a:pt x="23805931" y="4539167"/>
                    <a:pt x="23075057" y="4593645"/>
                    <a:pt x="19667643" y="4591024"/>
                  </a:cubicBezTo>
                  <a:cubicBezTo>
                    <a:pt x="8611294" y="4588861"/>
                    <a:pt x="1057074" y="4581036"/>
                    <a:pt x="1057074" y="4581036"/>
                  </a:cubicBezTo>
                  <a:cubicBezTo>
                    <a:pt x="812932" y="4572202"/>
                    <a:pt x="449110" y="4550972"/>
                    <a:pt x="282371" y="4492794"/>
                  </a:cubicBezTo>
                  <a:cubicBezTo>
                    <a:pt x="4469" y="4395831"/>
                    <a:pt x="0" y="4222552"/>
                    <a:pt x="0" y="3425788"/>
                  </a:cubicBezTo>
                  <a:cubicBezTo>
                    <a:pt x="8536" y="491230"/>
                    <a:pt x="0" y="345608"/>
                    <a:pt x="77597" y="223930"/>
                  </a:cubicBezTo>
                  <a:cubicBezTo>
                    <a:pt x="217372" y="4759"/>
                    <a:pt x="519255" y="4073"/>
                    <a:pt x="937909" y="4073"/>
                  </a:cubicBezTo>
                  <a:cubicBezTo>
                    <a:pt x="937909" y="4073"/>
                    <a:pt x="3972160" y="15681"/>
                    <a:pt x="15590796" y="7673"/>
                  </a:cubicBezTo>
                  <a:cubicBezTo>
                    <a:pt x="22856129" y="0"/>
                    <a:pt x="23572862" y="6979"/>
                    <a:pt x="23572862" y="6979"/>
                  </a:cubicBezTo>
                  <a:cubicBezTo>
                    <a:pt x="23941170" y="14458"/>
                    <a:pt x="24079429" y="42638"/>
                    <a:pt x="24277169" y="165219"/>
                  </a:cubicBezTo>
                  <a:cubicBezTo>
                    <a:pt x="24428186" y="258836"/>
                    <a:pt x="24433709" y="476157"/>
                    <a:pt x="24424568" y="3425753"/>
                  </a:cubicBezTo>
                  <a:cubicBezTo>
                    <a:pt x="24424567" y="4340518"/>
                    <a:pt x="24381783" y="4489105"/>
                    <a:pt x="23805931" y="4539167"/>
                  </a:cubicBezTo>
                  <a:close/>
                </a:path>
              </a:pathLst>
            </a:custGeom>
            <a:solidFill>
              <a:srgbClr val="FFE9DB"/>
            </a:solidFill>
            <a:ln>
              <a:solidFill>
                <a:srgbClr val="5D2F28"/>
              </a:solidFill>
            </a:ln>
          </p:spPr>
        </p:sp>
        <p:sp>
          <p:nvSpPr>
            <p:cNvPr id="7" name="Rectangle 6"/>
            <p:cNvSpPr/>
            <p:nvPr/>
          </p:nvSpPr>
          <p:spPr>
            <a:xfrm>
              <a:off x="4038944" y="3828288"/>
              <a:ext cx="12056483" cy="3170099"/>
            </a:xfrm>
            <a:prstGeom prst="rect">
              <a:avLst/>
            </a:prstGeom>
          </p:spPr>
          <p:txBody>
            <a:bodyPr wrap="square">
              <a:spAutoFit/>
            </a:bodyPr>
            <a:lstStyle/>
            <a:p>
              <a:pPr lvl="0" algn="just"/>
              <a:r>
                <a:rPr lang="en-GB"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Như trong vở Hồ thiên nga, / các diễn viên thực hiện những cú xoay người đẹp mắt /và chuẩn</a:t>
              </a:r>
              <a:r>
                <a:rPr lang="en-GB"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xác,/ những bước đi nhẹ như cánh hoa hé mở / khiến khán giả có cảm giác / được ngắm nhìn một đàn thiên nga / đang lướt trên mặt hồ...</a:t>
              </a:r>
              <a:endParaRPr lang="en-GB" sz="1050" dirty="0">
                <a:solidFill>
                  <a:prstClr val="black"/>
                </a:solidFill>
              </a:endParaRPr>
            </a:p>
          </p:txBody>
        </p:sp>
      </p:grpSp>
      <p:pic>
        <p:nvPicPr>
          <p:cNvPr id="10" name="Picture 9"/>
          <p:cNvPicPr>
            <a:picLocks noChangeAspect="1"/>
          </p:cNvPicPr>
          <p:nvPr/>
        </p:nvPicPr>
        <p:blipFill>
          <a:blip r:embed="rId5"/>
          <a:stretch>
            <a:fillRect/>
          </a:stretch>
        </p:blipFill>
        <p:spPr>
          <a:xfrm>
            <a:off x="2890736" y="-174079"/>
            <a:ext cx="14186622" cy="4444369"/>
          </a:xfrm>
          <a:prstGeom prst="rect">
            <a:avLst/>
          </a:prstGeom>
        </p:spPr>
      </p:pic>
    </p:spTree>
    <p:extLst>
      <p:ext uri="{BB962C8B-B14F-4D97-AF65-F5344CB8AC3E}">
        <p14:creationId xmlns:p14="http://schemas.microsoft.com/office/powerpoint/2010/main" val="22801761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4010697" y="342900"/>
            <a:ext cx="14203096" cy="9325104"/>
          </a:xfrm>
          <a:prstGeom prst="rect">
            <a:avLst/>
          </a:prstGeom>
        </p:spPr>
      </p:pic>
    </p:spTree>
    <p:extLst>
      <p:ext uri="{BB962C8B-B14F-4D97-AF65-F5344CB8AC3E}">
        <p14:creationId xmlns:p14="http://schemas.microsoft.com/office/powerpoint/2010/main" val="389148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342900"/>
            <a:ext cx="8763000" cy="707886"/>
          </a:xfrm>
          <a:prstGeom prst="rect">
            <a:avLst/>
          </a:prstGeom>
        </p:spPr>
        <p:txBody>
          <a:bodyPr wrap="square">
            <a:spAutoFit/>
          </a:bodyPr>
          <a:lstStyle/>
          <a:p>
            <a:pPr algn="ctr"/>
            <a:r>
              <a:rPr lang="en-GB" sz="4000" b="1" dirty="0" err="1">
                <a:solidFill>
                  <a:srgbClr val="5D2F28"/>
                </a:solidFill>
                <a:latin typeface="Cambria" panose="02040503050406030204" pitchFamily="18" charset="0"/>
                <a:ea typeface="Cambria" panose="02040503050406030204" pitchFamily="18" charset="0"/>
              </a:rPr>
              <a:t>Nghệ</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thuật</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múa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ba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lê</a:t>
            </a:r>
            <a:endParaRPr lang="en-GB" sz="4000" b="1" dirty="0">
              <a:solidFill>
                <a:srgbClr val="5D2F28"/>
              </a:solidFill>
              <a:latin typeface="Cambria" panose="02040503050406030204" pitchFamily="18" charset="0"/>
              <a:ea typeface="Cambria" panose="02040503050406030204" pitchFamily="18" charset="0"/>
            </a:endParaRPr>
          </a:p>
        </p:txBody>
      </p:sp>
      <p:sp>
        <p:nvSpPr>
          <p:cNvPr id="5" name="Rectangle 4"/>
          <p:cNvSpPr/>
          <p:nvPr/>
        </p:nvSpPr>
        <p:spPr>
          <a:xfrm>
            <a:off x="304800" y="1050786"/>
            <a:ext cx="17678400" cy="8956298"/>
          </a:xfrm>
          <a:prstGeom prst="rect">
            <a:avLst/>
          </a:prstGeom>
        </p:spPr>
        <p:txBody>
          <a:bodyPr wrap="square">
            <a:spAutoFit/>
          </a:bodyPr>
          <a:lstStyle/>
          <a:p>
            <a:pPr indent="361950" algn="just"/>
            <a:r>
              <a:rPr lang="en-GB" sz="3600" dirty="0">
                <a:solidFill>
                  <a:srgbClr val="5D2F28"/>
                </a:solidFill>
                <a:latin typeface="Cambria" panose="02040503050406030204" pitchFamily="18" charset="0"/>
                <a:ea typeface="Cambria" panose="02040503050406030204" pitchFamily="18" charset="0"/>
              </a:rPr>
              <a:t>Ba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nguồn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gốc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từ</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biết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thông</a:t>
            </a:r>
            <a:r>
              <a:rPr lang="en-GB" sz="3600" dirty="0">
                <a:solidFill>
                  <a:srgbClr val="5D2F28"/>
                </a:solidFill>
                <a:latin typeface="Cambria" panose="02040503050406030204" pitchFamily="18" charset="0"/>
                <a:ea typeface="Cambria" panose="02040503050406030204" pitchFamily="18" charset="0"/>
              </a:rPr>
              <a:t> qua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loại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giữa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đạo</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nổi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tiếng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Người</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đẹp</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ngủ</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trong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rừng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Lọ</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Lem</a:t>
            </a:r>
            <a:r>
              <a:rPr lang="en-GB" sz="3600" i="1" dirty="0">
                <a:solidFill>
                  <a:srgbClr val="5D2F28"/>
                </a:solidFill>
                <a:latin typeface="Cambria" panose="02040503050406030204" pitchFamily="18" charset="0"/>
                <a:ea typeface="Cambria" panose="02040503050406030204" pitchFamily="18" charset="0"/>
              </a:rPr>
              <a: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Mỗi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chuyện</a:t>
            </a:r>
            <a:r>
              <a:rPr lang="en-GB" sz="3600" dirty="0">
                <a:solidFill>
                  <a:srgbClr val="5D2F28"/>
                </a:solidFill>
                <a:latin typeface="Cambria" panose="02040503050406030204" pitchFamily="18" charset="0"/>
                <a:ea typeface="Cambria" panose="02040503050406030204" pitchFamily="18" charset="0"/>
              </a:rPr>
              <a:t> ca </a:t>
            </a:r>
            <a:r>
              <a:rPr lang="en-GB" sz="3600" dirty="0" err="1">
                <a:solidFill>
                  <a:srgbClr val="5D2F28"/>
                </a:solidFill>
                <a:latin typeface="Cambria" panose="02040503050406030204" pitchFamily="18" charset="0"/>
                <a:ea typeface="Cambria" panose="02040503050406030204" pitchFamily="18" charset="0"/>
              </a:rPr>
              <a:t>ngợi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tình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thành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mơ</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vươn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tốt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của</a:t>
            </a:r>
            <a:r>
              <a:rPr lang="en-GB" sz="3600" dirty="0">
                <a:solidFill>
                  <a:srgbClr val="5D2F28"/>
                </a:solidFill>
                <a:latin typeface="Cambria" panose="02040503050406030204" pitchFamily="18" charset="0"/>
                <a:ea typeface="Cambria" panose="02040503050406030204" pitchFamily="18" charset="0"/>
              </a:rPr>
              <a:t> con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cuộc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sống</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dùng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nội</a:t>
            </a:r>
            <a:r>
              <a:rPr lang="en-GB" sz="3600" dirty="0">
                <a:solidFill>
                  <a:srgbClr val="5D2F28"/>
                </a:solidFill>
                <a:latin typeface="Cambria" panose="02040503050406030204" pitchFamily="18" charset="0"/>
                <a:ea typeface="Cambria" panose="02040503050406030204" pitchFamily="18" charset="0"/>
              </a:rPr>
              <a:t> dung </a:t>
            </a:r>
            <a:r>
              <a:rPr lang="en-GB" sz="3600" dirty="0" err="1">
                <a:solidFill>
                  <a:srgbClr val="5D2F28"/>
                </a:solidFill>
                <a:latin typeface="Cambria" panose="02040503050406030204" pitchFamily="18" charset="0"/>
                <a:ea typeface="Cambria" panose="02040503050406030204" pitchFamily="18" charset="0"/>
              </a:rPr>
              <a:t>thay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cho</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nói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cú</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mắt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chuẩn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nhẹ</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hoa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ngắm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nhìn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đàn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lướt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mặt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hồ</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chính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tục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32 </a:t>
            </a:r>
            <a:r>
              <a:rPr lang="en-GB" sz="3600" dirty="0" err="1">
                <a:solidFill>
                  <a:srgbClr val="5D2F28"/>
                </a:solidFill>
                <a:latin typeface="Cambria" panose="02040503050406030204" pitchFamily="18" charset="0"/>
                <a:ea typeface="Cambria" panose="02040503050406030204" pitchFamily="18" charset="0"/>
              </a:rPr>
              <a:t>vòng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đầu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mũi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khan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nhận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mong </a:t>
            </a:r>
            <a:r>
              <a:rPr lang="en-GB" sz="3600" dirty="0" err="1">
                <a:solidFill>
                  <a:srgbClr val="5D2F28"/>
                </a:solidFill>
                <a:latin typeface="Cambria" panose="02040503050406030204" pitchFamily="18" charset="0"/>
                <a:ea typeface="Cambria" panose="02040503050406030204" pitchFamily="18" charset="0"/>
              </a:rPr>
              <a:t>muốn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sức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mãnh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liệt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rất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phải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công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khổ</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luyện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gian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dài</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nay,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thích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dạy</a:t>
            </a:r>
            <a:r>
              <a:rPr lang="en-GB" sz="3600" dirty="0">
                <a:solidFill>
                  <a:srgbClr val="5D2F28"/>
                </a:solidFill>
                <a:latin typeface="Cambria" panose="02040503050406030204" pitchFamily="18" charset="0"/>
                <a:ea typeface="Cambria" panose="02040503050406030204" pitchFamily="18" charset="0"/>
              </a:rPr>
              <a:t> ở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trường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khắp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a:t>
            </a:r>
          </a:p>
          <a:p>
            <a:pPr indent="361950" algn="r"/>
            <a:r>
              <a:rPr lang="en-GB" sz="3600" dirty="0">
                <a:solidFill>
                  <a:srgbClr val="5D2F28"/>
                </a:solidFill>
                <a:latin typeface="Cambria" panose="02040503050406030204" pitchFamily="18" charset="0"/>
                <a:ea typeface="Cambria" panose="02040503050406030204" pitchFamily="18" charset="0"/>
              </a:rPr>
              <a:t>(</a:t>
            </a:r>
            <a:r>
              <a:rPr lang="en-GB" sz="3600" dirty="0" err="1">
                <a:solidFill>
                  <a:srgbClr val="5D2F28"/>
                </a:solidFill>
                <a:latin typeface="Cambria" panose="02040503050406030204" pitchFamily="18" charset="0"/>
                <a:ea typeface="Cambria" panose="02040503050406030204" pitchFamily="18" charset="0"/>
              </a:rPr>
              <a:t>Tuệ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tổng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368810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209800" y="1753055"/>
            <a:ext cx="15381562" cy="6057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3637282" y="2219979"/>
            <a:ext cx="14631668" cy="6401355"/>
          </a:xfrm>
          <a:prstGeom prst="rect">
            <a:avLst/>
          </a:prstGeom>
        </p:spPr>
      </p:pic>
    </p:spTree>
    <p:extLst>
      <p:ext uri="{BB962C8B-B14F-4D97-AF65-F5344CB8AC3E}">
        <p14:creationId xmlns:p14="http://schemas.microsoft.com/office/powerpoint/2010/main" val="3727569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026065"/>
            <a:ext cx="7714676" cy="7241635"/>
            <a:chOff x="0" y="-4073"/>
            <a:chExt cx="11924330" cy="11193166"/>
          </a:xfrm>
        </p:grpSpPr>
        <p:sp>
          <p:nvSpPr>
            <p:cNvPr id="3" name="Freeform 3"/>
            <p:cNvSpPr/>
            <p:nvPr/>
          </p:nvSpPr>
          <p:spPr>
            <a:xfrm>
              <a:off x="0" y="-4073"/>
              <a:ext cx="11924330" cy="11193166"/>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21" name="Rectangle 20"/>
          <p:cNvSpPr/>
          <p:nvPr/>
        </p:nvSpPr>
        <p:spPr>
          <a:xfrm>
            <a:off x="3138889" y="4146771"/>
            <a:ext cx="6023587" cy="3416320"/>
          </a:xfrm>
          <a:prstGeom prst="rect">
            <a:avLst/>
          </a:prstGeom>
        </p:spPr>
        <p:txBody>
          <a:bodyPr wrap="square">
            <a:spAutoFit/>
          </a:bodyPr>
          <a:lstStyle/>
          <a:p>
            <a:pPr algn="ctr"/>
            <a:r>
              <a:rPr lang="en-GB" sz="5400" dirty="0" err="1">
                <a:latin typeface="Cambria" panose="02040503050406030204" pitchFamily="18" charset="0"/>
                <a:ea typeface="Cambria" panose="02040503050406030204" pitchFamily="18" charset="0"/>
              </a:rPr>
              <a:t>Đọc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thầm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lại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văn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a:t>
            </a:r>
            <a:r>
              <a:rPr lang="en-GB" sz="5400"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làm</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việc</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cá</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nhân</a:t>
            </a:r>
            <a:r>
              <a:rPr lang="en-GB" sz="5400" b="1"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để</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thực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hiện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câu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hỏi</a:t>
            </a:r>
            <a:r>
              <a:rPr lang="en-GB" sz="5400" dirty="0">
                <a:latin typeface="Cambria" panose="02040503050406030204" pitchFamily="18" charset="0"/>
                <a:ea typeface="Cambria" panose="02040503050406030204" pitchFamily="18" charset="0"/>
              </a:rPr>
              <a:t> 1.</a:t>
            </a:r>
          </a:p>
        </p:txBody>
      </p:sp>
      <p:grpSp>
        <p:nvGrpSpPr>
          <p:cNvPr id="27" name="Group 26"/>
          <p:cNvGrpSpPr/>
          <p:nvPr/>
        </p:nvGrpSpPr>
        <p:grpSpPr>
          <a:xfrm>
            <a:off x="9514604" y="514819"/>
            <a:ext cx="8163796" cy="3104681"/>
            <a:chOff x="9514604" y="514819"/>
            <a:chExt cx="8163796" cy="3104681"/>
          </a:xfrm>
        </p:grpSpPr>
        <p:grpSp>
          <p:nvGrpSpPr>
            <p:cNvPr id="4" name="Group 4"/>
            <p:cNvGrpSpPr/>
            <p:nvPr/>
          </p:nvGrpSpPr>
          <p:grpSpPr>
            <a:xfrm>
              <a:off x="9514604" y="514819"/>
              <a:ext cx="8163796" cy="3104681"/>
              <a:chOff x="0" y="0"/>
              <a:chExt cx="12618520" cy="6149422"/>
            </a:xfrm>
            <a:solidFill>
              <a:srgbClr val="FFC786"/>
            </a:solidFill>
          </p:grpSpPr>
          <p:sp>
            <p:nvSpPr>
              <p:cNvPr id="5" name="Freeform 5"/>
              <p:cNvSpPr/>
              <p:nvPr/>
            </p:nvSpPr>
            <p:spPr>
              <a:xfrm>
                <a:off x="0" y="-4073"/>
                <a:ext cx="12624911" cy="6156025"/>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2" name="Rectangle 21"/>
            <p:cNvSpPr/>
            <p:nvPr/>
          </p:nvSpPr>
          <p:spPr>
            <a:xfrm>
              <a:off x="9782202" y="635609"/>
              <a:ext cx="7556534" cy="2862322"/>
            </a:xfrm>
            <a:prstGeom prst="rect">
              <a:avLst/>
            </a:prstGeom>
          </p:spPr>
          <p:txBody>
            <a:bodyPr wrap="square">
              <a:spAutoFit/>
            </a:bodyPr>
            <a:lstStyle/>
            <a:p>
              <a:pPr algn="ctr"/>
              <a:r>
                <a:rPr lang="vi-VN" sz="6000" b="1" i="1" dirty="0">
                  <a:solidFill>
                    <a:srgbClr val="5D2F28"/>
                  </a:solidFill>
                  <a:latin typeface="Cambria" panose="02040503050406030204" pitchFamily="18" charset="0"/>
                  <a:ea typeface="Cambria" panose="02040503050406030204" pitchFamily="18" charset="0"/>
                </a:rPr>
                <a:t>Câu 1</a:t>
              </a:r>
              <a:r>
                <a:rPr lang="en-GB" sz="6000" b="1" i="1" dirty="0">
                  <a:solidFill>
                    <a:srgbClr val="5D2F28"/>
                  </a:solidFill>
                  <a:latin typeface="Cambria" panose="02040503050406030204" pitchFamily="18" charset="0"/>
                  <a:ea typeface="Cambria" panose="02040503050406030204" pitchFamily="18" charset="0"/>
                </a:rPr>
                <a:t>:</a:t>
              </a:r>
              <a:r>
                <a:rPr lang="vi-VN" sz="6000" b="1" i="1" dirty="0">
                  <a:solidFill>
                    <a:srgbClr val="5D2F28"/>
                  </a:solidFill>
                  <a:latin typeface="Cambria" panose="02040503050406030204" pitchFamily="18" charset="0"/>
                  <a:ea typeface="Cambria" panose="02040503050406030204" pitchFamily="18" charset="0"/>
                </a:rPr>
                <a:t> Nghệ thuật múa được giới thiệu như thế nào?</a:t>
              </a:r>
              <a:endParaRPr lang="en-GB" sz="6000" b="1" i="1" dirty="0">
                <a:solidFill>
                  <a:srgbClr val="5D2F28"/>
                </a:solidFill>
                <a:latin typeface="Cambria" panose="02040503050406030204" pitchFamily="18" charset="0"/>
                <a:ea typeface="Cambria" panose="02040503050406030204" pitchFamily="18" charset="0"/>
              </a:endParaRPr>
            </a:p>
          </p:txBody>
        </p:sp>
      </p:grpSp>
      <p:sp>
        <p:nvSpPr>
          <p:cNvPr id="23" name="Freeform 12"/>
          <p:cNvSpPr/>
          <p:nvPr/>
        </p:nvSpPr>
        <p:spPr>
          <a:xfrm>
            <a:off x="304800" y="4493307"/>
            <a:ext cx="3276600" cy="5227795"/>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28" name="Group 27"/>
          <p:cNvGrpSpPr/>
          <p:nvPr/>
        </p:nvGrpSpPr>
        <p:grpSpPr>
          <a:xfrm>
            <a:off x="9514604" y="4000500"/>
            <a:ext cx="8163796" cy="4995051"/>
            <a:chOff x="9514604" y="4000500"/>
            <a:chExt cx="8163796" cy="4995051"/>
          </a:xfrm>
        </p:grpSpPr>
        <p:grpSp>
          <p:nvGrpSpPr>
            <p:cNvPr id="6" name="Group 6"/>
            <p:cNvGrpSpPr/>
            <p:nvPr/>
          </p:nvGrpSpPr>
          <p:grpSpPr>
            <a:xfrm>
              <a:off x="9514604" y="4000500"/>
              <a:ext cx="8163796" cy="4995051"/>
              <a:chOff x="0" y="0"/>
              <a:chExt cx="12618520" cy="6149422"/>
            </a:xfrm>
            <a:solidFill>
              <a:srgbClr val="FFC786"/>
            </a:solidFill>
          </p:grpSpPr>
          <p:sp>
            <p:nvSpPr>
              <p:cNvPr id="7" name="Freeform 7"/>
              <p:cNvSpPr/>
              <p:nvPr/>
            </p:nvSpPr>
            <p:spPr>
              <a:xfrm>
                <a:off x="0" y="-4073"/>
                <a:ext cx="12624911" cy="6156025"/>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4" name="Rectangle 23"/>
            <p:cNvSpPr/>
            <p:nvPr/>
          </p:nvSpPr>
          <p:spPr>
            <a:xfrm>
              <a:off x="9782202" y="4235241"/>
              <a:ext cx="7592296" cy="4524315"/>
            </a:xfrm>
            <a:prstGeom prst="rect">
              <a:avLst/>
            </a:prstGeom>
          </p:spPr>
          <p:txBody>
            <a:bodyPr wrap="square">
              <a:spAutoFit/>
            </a:bodyPr>
            <a:lstStyle/>
            <a:p>
              <a:pPr indent="361950" algn="just"/>
              <a:r>
                <a:rPr lang="vi-VN" sz="4800" dirty="0">
                  <a:latin typeface="Cambria" panose="02040503050406030204" pitchFamily="18" charset="0"/>
                  <a:ea typeface="Cambria" panose="02040503050406030204" pitchFamily="18" charset="0"/>
                </a:rPr>
                <a:t>Có nguồn gốc từ châu Âu, được biết đến rộng rãi thông qua những vở ba lê – một thể loại vũ kịch có sự kết hợp giữa kịch, âm nhạc và vũ đạo.</a:t>
              </a:r>
              <a:endParaRPr lang="en-GB" sz="4800" dirty="0">
                <a:latin typeface="Cambria" panose="02040503050406030204" pitchFamily="18" charset="0"/>
                <a:ea typeface="Cambria" panose="02040503050406030204" pitchFamily="18" charset="0"/>
              </a:endParaRPr>
            </a:p>
          </p:txBody>
        </p:sp>
      </p:grpSp>
      <p:sp>
        <p:nvSpPr>
          <p:cNvPr id="25" name="Freeform 9"/>
          <p:cNvSpPr/>
          <p:nvPr/>
        </p:nvSpPr>
        <p:spPr>
          <a:xfrm rot="21366422">
            <a:off x="9686843" y="3183260"/>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9"/>
          <p:cNvSpPr/>
          <p:nvPr/>
        </p:nvSpPr>
        <p:spPr>
          <a:xfrm rot="889712">
            <a:off x="16663858" y="3183260"/>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8"/>
          <p:cNvPicPr>
            <a:picLocks noChangeAspect="1"/>
          </p:cNvPicPr>
          <p:nvPr/>
        </p:nvPicPr>
        <p:blipFill>
          <a:blip r:embed="rId5"/>
          <a:stretch>
            <a:fillRect/>
          </a:stretch>
        </p:blipFill>
        <p:spPr>
          <a:xfrm>
            <a:off x="443156" y="514372"/>
            <a:ext cx="9723963" cy="5340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026065"/>
            <a:ext cx="7714676" cy="7241635"/>
            <a:chOff x="0" y="-4073"/>
            <a:chExt cx="11924330" cy="11193166"/>
          </a:xfrm>
        </p:grpSpPr>
        <p:sp>
          <p:nvSpPr>
            <p:cNvPr id="3" name="Freeform 3"/>
            <p:cNvSpPr/>
            <p:nvPr/>
          </p:nvSpPr>
          <p:spPr>
            <a:xfrm>
              <a:off x="0" y="-4073"/>
              <a:ext cx="11924330" cy="11193166"/>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21" name="Rectangle 20"/>
          <p:cNvSpPr/>
          <p:nvPr/>
        </p:nvSpPr>
        <p:spPr>
          <a:xfrm>
            <a:off x="3138889" y="4146771"/>
            <a:ext cx="6023587" cy="3416320"/>
          </a:xfrm>
          <a:prstGeom prst="rect">
            <a:avLst/>
          </a:prstGeom>
        </p:spPr>
        <p:txBody>
          <a:bodyPr wrap="square">
            <a:spAutoFit/>
          </a:bodyPr>
          <a:lstStyle/>
          <a:p>
            <a:pPr algn="ctr"/>
            <a:r>
              <a:rPr lang="en-GB" sz="5400" dirty="0" err="1">
                <a:latin typeface="Cambria" panose="02040503050406030204" pitchFamily="18" charset="0"/>
                <a:ea typeface="Cambria" panose="02040503050406030204" pitchFamily="18" charset="0"/>
              </a:rPr>
              <a:t>Đọc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thầm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lại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bài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văn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a:t>
            </a:r>
            <a:r>
              <a:rPr lang="en-GB" sz="5400"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thảo</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luận</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nhóm</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đôi</a:t>
            </a:r>
            <a:r>
              <a:rPr lang="en-GB" sz="5400" b="1"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để</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thực</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hiện</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câu</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hỏi</a:t>
            </a:r>
            <a:r>
              <a:rPr lang="en-GB" sz="5400" dirty="0">
                <a:latin typeface="Cambria" panose="02040503050406030204" pitchFamily="18" charset="0"/>
                <a:ea typeface="Cambria" panose="02040503050406030204" pitchFamily="18" charset="0"/>
              </a:rPr>
              <a:t> 2.</a:t>
            </a:r>
          </a:p>
        </p:txBody>
      </p:sp>
      <p:grpSp>
        <p:nvGrpSpPr>
          <p:cNvPr id="27" name="Group 26"/>
          <p:cNvGrpSpPr/>
          <p:nvPr/>
        </p:nvGrpSpPr>
        <p:grpSpPr>
          <a:xfrm>
            <a:off x="9514604" y="514819"/>
            <a:ext cx="8163796" cy="3104681"/>
            <a:chOff x="9514604" y="514819"/>
            <a:chExt cx="8163796" cy="3104681"/>
          </a:xfrm>
        </p:grpSpPr>
        <p:grpSp>
          <p:nvGrpSpPr>
            <p:cNvPr id="4" name="Group 4"/>
            <p:cNvGrpSpPr/>
            <p:nvPr/>
          </p:nvGrpSpPr>
          <p:grpSpPr>
            <a:xfrm>
              <a:off x="9514604" y="514819"/>
              <a:ext cx="8163796" cy="3104681"/>
              <a:chOff x="0" y="0"/>
              <a:chExt cx="12618520" cy="6149422"/>
            </a:xfrm>
            <a:solidFill>
              <a:srgbClr val="FFC786"/>
            </a:solidFill>
          </p:grpSpPr>
          <p:sp>
            <p:nvSpPr>
              <p:cNvPr id="5" name="Freeform 5"/>
              <p:cNvSpPr/>
              <p:nvPr/>
            </p:nvSpPr>
            <p:spPr>
              <a:xfrm>
                <a:off x="0" y="-4073"/>
                <a:ext cx="12624911" cy="6156025"/>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2" name="Rectangle 21"/>
            <p:cNvSpPr/>
            <p:nvPr/>
          </p:nvSpPr>
          <p:spPr>
            <a:xfrm>
              <a:off x="9782202" y="635609"/>
              <a:ext cx="7556534" cy="2862322"/>
            </a:xfrm>
            <a:prstGeom prst="rect">
              <a:avLst/>
            </a:prstGeom>
          </p:spPr>
          <p:txBody>
            <a:bodyPr wrap="square">
              <a:spAutoFit/>
            </a:bodyPr>
            <a:lstStyle/>
            <a:p>
              <a:pPr algn="ctr"/>
              <a:r>
                <a:rPr lang="vi-VN" sz="6000" b="1" i="1" dirty="0">
                  <a:solidFill>
                    <a:srgbClr val="5D2F28"/>
                  </a:solidFill>
                  <a:latin typeface="Cambria" panose="02040503050406030204" pitchFamily="18" charset="0"/>
                  <a:ea typeface="Cambria" panose="02040503050406030204" pitchFamily="18" charset="0"/>
                </a:rPr>
                <a:t>Câu 2. Tìm thông tin nói về nội dung của các vở ba lê?</a:t>
              </a:r>
              <a:endParaRPr lang="en-GB" sz="6000" b="1" i="1" dirty="0">
                <a:solidFill>
                  <a:srgbClr val="5D2F28"/>
                </a:solidFill>
                <a:latin typeface="Cambria" panose="02040503050406030204" pitchFamily="18" charset="0"/>
                <a:ea typeface="Cambria" panose="02040503050406030204" pitchFamily="18" charset="0"/>
              </a:endParaRPr>
            </a:p>
          </p:txBody>
        </p:sp>
      </p:grpSp>
      <p:sp>
        <p:nvSpPr>
          <p:cNvPr id="23" name="Freeform 12"/>
          <p:cNvSpPr/>
          <p:nvPr/>
        </p:nvSpPr>
        <p:spPr>
          <a:xfrm>
            <a:off x="304800" y="4493307"/>
            <a:ext cx="3276600" cy="5227795"/>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28" name="Group 27"/>
          <p:cNvGrpSpPr/>
          <p:nvPr/>
        </p:nvGrpSpPr>
        <p:grpSpPr>
          <a:xfrm>
            <a:off x="9514604" y="4000500"/>
            <a:ext cx="8163796" cy="4995051"/>
            <a:chOff x="9514604" y="4000500"/>
            <a:chExt cx="8163796" cy="4995051"/>
          </a:xfrm>
        </p:grpSpPr>
        <p:grpSp>
          <p:nvGrpSpPr>
            <p:cNvPr id="6" name="Group 6"/>
            <p:cNvGrpSpPr/>
            <p:nvPr/>
          </p:nvGrpSpPr>
          <p:grpSpPr>
            <a:xfrm>
              <a:off x="9514604" y="4000500"/>
              <a:ext cx="8163796" cy="4995051"/>
              <a:chOff x="0" y="0"/>
              <a:chExt cx="12618520" cy="6149422"/>
            </a:xfrm>
            <a:solidFill>
              <a:srgbClr val="FFC786"/>
            </a:solidFill>
          </p:grpSpPr>
          <p:sp>
            <p:nvSpPr>
              <p:cNvPr id="7" name="Freeform 7"/>
              <p:cNvSpPr/>
              <p:nvPr/>
            </p:nvSpPr>
            <p:spPr>
              <a:xfrm>
                <a:off x="0" y="-4073"/>
                <a:ext cx="12624911" cy="6156025"/>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4" name="Rectangle 23"/>
            <p:cNvSpPr/>
            <p:nvPr/>
          </p:nvSpPr>
          <p:spPr>
            <a:xfrm>
              <a:off x="9706002" y="4352985"/>
              <a:ext cx="7667598" cy="4524315"/>
            </a:xfrm>
            <a:prstGeom prst="rect">
              <a:avLst/>
            </a:prstGeom>
          </p:spPr>
          <p:txBody>
            <a:bodyPr wrap="square">
              <a:spAutoFit/>
            </a:bodyPr>
            <a:lstStyle/>
            <a:p>
              <a:pPr indent="361950" algn="just"/>
              <a:r>
                <a:rPr lang="vi-VN" sz="4800" dirty="0">
                  <a:latin typeface="Cambria" panose="02040503050406030204" pitchFamily="18" charset="0"/>
                  <a:ea typeface="Cambria" panose="02040503050406030204" pitchFamily="18" charset="0"/>
                </a:rPr>
                <a:t>Nội dung các vở ba lê (như Hồ thiên nga, Người đẹp ngủ trong rừng, Lọ Lem...) đều</a:t>
              </a:r>
              <a:r>
                <a:rPr lang="en-GB"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ca ngợi tình yêu, sự thánh thiện và ước mơ vươn tới những điều tốt đẹp của con người.</a:t>
              </a:r>
              <a:endParaRPr lang="en-GB" sz="4800" dirty="0">
                <a:latin typeface="Cambria" panose="02040503050406030204" pitchFamily="18" charset="0"/>
                <a:ea typeface="Cambria" panose="02040503050406030204" pitchFamily="18" charset="0"/>
              </a:endParaRPr>
            </a:p>
          </p:txBody>
        </p:sp>
      </p:grpSp>
      <p:sp>
        <p:nvSpPr>
          <p:cNvPr id="25" name="Freeform 9"/>
          <p:cNvSpPr/>
          <p:nvPr/>
        </p:nvSpPr>
        <p:spPr>
          <a:xfrm rot="21366422">
            <a:off x="9686843" y="3183260"/>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9"/>
          <p:cNvSpPr/>
          <p:nvPr/>
        </p:nvSpPr>
        <p:spPr>
          <a:xfrm rot="889712">
            <a:off x="16663858" y="3183260"/>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8"/>
          <p:cNvPicPr>
            <a:picLocks noChangeAspect="1"/>
          </p:cNvPicPr>
          <p:nvPr/>
        </p:nvPicPr>
        <p:blipFill>
          <a:blip r:embed="rId5"/>
          <a:stretch>
            <a:fillRect/>
          </a:stretch>
        </p:blipFill>
        <p:spPr>
          <a:xfrm>
            <a:off x="443156" y="514372"/>
            <a:ext cx="9723963" cy="5340559"/>
          </a:xfrm>
          <a:prstGeom prst="rect">
            <a:avLst/>
          </a:prstGeom>
        </p:spPr>
      </p:pic>
    </p:spTree>
    <p:extLst>
      <p:ext uri="{BB962C8B-B14F-4D97-AF65-F5344CB8AC3E}">
        <p14:creationId xmlns:p14="http://schemas.microsoft.com/office/powerpoint/2010/main" val="20869476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1218712"/>
            <a:ext cx="15381562" cy="64770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20" name="Picture 19"/>
          <p:cNvPicPr>
            <a:picLocks noChangeAspect="1"/>
          </p:cNvPicPr>
          <p:nvPr/>
        </p:nvPicPr>
        <p:blipFill>
          <a:blip r:embed="rId3"/>
          <a:stretch>
            <a:fillRect/>
          </a:stretch>
        </p:blipFill>
        <p:spPr>
          <a:xfrm>
            <a:off x="3124200" y="1254765"/>
            <a:ext cx="15387638" cy="7663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026065"/>
            <a:ext cx="6781800" cy="6632035"/>
            <a:chOff x="0" y="-4073"/>
            <a:chExt cx="11924330" cy="11193166"/>
          </a:xfrm>
        </p:grpSpPr>
        <p:sp>
          <p:nvSpPr>
            <p:cNvPr id="3" name="Freeform 3"/>
            <p:cNvSpPr/>
            <p:nvPr/>
          </p:nvSpPr>
          <p:spPr>
            <a:xfrm>
              <a:off x="0" y="-4073"/>
              <a:ext cx="11924330" cy="11193166"/>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21" name="Rectangle 20"/>
          <p:cNvSpPr/>
          <p:nvPr/>
        </p:nvSpPr>
        <p:spPr>
          <a:xfrm>
            <a:off x="3138889" y="4146771"/>
            <a:ext cx="4938311" cy="2800767"/>
          </a:xfrm>
          <a:prstGeom prst="rect">
            <a:avLst/>
          </a:prstGeom>
        </p:spPr>
        <p:txBody>
          <a:bodyPr wrap="square">
            <a:spAutoFit/>
          </a:bodyPr>
          <a:lstStyle/>
          <a:p>
            <a:pPr algn="ctr"/>
            <a:r>
              <a:rPr lang="en-GB" sz="4400" dirty="0" err="1">
                <a:latin typeface="Cambria" panose="02040503050406030204" pitchFamily="18" charset="0"/>
                <a:ea typeface="Cambria" panose="02040503050406030204" pitchFamily="18" charset="0"/>
              </a:rPr>
              <a:t>Đọc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thầm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lại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bài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văn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và</a:t>
            </a:r>
            <a:r>
              <a:rPr lang="en-GB" sz="4400"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thảo</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luận</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nhóm</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bốn</a:t>
            </a:r>
            <a:r>
              <a:rPr lang="en-GB" sz="4400" b="1"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để</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thực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hiện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câu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hỏi</a:t>
            </a:r>
            <a:r>
              <a:rPr lang="en-GB" sz="4400" dirty="0">
                <a:latin typeface="Cambria" panose="02040503050406030204" pitchFamily="18" charset="0"/>
                <a:ea typeface="Cambria" panose="02040503050406030204" pitchFamily="18" charset="0"/>
              </a:rPr>
              <a:t> 3.</a:t>
            </a:r>
          </a:p>
        </p:txBody>
      </p:sp>
      <p:grpSp>
        <p:nvGrpSpPr>
          <p:cNvPr id="27" name="Group 26"/>
          <p:cNvGrpSpPr/>
          <p:nvPr/>
        </p:nvGrpSpPr>
        <p:grpSpPr>
          <a:xfrm>
            <a:off x="8604514" y="168566"/>
            <a:ext cx="9531086" cy="3108015"/>
            <a:chOff x="9514604" y="512763"/>
            <a:chExt cx="9531086" cy="3108015"/>
          </a:xfrm>
        </p:grpSpPr>
        <p:grpSp>
          <p:nvGrpSpPr>
            <p:cNvPr id="4" name="Group 4"/>
            <p:cNvGrpSpPr/>
            <p:nvPr/>
          </p:nvGrpSpPr>
          <p:grpSpPr>
            <a:xfrm>
              <a:off x="9514604" y="512763"/>
              <a:ext cx="9531086" cy="3108015"/>
              <a:chOff x="0" y="-4072"/>
              <a:chExt cx="14731897" cy="6156026"/>
            </a:xfrm>
            <a:solidFill>
              <a:srgbClr val="FFC786"/>
            </a:solidFill>
          </p:grpSpPr>
          <p:sp>
            <p:nvSpPr>
              <p:cNvPr id="5" name="Freeform 5"/>
              <p:cNvSpPr/>
              <p:nvPr/>
            </p:nvSpPr>
            <p:spPr>
              <a:xfrm>
                <a:off x="0" y="-4072"/>
                <a:ext cx="14731897" cy="6156026"/>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2" name="Rectangle 21"/>
            <p:cNvSpPr/>
            <p:nvPr/>
          </p:nvSpPr>
          <p:spPr>
            <a:xfrm>
              <a:off x="9762703" y="746002"/>
              <a:ext cx="9034888" cy="2554545"/>
            </a:xfrm>
            <a:prstGeom prst="rect">
              <a:avLst/>
            </a:prstGeom>
          </p:spPr>
          <p:txBody>
            <a:bodyPr wrap="square">
              <a:spAutoFit/>
            </a:bodyPr>
            <a:lstStyle/>
            <a:p>
              <a:pPr algn="just"/>
              <a:r>
                <a:rPr lang="vi-VN" sz="4000" b="1" i="1" dirty="0">
                  <a:solidFill>
                    <a:srgbClr val="5D2F28"/>
                  </a:solidFill>
                  <a:latin typeface="Cambria" panose="02040503050406030204" pitchFamily="18" charset="0"/>
                  <a:ea typeface="Cambria" panose="02040503050406030204" pitchFamily="18" charset="0"/>
                </a:rPr>
                <a:t>Câu 3: Trong các vở ba lê, người diễn viên thể hiện nội dung vở kịch bằng cách nào? Điều đó được thể hiện như thế nào trong vở Hồ thiên nga?</a:t>
              </a:r>
              <a:endParaRPr lang="en-GB" sz="4000" b="1" i="1" dirty="0">
                <a:solidFill>
                  <a:srgbClr val="5D2F28"/>
                </a:solidFill>
                <a:latin typeface="Cambria" panose="02040503050406030204" pitchFamily="18" charset="0"/>
                <a:ea typeface="Cambria" panose="02040503050406030204" pitchFamily="18" charset="0"/>
              </a:endParaRPr>
            </a:p>
          </p:txBody>
        </p:sp>
      </p:grpSp>
      <p:sp>
        <p:nvSpPr>
          <p:cNvPr id="23" name="Freeform 12"/>
          <p:cNvSpPr/>
          <p:nvPr/>
        </p:nvSpPr>
        <p:spPr>
          <a:xfrm>
            <a:off x="104189" y="4520541"/>
            <a:ext cx="3276600" cy="5227795"/>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28" name="Group 27"/>
          <p:cNvGrpSpPr/>
          <p:nvPr/>
        </p:nvGrpSpPr>
        <p:grpSpPr>
          <a:xfrm>
            <a:off x="8604515" y="3715404"/>
            <a:ext cx="9535914" cy="6032931"/>
            <a:chOff x="9514604" y="3997191"/>
            <a:chExt cx="8167931" cy="6032931"/>
          </a:xfrm>
        </p:grpSpPr>
        <p:grpSp>
          <p:nvGrpSpPr>
            <p:cNvPr id="6" name="Group 6"/>
            <p:cNvGrpSpPr/>
            <p:nvPr/>
          </p:nvGrpSpPr>
          <p:grpSpPr>
            <a:xfrm>
              <a:off x="9514604" y="3997191"/>
              <a:ext cx="8167931" cy="6032931"/>
              <a:chOff x="0" y="-4074"/>
              <a:chExt cx="12624911" cy="7427159"/>
            </a:xfrm>
            <a:solidFill>
              <a:srgbClr val="FFC786"/>
            </a:solidFill>
          </p:grpSpPr>
          <p:sp>
            <p:nvSpPr>
              <p:cNvPr id="7" name="Freeform 7"/>
              <p:cNvSpPr/>
              <p:nvPr/>
            </p:nvSpPr>
            <p:spPr>
              <a:xfrm>
                <a:off x="0" y="-4074"/>
                <a:ext cx="12624911" cy="7427159"/>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4" name="Rectangle 23"/>
            <p:cNvSpPr/>
            <p:nvPr/>
          </p:nvSpPr>
          <p:spPr>
            <a:xfrm>
              <a:off x="9780891" y="4352985"/>
              <a:ext cx="7667598" cy="5632311"/>
            </a:xfrm>
            <a:prstGeom prst="rect">
              <a:avLst/>
            </a:prstGeom>
          </p:spPr>
          <p:txBody>
            <a:bodyPr wrap="square">
              <a:spAutoFit/>
            </a:bodyPr>
            <a:lstStyle/>
            <a:p>
              <a:pPr indent="361950" algn="just"/>
              <a:r>
                <a:rPr lang="vi-VN" sz="3600" dirty="0">
                  <a:latin typeface="Cambria" panose="02040503050406030204" pitchFamily="18" charset="0"/>
                  <a:ea typeface="Cambria" panose="02040503050406030204" pitchFamily="18" charset="0"/>
                </a:rPr>
                <a:t>Người diễn viên dùng động tác múa (vũ đạo) để thể hiện nội dung thay cho lời nói. Trong vở Hồ thiên nga, các diễn viên thực hiện những cú xoay người đẹp mắt và chuẩn xác, những bước đi nhẹ như cánh hoa hé mở để thể hiện cảnh đàn thiên nga đang lướt trên mặt hồ; diễn viên chính đứng một chân xoay liên tục tới 32 vòng trên đầu mũi chân để diễn tả nhân vật đang mong muốn thể</a:t>
              </a:r>
              <a:r>
                <a:rPr lang="en-GB"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hiện sức mạnh một cách mãnh liệt.</a:t>
              </a:r>
              <a:endParaRPr lang="en-GB" sz="3600" dirty="0">
                <a:latin typeface="Cambria" panose="02040503050406030204" pitchFamily="18" charset="0"/>
                <a:ea typeface="Cambria" panose="02040503050406030204" pitchFamily="18" charset="0"/>
              </a:endParaRPr>
            </a:p>
          </p:txBody>
        </p:sp>
      </p:grpSp>
      <p:sp>
        <p:nvSpPr>
          <p:cNvPr id="25" name="Freeform 9"/>
          <p:cNvSpPr/>
          <p:nvPr/>
        </p:nvSpPr>
        <p:spPr>
          <a:xfrm rot="20765287">
            <a:off x="9572593" y="2976996"/>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9"/>
          <p:cNvSpPr/>
          <p:nvPr/>
        </p:nvSpPr>
        <p:spPr>
          <a:xfrm rot="889712">
            <a:off x="16549608" y="2976996"/>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8"/>
          <p:cNvPicPr>
            <a:picLocks noChangeAspect="1"/>
          </p:cNvPicPr>
          <p:nvPr/>
        </p:nvPicPr>
        <p:blipFill>
          <a:blip r:embed="rId5"/>
          <a:stretch>
            <a:fillRect/>
          </a:stretch>
        </p:blipFill>
        <p:spPr>
          <a:xfrm>
            <a:off x="510097" y="841462"/>
            <a:ext cx="8428606" cy="4629128"/>
          </a:xfrm>
          <a:prstGeom prst="rect">
            <a:avLst/>
          </a:prstGeom>
        </p:spPr>
      </p:pic>
    </p:spTree>
    <p:extLst>
      <p:ext uri="{BB962C8B-B14F-4D97-AF65-F5344CB8AC3E}">
        <p14:creationId xmlns:p14="http://schemas.microsoft.com/office/powerpoint/2010/main" val="3237319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026065"/>
            <a:ext cx="6781800" cy="6632035"/>
            <a:chOff x="0" y="-4073"/>
            <a:chExt cx="11924330" cy="11193166"/>
          </a:xfrm>
        </p:grpSpPr>
        <p:sp>
          <p:nvSpPr>
            <p:cNvPr id="3" name="Freeform 3"/>
            <p:cNvSpPr/>
            <p:nvPr/>
          </p:nvSpPr>
          <p:spPr>
            <a:xfrm>
              <a:off x="0" y="-4073"/>
              <a:ext cx="11924330" cy="11193166"/>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21" name="Rectangle 20"/>
          <p:cNvSpPr/>
          <p:nvPr/>
        </p:nvSpPr>
        <p:spPr>
          <a:xfrm>
            <a:off x="3138889" y="4146771"/>
            <a:ext cx="4938311" cy="2800767"/>
          </a:xfrm>
          <a:prstGeom prst="rect">
            <a:avLst/>
          </a:prstGeom>
        </p:spPr>
        <p:txBody>
          <a:bodyPr wrap="square">
            <a:spAutoFit/>
          </a:bodyPr>
          <a:lstStyle/>
          <a:p>
            <a:pPr algn="ctr"/>
            <a:r>
              <a:rPr lang="en-GB" sz="4400" dirty="0" err="1">
                <a:latin typeface="Cambria" panose="02040503050406030204" pitchFamily="18" charset="0"/>
                <a:ea typeface="Cambria" panose="02040503050406030204" pitchFamily="18" charset="0"/>
              </a:rPr>
              <a:t>Đọc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thầm</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lại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bài</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văn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và</a:t>
            </a:r>
            <a:r>
              <a:rPr lang="en-GB" sz="4400"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suy</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nghĩ</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cá</a:t>
            </a:r>
            <a:r>
              <a:rPr lang="en-GB" sz="4400" b="1" dirty="0">
                <a:latin typeface="Cambria" panose="02040503050406030204" pitchFamily="18" charset="0"/>
                <a:ea typeface="Cambria" panose="02040503050406030204" pitchFamily="18" charset="0"/>
              </a:rPr>
              <a:t> </a:t>
            </a:r>
            <a:r>
              <a:rPr lang="en-GB" sz="4400" b="1" dirty="0" err="1">
                <a:latin typeface="Cambria" panose="02040503050406030204" pitchFamily="18" charset="0"/>
                <a:ea typeface="Cambria" panose="02040503050406030204" pitchFamily="18" charset="0"/>
              </a:rPr>
              <a:t>nhân</a:t>
            </a:r>
            <a:r>
              <a:rPr lang="en-GB" sz="4400" b="1"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để</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thực</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hiện</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câu</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hỏi</a:t>
            </a:r>
            <a:r>
              <a:rPr lang="en-GB" sz="4400" dirty="0">
                <a:latin typeface="Cambria" panose="02040503050406030204" pitchFamily="18" charset="0"/>
                <a:ea typeface="Cambria" panose="02040503050406030204" pitchFamily="18" charset="0"/>
              </a:rPr>
              <a:t> 4.</a:t>
            </a:r>
          </a:p>
        </p:txBody>
      </p:sp>
      <p:grpSp>
        <p:nvGrpSpPr>
          <p:cNvPr id="27" name="Group 26"/>
          <p:cNvGrpSpPr/>
          <p:nvPr/>
        </p:nvGrpSpPr>
        <p:grpSpPr>
          <a:xfrm>
            <a:off x="8604514" y="168567"/>
            <a:ext cx="9531086" cy="2425684"/>
            <a:chOff x="9514604" y="512764"/>
            <a:chExt cx="9531086" cy="2425684"/>
          </a:xfrm>
        </p:grpSpPr>
        <p:grpSp>
          <p:nvGrpSpPr>
            <p:cNvPr id="4" name="Group 4"/>
            <p:cNvGrpSpPr/>
            <p:nvPr/>
          </p:nvGrpSpPr>
          <p:grpSpPr>
            <a:xfrm>
              <a:off x="9514604" y="512764"/>
              <a:ext cx="9531086" cy="2425684"/>
              <a:chOff x="0" y="-4070"/>
              <a:chExt cx="14731897" cy="4804537"/>
            </a:xfrm>
            <a:solidFill>
              <a:srgbClr val="FFC786"/>
            </a:solidFill>
          </p:grpSpPr>
          <p:sp>
            <p:nvSpPr>
              <p:cNvPr id="5" name="Freeform 5"/>
              <p:cNvSpPr/>
              <p:nvPr/>
            </p:nvSpPr>
            <p:spPr>
              <a:xfrm>
                <a:off x="0" y="-4070"/>
                <a:ext cx="14731897" cy="4804537"/>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2" name="Rectangle 21"/>
            <p:cNvSpPr/>
            <p:nvPr/>
          </p:nvSpPr>
          <p:spPr>
            <a:xfrm>
              <a:off x="9742386" y="956653"/>
              <a:ext cx="9034888" cy="1384995"/>
            </a:xfrm>
            <a:prstGeom prst="rect">
              <a:avLst/>
            </a:prstGeom>
          </p:spPr>
          <p:txBody>
            <a:bodyPr wrap="square">
              <a:spAutoFit/>
            </a:bodyPr>
            <a:lstStyle/>
            <a:p>
              <a:pPr algn="just"/>
              <a:r>
                <a:rPr lang="vi-VN" sz="4200" b="1" i="1" dirty="0">
                  <a:solidFill>
                    <a:srgbClr val="5D2F28"/>
                  </a:solidFill>
                  <a:latin typeface="Cambria" panose="02040503050406030204" pitchFamily="18" charset="0"/>
                  <a:ea typeface="Cambria" panose="02040503050406030204" pitchFamily="18" charset="0"/>
                </a:rPr>
                <a:t>Câu </a:t>
              </a:r>
              <a:r>
                <a:rPr lang="en-GB" sz="4200" b="1" i="1" dirty="0">
                  <a:solidFill>
                    <a:srgbClr val="5D2F28"/>
                  </a:solidFill>
                  <a:latin typeface="Cambria" panose="02040503050406030204" pitchFamily="18" charset="0"/>
                  <a:ea typeface="Cambria" panose="02040503050406030204" pitchFamily="18" charset="0"/>
                </a:rPr>
                <a:t>4</a:t>
              </a:r>
              <a:r>
                <a:rPr lang="vi-VN" sz="4200" b="1" i="1" dirty="0">
                  <a:solidFill>
                    <a:srgbClr val="5D2F28"/>
                  </a:solidFill>
                  <a:latin typeface="Cambria" panose="02040503050406030204" pitchFamily="18" charset="0"/>
                  <a:ea typeface="Cambria" panose="02040503050406030204" pitchFamily="18" charset="0"/>
                </a:rPr>
                <a:t>: </a:t>
              </a:r>
              <a:r>
                <a:rPr lang="en-GB" sz="4200" b="1" i="1" dirty="0">
                  <a:solidFill>
                    <a:srgbClr val="5D2F28"/>
                  </a:solidFill>
                  <a:latin typeface="Cambria" panose="02040503050406030204" pitchFamily="18" charset="0"/>
                  <a:ea typeface="Cambria" panose="02040503050406030204" pitchFamily="18" charset="0"/>
                </a:rPr>
                <a:t>T</a:t>
              </a:r>
              <a:r>
                <a:rPr lang="vi-VN" sz="4200" b="1" i="1" dirty="0">
                  <a:solidFill>
                    <a:srgbClr val="5D2F28"/>
                  </a:solidFill>
                  <a:latin typeface="Cambria" panose="02040503050406030204" pitchFamily="18" charset="0"/>
                  <a:ea typeface="Cambria" panose="02040503050406030204" pitchFamily="18" charset="0"/>
                </a:rPr>
                <a:t>heo em, vì sao diễn viên múa ba lê phải rất dày công khổ luyện?</a:t>
              </a:r>
              <a:endParaRPr lang="en-GB" sz="4200" b="1" i="1" dirty="0">
                <a:solidFill>
                  <a:srgbClr val="5D2F28"/>
                </a:solidFill>
                <a:latin typeface="Cambria" panose="02040503050406030204" pitchFamily="18" charset="0"/>
                <a:ea typeface="Cambria" panose="02040503050406030204" pitchFamily="18" charset="0"/>
              </a:endParaRPr>
            </a:p>
          </p:txBody>
        </p:sp>
      </p:grpSp>
      <p:sp>
        <p:nvSpPr>
          <p:cNvPr id="23" name="Freeform 12"/>
          <p:cNvSpPr/>
          <p:nvPr/>
        </p:nvSpPr>
        <p:spPr>
          <a:xfrm>
            <a:off x="104189" y="4520541"/>
            <a:ext cx="3276600" cy="5227795"/>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28" name="Group 27"/>
          <p:cNvGrpSpPr/>
          <p:nvPr/>
        </p:nvGrpSpPr>
        <p:grpSpPr>
          <a:xfrm>
            <a:off x="8634987" y="3127019"/>
            <a:ext cx="9535914" cy="6032931"/>
            <a:chOff x="9514604" y="3997191"/>
            <a:chExt cx="8167931" cy="6032931"/>
          </a:xfrm>
        </p:grpSpPr>
        <p:grpSp>
          <p:nvGrpSpPr>
            <p:cNvPr id="6" name="Group 6"/>
            <p:cNvGrpSpPr/>
            <p:nvPr/>
          </p:nvGrpSpPr>
          <p:grpSpPr>
            <a:xfrm>
              <a:off x="9514604" y="3997191"/>
              <a:ext cx="8167931" cy="6032931"/>
              <a:chOff x="0" y="-4074"/>
              <a:chExt cx="12624911" cy="7427159"/>
            </a:xfrm>
            <a:solidFill>
              <a:srgbClr val="FFC786"/>
            </a:solidFill>
          </p:grpSpPr>
          <p:sp>
            <p:nvSpPr>
              <p:cNvPr id="7" name="Freeform 7"/>
              <p:cNvSpPr/>
              <p:nvPr/>
            </p:nvSpPr>
            <p:spPr>
              <a:xfrm>
                <a:off x="0" y="-4074"/>
                <a:ext cx="12624911" cy="7427159"/>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4" name="Rectangle 23"/>
            <p:cNvSpPr/>
            <p:nvPr/>
          </p:nvSpPr>
          <p:spPr>
            <a:xfrm>
              <a:off x="9780891" y="4352985"/>
              <a:ext cx="7667598" cy="5632311"/>
            </a:xfrm>
            <a:prstGeom prst="rect">
              <a:avLst/>
            </a:prstGeom>
          </p:spPr>
          <p:txBody>
            <a:bodyPr wrap="square">
              <a:spAutoFit/>
            </a:bodyPr>
            <a:lstStyle/>
            <a:p>
              <a:pPr indent="361950" algn="just"/>
              <a:r>
                <a:rPr lang="vi-VN" sz="4000" dirty="0">
                  <a:latin typeface="Cambria" panose="02040503050406030204" pitchFamily="18" charset="0"/>
                  <a:ea typeface="Cambria" panose="02040503050406030204" pitchFamily="18"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lang="en-GB" sz="4000" dirty="0">
                <a:latin typeface="Cambria" panose="02040503050406030204" pitchFamily="18" charset="0"/>
                <a:ea typeface="Cambria" panose="02040503050406030204" pitchFamily="18" charset="0"/>
              </a:endParaRPr>
            </a:p>
          </p:txBody>
        </p:sp>
      </p:grpSp>
      <p:sp>
        <p:nvSpPr>
          <p:cNvPr id="25" name="Freeform 9"/>
          <p:cNvSpPr/>
          <p:nvPr/>
        </p:nvSpPr>
        <p:spPr>
          <a:xfrm rot="20765287">
            <a:off x="9632716" y="2237627"/>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9"/>
          <p:cNvSpPr/>
          <p:nvPr/>
        </p:nvSpPr>
        <p:spPr>
          <a:xfrm rot="889712">
            <a:off x="16609731" y="2237627"/>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8"/>
          <p:cNvPicPr>
            <a:picLocks noChangeAspect="1"/>
          </p:cNvPicPr>
          <p:nvPr/>
        </p:nvPicPr>
        <p:blipFill>
          <a:blip r:embed="rId5"/>
          <a:stretch>
            <a:fillRect/>
          </a:stretch>
        </p:blipFill>
        <p:spPr>
          <a:xfrm>
            <a:off x="510097" y="841462"/>
            <a:ext cx="8428606" cy="4629128"/>
          </a:xfrm>
          <a:prstGeom prst="rect">
            <a:avLst/>
          </a:prstGeom>
        </p:spPr>
      </p:pic>
    </p:spTree>
    <p:extLst>
      <p:ext uri="{BB962C8B-B14F-4D97-AF65-F5344CB8AC3E}">
        <p14:creationId xmlns:p14="http://schemas.microsoft.com/office/powerpoint/2010/main" val="5891006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2" name="Group 2"/>
          <p:cNvGrpSpPr/>
          <p:nvPr/>
        </p:nvGrpSpPr>
        <p:grpSpPr>
          <a:xfrm>
            <a:off x="1447800" y="1026065"/>
            <a:ext cx="7010400" cy="6936835"/>
            <a:chOff x="0" y="-4073"/>
            <a:chExt cx="11924330" cy="11193166"/>
          </a:xfrm>
        </p:grpSpPr>
        <p:sp>
          <p:nvSpPr>
            <p:cNvPr id="3" name="Freeform 3"/>
            <p:cNvSpPr/>
            <p:nvPr/>
          </p:nvSpPr>
          <p:spPr>
            <a:xfrm>
              <a:off x="0" y="-4073"/>
              <a:ext cx="11924330" cy="11193166"/>
            </a:xfrm>
            <a:custGeom>
              <a:avLst/>
              <a:gdLst/>
              <a:ahLst/>
              <a:cxnLst/>
              <a:rect l="l" t="t" r="r" b="b"/>
              <a:pathLst>
                <a:path w="11924330" h="12726834">
                  <a:moveTo>
                    <a:pt x="11296553" y="12672357"/>
                  </a:moveTo>
                  <a:cubicBezTo>
                    <a:pt x="11296553" y="12672357"/>
                    <a:pt x="10565678" y="12726834"/>
                    <a:pt x="8953587" y="12724214"/>
                  </a:cubicBezTo>
                  <a:cubicBezTo>
                    <a:pt x="4405049" y="12722051"/>
                    <a:pt x="1057074" y="12714226"/>
                    <a:pt x="1057074" y="12714226"/>
                  </a:cubicBezTo>
                  <a:cubicBezTo>
                    <a:pt x="812932" y="12705392"/>
                    <a:pt x="449110" y="12684161"/>
                    <a:pt x="282371" y="12625984"/>
                  </a:cubicBezTo>
                  <a:cubicBezTo>
                    <a:pt x="4469" y="12529021"/>
                    <a:pt x="0" y="12355742"/>
                    <a:pt x="0" y="10122443"/>
                  </a:cubicBezTo>
                  <a:cubicBezTo>
                    <a:pt x="8536" y="491230"/>
                    <a:pt x="0" y="345608"/>
                    <a:pt x="77597" y="223930"/>
                  </a:cubicBezTo>
                  <a:cubicBezTo>
                    <a:pt x="217372" y="4759"/>
                    <a:pt x="519255" y="4073"/>
                    <a:pt x="937909" y="4073"/>
                  </a:cubicBezTo>
                  <a:cubicBezTo>
                    <a:pt x="937909" y="4073"/>
                    <a:pt x="2496527" y="15681"/>
                    <a:pt x="7276388" y="7673"/>
                  </a:cubicBezTo>
                  <a:cubicBezTo>
                    <a:pt x="10346751" y="0"/>
                    <a:pt x="11063484" y="6979"/>
                    <a:pt x="11063484" y="6979"/>
                  </a:cubicBezTo>
                  <a:cubicBezTo>
                    <a:pt x="11431791" y="14458"/>
                    <a:pt x="11570051" y="42638"/>
                    <a:pt x="11767792" y="165219"/>
                  </a:cubicBezTo>
                  <a:cubicBezTo>
                    <a:pt x="11918808" y="258836"/>
                    <a:pt x="11924330" y="476157"/>
                    <a:pt x="11915191" y="10122327"/>
                  </a:cubicBezTo>
                  <a:cubicBezTo>
                    <a:pt x="11915189" y="12473707"/>
                    <a:pt x="11872406" y="12622295"/>
                    <a:pt x="11296553" y="12672357"/>
                  </a:cubicBezTo>
                  <a:close/>
                </a:path>
              </a:pathLst>
            </a:custGeom>
            <a:solidFill>
              <a:srgbClr val="FFE9DB"/>
            </a:solidFill>
          </p:spPr>
        </p:sp>
      </p:grpSp>
      <p:sp>
        <p:nvSpPr>
          <p:cNvPr id="21" name="Rectangle 20"/>
          <p:cNvSpPr/>
          <p:nvPr/>
        </p:nvSpPr>
        <p:spPr>
          <a:xfrm>
            <a:off x="2971800" y="4080441"/>
            <a:ext cx="5319311" cy="3046988"/>
          </a:xfrm>
          <a:prstGeom prst="rect">
            <a:avLst/>
          </a:prstGeom>
        </p:spPr>
        <p:txBody>
          <a:bodyPr wrap="square">
            <a:spAutoFit/>
          </a:bodyPr>
          <a:lstStyle/>
          <a:p>
            <a:pPr algn="ctr"/>
            <a:r>
              <a:rPr lang="en-GB" sz="4800" dirty="0" err="1">
                <a:latin typeface="Cambria" panose="02040503050406030204" pitchFamily="18" charset="0"/>
                <a:ea typeface="Cambria" panose="02040503050406030204" pitchFamily="18" charset="0"/>
              </a:rPr>
              <a:t>Đọc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thầm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lại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bài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văn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và</a:t>
            </a:r>
            <a:r>
              <a:rPr lang="en-GB" sz="4800"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thảo</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luận</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nhóm</a:t>
            </a:r>
            <a:r>
              <a:rPr lang="en-GB" sz="4800" b="1" dirty="0">
                <a:latin typeface="Cambria" panose="02040503050406030204" pitchFamily="18" charset="0"/>
                <a:ea typeface="Cambria" panose="02040503050406030204" pitchFamily="18" charset="0"/>
              </a:rPr>
              <a:t> </a:t>
            </a:r>
            <a:r>
              <a:rPr lang="en-GB" sz="4800" b="1" dirty="0" err="1">
                <a:latin typeface="Cambria" panose="02040503050406030204" pitchFamily="18" charset="0"/>
                <a:ea typeface="Cambria" panose="02040503050406030204" pitchFamily="18" charset="0"/>
              </a:rPr>
              <a:t>đôi</a:t>
            </a:r>
            <a:r>
              <a:rPr lang="en-GB" sz="4800" b="1"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thực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hiện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câu</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hỏi</a:t>
            </a:r>
            <a:r>
              <a:rPr lang="en-GB" sz="4800" dirty="0">
                <a:latin typeface="Cambria" panose="02040503050406030204" pitchFamily="18" charset="0"/>
                <a:ea typeface="Cambria" panose="02040503050406030204" pitchFamily="18" charset="0"/>
              </a:rPr>
              <a:t> 5.</a:t>
            </a:r>
          </a:p>
        </p:txBody>
      </p:sp>
      <p:grpSp>
        <p:nvGrpSpPr>
          <p:cNvPr id="27" name="Group 26"/>
          <p:cNvGrpSpPr/>
          <p:nvPr/>
        </p:nvGrpSpPr>
        <p:grpSpPr>
          <a:xfrm>
            <a:off x="9496229" y="405804"/>
            <a:ext cx="8167931" cy="2497165"/>
            <a:chOff x="9496242" y="55535"/>
            <a:chExt cx="8167931" cy="2497165"/>
          </a:xfrm>
        </p:grpSpPr>
        <p:grpSp>
          <p:nvGrpSpPr>
            <p:cNvPr id="4" name="Group 4"/>
            <p:cNvGrpSpPr/>
            <p:nvPr/>
          </p:nvGrpSpPr>
          <p:grpSpPr>
            <a:xfrm>
              <a:off x="9496242" y="55535"/>
              <a:ext cx="8167931" cy="2497165"/>
              <a:chOff x="-28382" y="-909701"/>
              <a:chExt cx="12624911" cy="4946119"/>
            </a:xfrm>
            <a:solidFill>
              <a:srgbClr val="FFC786"/>
            </a:solidFill>
          </p:grpSpPr>
          <p:sp>
            <p:nvSpPr>
              <p:cNvPr id="5" name="Freeform 5"/>
              <p:cNvSpPr/>
              <p:nvPr/>
            </p:nvSpPr>
            <p:spPr>
              <a:xfrm>
                <a:off x="-28382" y="-909701"/>
                <a:ext cx="12624911" cy="4946119"/>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2" name="Rectangle 21"/>
            <p:cNvSpPr/>
            <p:nvPr/>
          </p:nvSpPr>
          <p:spPr>
            <a:xfrm>
              <a:off x="9745701" y="174611"/>
              <a:ext cx="7556534" cy="2123658"/>
            </a:xfrm>
            <a:prstGeom prst="rect">
              <a:avLst/>
            </a:prstGeom>
          </p:spPr>
          <p:txBody>
            <a:bodyPr wrap="square">
              <a:spAutoFit/>
            </a:bodyPr>
            <a:lstStyle/>
            <a:p>
              <a:pPr algn="ctr"/>
              <a:r>
                <a:rPr lang="vi-VN" sz="4400" b="1" i="1" dirty="0">
                  <a:solidFill>
                    <a:srgbClr val="5D2F28"/>
                  </a:solidFill>
                  <a:latin typeface="Cambria" panose="02040503050406030204" pitchFamily="18" charset="0"/>
                  <a:ea typeface="Cambria" panose="02040503050406030204" pitchFamily="18" charset="0"/>
                </a:rPr>
                <a:t>Câu 5. Sắp xếp các thông tin dưới đây theo trật tự trong bài đọc?</a:t>
              </a:r>
              <a:endParaRPr lang="en-GB" sz="4400" b="1" i="1" dirty="0">
                <a:solidFill>
                  <a:srgbClr val="5D2F28"/>
                </a:solidFill>
                <a:latin typeface="Cambria" panose="02040503050406030204" pitchFamily="18" charset="0"/>
                <a:ea typeface="Cambria" panose="02040503050406030204" pitchFamily="18" charset="0"/>
              </a:endParaRPr>
            </a:p>
          </p:txBody>
        </p:sp>
      </p:grpSp>
      <p:sp>
        <p:nvSpPr>
          <p:cNvPr id="23" name="Freeform 12"/>
          <p:cNvSpPr/>
          <p:nvPr/>
        </p:nvSpPr>
        <p:spPr>
          <a:xfrm>
            <a:off x="152400" y="4494482"/>
            <a:ext cx="3276600" cy="5227795"/>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grpSp>
        <p:nvGrpSpPr>
          <p:cNvPr id="28" name="Group 27"/>
          <p:cNvGrpSpPr/>
          <p:nvPr/>
        </p:nvGrpSpPr>
        <p:grpSpPr>
          <a:xfrm>
            <a:off x="9519427" y="3337731"/>
            <a:ext cx="8167931" cy="1644466"/>
            <a:chOff x="9514604" y="3997191"/>
            <a:chExt cx="8167931" cy="4367571"/>
          </a:xfrm>
        </p:grpSpPr>
        <p:grpSp>
          <p:nvGrpSpPr>
            <p:cNvPr id="6" name="Group 6"/>
            <p:cNvGrpSpPr/>
            <p:nvPr/>
          </p:nvGrpSpPr>
          <p:grpSpPr>
            <a:xfrm>
              <a:off x="9514604" y="3997191"/>
              <a:ext cx="8167931" cy="4367571"/>
              <a:chOff x="0" y="-4074"/>
              <a:chExt cx="12624911" cy="5376930"/>
            </a:xfrm>
            <a:solidFill>
              <a:srgbClr val="FFC786"/>
            </a:solidFill>
          </p:grpSpPr>
          <p:sp>
            <p:nvSpPr>
              <p:cNvPr id="7" name="Freeform 7"/>
              <p:cNvSpPr/>
              <p:nvPr/>
            </p:nvSpPr>
            <p:spPr>
              <a:xfrm>
                <a:off x="0" y="-4074"/>
                <a:ext cx="12624911" cy="5376930"/>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24" name="Rectangle 23"/>
            <p:cNvSpPr/>
            <p:nvPr/>
          </p:nvSpPr>
          <p:spPr>
            <a:xfrm>
              <a:off x="9902753" y="4246239"/>
              <a:ext cx="7264449" cy="3841922"/>
            </a:xfrm>
            <a:prstGeom prst="rect">
              <a:avLst/>
            </a:prstGeom>
          </p:spPr>
          <p:txBody>
            <a:bodyPr wrap="square">
              <a:spAutoFit/>
            </a:bodyPr>
            <a:lstStyle/>
            <a:p>
              <a:pPr indent="361950" algn="just"/>
              <a:r>
                <a:rPr lang="vi-VN" sz="4400" dirty="0">
                  <a:latin typeface="Cambria" panose="02040503050406030204" pitchFamily="18" charset="0"/>
                  <a:ea typeface="Cambria" panose="02040503050406030204" pitchFamily="18" charset="0"/>
                </a:rPr>
                <a:t>1. Thông tin chung về nghệ thuật múa ba lê</a:t>
              </a:r>
              <a:r>
                <a:rPr lang="en-GB"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GB" sz="4400" dirty="0">
                <a:latin typeface="Cambria" panose="02040503050406030204" pitchFamily="18" charset="0"/>
                <a:ea typeface="Cambria" panose="02040503050406030204" pitchFamily="18" charset="0"/>
              </a:endParaRPr>
            </a:p>
          </p:txBody>
        </p:sp>
      </p:grpSp>
      <p:sp>
        <p:nvSpPr>
          <p:cNvPr id="25" name="Freeform 9"/>
          <p:cNvSpPr/>
          <p:nvPr/>
        </p:nvSpPr>
        <p:spPr>
          <a:xfrm rot="20947246">
            <a:off x="9822008" y="2327946"/>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9"/>
          <p:cNvSpPr/>
          <p:nvPr/>
        </p:nvSpPr>
        <p:spPr>
          <a:xfrm rot="889712">
            <a:off x="16663845" y="2290493"/>
            <a:ext cx="846777" cy="1310047"/>
          </a:xfrm>
          <a:custGeom>
            <a:avLst/>
            <a:gdLst/>
            <a:ahLst/>
            <a:cxnLst/>
            <a:rect l="l" t="t" r="r" b="b"/>
            <a:pathLst>
              <a:path w="2690051" h="4114800">
                <a:moveTo>
                  <a:pt x="0" y="0"/>
                </a:moveTo>
                <a:lnTo>
                  <a:pt x="2690050" y="0"/>
                </a:lnTo>
                <a:lnTo>
                  <a:pt x="26900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9" name="Picture 28"/>
          <p:cNvPicPr>
            <a:picLocks noChangeAspect="1"/>
          </p:cNvPicPr>
          <p:nvPr/>
        </p:nvPicPr>
        <p:blipFill>
          <a:blip r:embed="rId5"/>
          <a:stretch>
            <a:fillRect/>
          </a:stretch>
        </p:blipFill>
        <p:spPr>
          <a:xfrm>
            <a:off x="634754" y="705954"/>
            <a:ext cx="8706093" cy="4781528"/>
          </a:xfrm>
          <a:prstGeom prst="rect">
            <a:avLst/>
          </a:prstGeom>
        </p:spPr>
      </p:pic>
      <p:grpSp>
        <p:nvGrpSpPr>
          <p:cNvPr id="17" name="Group 16"/>
          <p:cNvGrpSpPr/>
          <p:nvPr/>
        </p:nvGrpSpPr>
        <p:grpSpPr>
          <a:xfrm>
            <a:off x="9519426" y="5226410"/>
            <a:ext cx="8144734" cy="1288690"/>
            <a:chOff x="9514604" y="3997191"/>
            <a:chExt cx="8167931" cy="3422658"/>
          </a:xfrm>
        </p:grpSpPr>
        <p:grpSp>
          <p:nvGrpSpPr>
            <p:cNvPr id="18" name="Group 6"/>
            <p:cNvGrpSpPr/>
            <p:nvPr/>
          </p:nvGrpSpPr>
          <p:grpSpPr>
            <a:xfrm>
              <a:off x="9514604" y="3997191"/>
              <a:ext cx="8167931" cy="3422658"/>
              <a:chOff x="0" y="-4074"/>
              <a:chExt cx="12624911" cy="4213645"/>
            </a:xfrm>
            <a:solidFill>
              <a:srgbClr val="FFC786"/>
            </a:solidFill>
          </p:grpSpPr>
          <p:sp>
            <p:nvSpPr>
              <p:cNvPr id="20" name="Freeform 7"/>
              <p:cNvSpPr/>
              <p:nvPr/>
            </p:nvSpPr>
            <p:spPr>
              <a:xfrm>
                <a:off x="0" y="-4074"/>
                <a:ext cx="12624911" cy="4213645"/>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19" name="Rectangle 18"/>
            <p:cNvSpPr/>
            <p:nvPr/>
          </p:nvSpPr>
          <p:spPr>
            <a:xfrm>
              <a:off x="9903859" y="4690578"/>
              <a:ext cx="7285139" cy="2043574"/>
            </a:xfrm>
            <a:prstGeom prst="rect">
              <a:avLst/>
            </a:prstGeom>
          </p:spPr>
          <p:txBody>
            <a:bodyPr wrap="square">
              <a:spAutoFit/>
            </a:bodyPr>
            <a:lstStyle/>
            <a:p>
              <a:pPr indent="361950" algn="just"/>
              <a:r>
                <a:rPr lang="vi-VN" sz="4400" dirty="0">
                  <a:latin typeface="Cambria" panose="02040503050406030204" pitchFamily="18" charset="0"/>
                  <a:ea typeface="Cambria" panose="02040503050406030204" pitchFamily="18" charset="0"/>
                </a:rPr>
                <a:t>2. Nội dung các vở ba lê</a:t>
              </a:r>
              <a:r>
                <a:rPr lang="en-GB" sz="4400" dirty="0">
                  <a:latin typeface="Cambria" panose="02040503050406030204" pitchFamily="18" charset="0"/>
                  <a:ea typeface="Cambria" panose="02040503050406030204" pitchFamily="18" charset="0"/>
                </a:rPr>
                <a:t>.</a:t>
              </a:r>
              <a:r>
                <a:rPr lang="vi-VN" sz="4400" dirty="0">
                  <a:latin typeface="Cambria" panose="02040503050406030204" pitchFamily="18" charset="0"/>
                  <a:ea typeface="Cambria" panose="02040503050406030204" pitchFamily="18" charset="0"/>
                </a:rPr>
                <a:t> </a:t>
              </a:r>
              <a:endParaRPr lang="en-GB" sz="44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9542624" y="6759313"/>
            <a:ext cx="8144734" cy="1532902"/>
            <a:chOff x="9514604" y="3997191"/>
            <a:chExt cx="8167931" cy="4071265"/>
          </a:xfrm>
        </p:grpSpPr>
        <p:grpSp>
          <p:nvGrpSpPr>
            <p:cNvPr id="32" name="Group 6"/>
            <p:cNvGrpSpPr/>
            <p:nvPr/>
          </p:nvGrpSpPr>
          <p:grpSpPr>
            <a:xfrm>
              <a:off x="9514604" y="3997191"/>
              <a:ext cx="8167931" cy="4071265"/>
              <a:chOff x="0" y="-4074"/>
              <a:chExt cx="12624911" cy="5012148"/>
            </a:xfrm>
            <a:solidFill>
              <a:srgbClr val="FFC786"/>
            </a:solidFill>
          </p:grpSpPr>
          <p:sp>
            <p:nvSpPr>
              <p:cNvPr id="34" name="Freeform 7"/>
              <p:cNvSpPr/>
              <p:nvPr/>
            </p:nvSpPr>
            <p:spPr>
              <a:xfrm>
                <a:off x="0" y="-4074"/>
                <a:ext cx="12624911" cy="5012148"/>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33" name="Rectangle 32"/>
            <p:cNvSpPr/>
            <p:nvPr/>
          </p:nvSpPr>
          <p:spPr>
            <a:xfrm>
              <a:off x="9903861" y="4158105"/>
              <a:ext cx="7261874" cy="3841922"/>
            </a:xfrm>
            <a:prstGeom prst="rect">
              <a:avLst/>
            </a:prstGeom>
          </p:spPr>
          <p:txBody>
            <a:bodyPr wrap="square">
              <a:spAutoFit/>
            </a:bodyPr>
            <a:lstStyle/>
            <a:p>
              <a:pPr indent="361950" algn="just"/>
              <a:r>
                <a:rPr lang="vi-VN" sz="4400" dirty="0">
                  <a:latin typeface="Cambria" panose="02040503050406030204" pitchFamily="18" charset="0"/>
                  <a:ea typeface="Cambria" panose="02040503050406030204" pitchFamily="18" charset="0"/>
                </a:rPr>
                <a:t>3.</a:t>
              </a:r>
              <a:r>
                <a:rPr lang="en-GB"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Cách thể hiện nội dung trong các vở ba lê.</a:t>
              </a:r>
              <a:endParaRPr lang="en-GB" sz="4400" dirty="0">
                <a:latin typeface="Cambria" panose="02040503050406030204" pitchFamily="18" charset="0"/>
                <a:ea typeface="Cambria" panose="02040503050406030204" pitchFamily="18" charset="0"/>
              </a:endParaRPr>
            </a:p>
          </p:txBody>
        </p:sp>
      </p:grpSp>
      <p:grpSp>
        <p:nvGrpSpPr>
          <p:cNvPr id="35" name="Group 34"/>
          <p:cNvGrpSpPr/>
          <p:nvPr/>
        </p:nvGrpSpPr>
        <p:grpSpPr>
          <a:xfrm>
            <a:off x="9561674" y="8536428"/>
            <a:ext cx="8144734" cy="1532902"/>
            <a:chOff x="9514604" y="3997191"/>
            <a:chExt cx="8167931" cy="4071265"/>
          </a:xfrm>
        </p:grpSpPr>
        <p:grpSp>
          <p:nvGrpSpPr>
            <p:cNvPr id="36" name="Group 6"/>
            <p:cNvGrpSpPr/>
            <p:nvPr/>
          </p:nvGrpSpPr>
          <p:grpSpPr>
            <a:xfrm>
              <a:off x="9514604" y="3997191"/>
              <a:ext cx="8167931" cy="4071265"/>
              <a:chOff x="0" y="-4074"/>
              <a:chExt cx="12624911" cy="5012148"/>
            </a:xfrm>
            <a:solidFill>
              <a:srgbClr val="FFC786"/>
            </a:solidFill>
          </p:grpSpPr>
          <p:sp>
            <p:nvSpPr>
              <p:cNvPr id="38" name="Freeform 7"/>
              <p:cNvSpPr/>
              <p:nvPr/>
            </p:nvSpPr>
            <p:spPr>
              <a:xfrm>
                <a:off x="0" y="-4074"/>
                <a:ext cx="12624911" cy="5012148"/>
              </a:xfrm>
              <a:custGeom>
                <a:avLst/>
                <a:gdLst/>
                <a:ahLst/>
                <a:cxnLst/>
                <a:rect l="l" t="t" r="r" b="b"/>
                <a:pathLst>
                  <a:path w="12624911" h="6156025">
                    <a:moveTo>
                      <a:pt x="11997133" y="6101547"/>
                    </a:moveTo>
                    <a:cubicBezTo>
                      <a:pt x="11997133" y="6101547"/>
                      <a:pt x="11266258" y="6156025"/>
                      <a:pt x="9553622" y="6153404"/>
                    </a:cubicBezTo>
                    <a:cubicBezTo>
                      <a:pt x="4640617" y="6151241"/>
                      <a:pt x="1057074" y="6143416"/>
                      <a:pt x="1057074" y="6143416"/>
                    </a:cubicBezTo>
                    <a:cubicBezTo>
                      <a:pt x="812932" y="6134582"/>
                      <a:pt x="449110" y="6113352"/>
                      <a:pt x="282371" y="6055174"/>
                    </a:cubicBezTo>
                    <a:cubicBezTo>
                      <a:pt x="4469" y="5958211"/>
                      <a:pt x="0" y="5784932"/>
                      <a:pt x="0" y="4712211"/>
                    </a:cubicBezTo>
                    <a:cubicBezTo>
                      <a:pt x="8536" y="491230"/>
                      <a:pt x="0" y="345608"/>
                      <a:pt x="77597" y="223930"/>
                    </a:cubicBezTo>
                    <a:cubicBezTo>
                      <a:pt x="217372" y="4759"/>
                      <a:pt x="519255" y="4073"/>
                      <a:pt x="937909" y="4073"/>
                    </a:cubicBezTo>
                    <a:cubicBezTo>
                      <a:pt x="937909" y="4073"/>
                      <a:pt x="2579170" y="15681"/>
                      <a:pt x="7742032" y="7673"/>
                    </a:cubicBezTo>
                    <a:cubicBezTo>
                      <a:pt x="11047330" y="0"/>
                      <a:pt x="11764064" y="6979"/>
                      <a:pt x="11764064" y="6979"/>
                    </a:cubicBezTo>
                    <a:cubicBezTo>
                      <a:pt x="12132372" y="14458"/>
                      <a:pt x="12270632" y="42638"/>
                      <a:pt x="12468372" y="165219"/>
                    </a:cubicBezTo>
                    <a:cubicBezTo>
                      <a:pt x="12619389" y="258836"/>
                      <a:pt x="12624911" y="476157"/>
                      <a:pt x="12615770" y="4712161"/>
                    </a:cubicBezTo>
                    <a:cubicBezTo>
                      <a:pt x="12615769" y="5902897"/>
                      <a:pt x="12572985" y="6051485"/>
                      <a:pt x="11997133" y="6101547"/>
                    </a:cubicBezTo>
                    <a:close/>
                  </a:path>
                </a:pathLst>
              </a:custGeom>
              <a:solidFill>
                <a:srgbClr val="FFE9DB"/>
              </a:solidFill>
              <a:ln w="38100">
                <a:solidFill>
                  <a:srgbClr val="5D2F28"/>
                </a:solidFill>
              </a:ln>
            </p:spPr>
          </p:sp>
        </p:grpSp>
        <p:sp>
          <p:nvSpPr>
            <p:cNvPr id="37" name="Rectangle 36"/>
            <p:cNvSpPr/>
            <p:nvPr/>
          </p:nvSpPr>
          <p:spPr>
            <a:xfrm>
              <a:off x="9903861" y="4158105"/>
              <a:ext cx="7261874" cy="3841921"/>
            </a:xfrm>
            <a:prstGeom prst="rect">
              <a:avLst/>
            </a:prstGeom>
          </p:spPr>
          <p:txBody>
            <a:bodyPr wrap="square">
              <a:spAutoFit/>
            </a:bodyPr>
            <a:lstStyle/>
            <a:p>
              <a:pPr indent="361950" algn="just"/>
              <a:r>
                <a:rPr lang="vi-VN" sz="4400" dirty="0">
                  <a:latin typeface="Cambria" panose="02040503050406030204" pitchFamily="18" charset="0"/>
                  <a:ea typeface="Cambria" panose="02040503050406030204" pitchFamily="18" charset="0"/>
                </a:rPr>
                <a:t>4. Sự phổ biến của múa ba lê hiện nay</a:t>
              </a:r>
              <a:r>
                <a:rPr lang="en-GB" sz="4400"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5164144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47" presetClass="entr" presetSubtype="0" fill="hold"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47"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8" name="Group 7"/>
          <p:cNvGrpSpPr/>
          <p:nvPr/>
        </p:nvGrpSpPr>
        <p:grpSpPr>
          <a:xfrm>
            <a:off x="5867400" y="2171700"/>
            <a:ext cx="10933302" cy="4914412"/>
            <a:chOff x="5867400" y="2171700"/>
            <a:chExt cx="10933302" cy="4914412"/>
          </a:xfrm>
        </p:grpSpPr>
        <p:grpSp>
          <p:nvGrpSpPr>
            <p:cNvPr id="2" name="Group 2"/>
            <p:cNvGrpSpPr/>
            <p:nvPr/>
          </p:nvGrpSpPr>
          <p:grpSpPr>
            <a:xfrm>
              <a:off x="5867400" y="2171700"/>
              <a:ext cx="10933302" cy="4914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6400800" y="2957456"/>
              <a:ext cx="9979266" cy="3139321"/>
            </a:xfrm>
            <a:prstGeom prst="rect">
              <a:avLst/>
            </a:prstGeom>
          </p:spPr>
          <p:txBody>
            <a:bodyPr wrap="square">
              <a:spAutoFit/>
            </a:bodyPr>
            <a:lstStyle/>
            <a:p>
              <a:pPr algn="ctr"/>
              <a:r>
                <a:rPr lang="en-GB" sz="6600" b="1" dirty="0">
                  <a:solidFill>
                    <a:srgbClr val="5D2F28"/>
                  </a:solidFill>
                  <a:latin typeface="Cambria" panose="02040503050406030204" pitchFamily="18" charset="0"/>
                  <a:ea typeface="Cambria" panose="02040503050406030204" pitchFamily="18" charset="0"/>
                </a:rPr>
                <a:t>Qua </a:t>
              </a:r>
              <a:r>
                <a:rPr lang="en-GB" sz="6600" b="1" dirty="0" err="1">
                  <a:solidFill>
                    <a:srgbClr val="5D2F28"/>
                  </a:solidFill>
                  <a:latin typeface="Cambria" panose="02040503050406030204" pitchFamily="18" charset="0"/>
                  <a:ea typeface="Cambria" panose="02040503050406030204" pitchFamily="18" charset="0"/>
                </a:rPr>
                <a:t>những</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thông</a:t>
              </a:r>
              <a:r>
                <a:rPr lang="en-GB" sz="6600" b="1" dirty="0">
                  <a:solidFill>
                    <a:srgbClr val="5D2F28"/>
                  </a:solidFill>
                  <a:latin typeface="Cambria" panose="02040503050406030204" pitchFamily="18" charset="0"/>
                  <a:ea typeface="Cambria" panose="02040503050406030204" pitchFamily="18" charset="0"/>
                </a:rPr>
                <a:t> tin </a:t>
              </a:r>
              <a:r>
                <a:rPr lang="en-GB" sz="6600" b="1" dirty="0" err="1">
                  <a:solidFill>
                    <a:srgbClr val="5D2F28"/>
                  </a:solidFill>
                  <a:latin typeface="Cambria" panose="02040503050406030204" pitchFamily="18" charset="0"/>
                  <a:ea typeface="Cambria" panose="02040503050406030204" pitchFamily="18" charset="0"/>
                </a:rPr>
                <a:t>của</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bài</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em</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có</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cảm</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nhận</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gì</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về</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môn</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nghệ</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thuật</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này</a:t>
              </a:r>
              <a:r>
                <a:rPr lang="en-GB" sz="6600" b="1" dirty="0">
                  <a:solidFill>
                    <a:srgbClr val="5D2F28"/>
                  </a:solidFill>
                  <a:latin typeface="Cambria" panose="02040503050406030204" pitchFamily="18" charset="0"/>
                  <a:ea typeface="Cambria" panose="02040503050406030204" pitchFamily="18" charset="0"/>
                </a:rPr>
                <a:t>?</a:t>
              </a:r>
            </a:p>
          </p:txBody>
        </p:sp>
      </p:grpSp>
      <p:sp>
        <p:nvSpPr>
          <p:cNvPr id="11" name="Freeform 12"/>
          <p:cNvSpPr/>
          <p:nvPr/>
        </p:nvSpPr>
        <p:spPr>
          <a:xfrm>
            <a:off x="762000" y="495300"/>
            <a:ext cx="5943600" cy="88581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Tree>
    <p:extLst>
      <p:ext uri="{BB962C8B-B14F-4D97-AF65-F5344CB8AC3E}">
        <p14:creationId xmlns:p14="http://schemas.microsoft.com/office/powerpoint/2010/main" val="394553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229116" y="496232"/>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sp>
        <p:nvSpPr>
          <p:cNvPr id="14" name="Freeform 5"/>
          <p:cNvSpPr/>
          <p:nvPr/>
        </p:nvSpPr>
        <p:spPr>
          <a:xfrm>
            <a:off x="13462971" y="797764"/>
            <a:ext cx="4605730" cy="9129622"/>
          </a:xfrm>
          <a:custGeom>
            <a:avLst/>
            <a:gdLst/>
            <a:ahLst/>
            <a:cxnLst/>
            <a:rect l="l" t="t" r="r" b="b"/>
            <a:pathLst>
              <a:path w="2404404" h="5088686">
                <a:moveTo>
                  <a:pt x="0" y="0"/>
                </a:moveTo>
                <a:lnTo>
                  <a:pt x="2404404" y="0"/>
                </a:lnTo>
                <a:lnTo>
                  <a:pt x="2404404" y="5088687"/>
                </a:lnTo>
                <a:lnTo>
                  <a:pt x="0" y="508868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2866342" y="-528241"/>
            <a:ext cx="12918544" cy="10815241"/>
          </a:xfrm>
          <a:prstGeom prst="rect">
            <a:avLst/>
          </a:prstGeom>
        </p:spPr>
      </p:pic>
    </p:spTree>
    <p:extLst>
      <p:ext uri="{BB962C8B-B14F-4D97-AF65-F5344CB8AC3E}">
        <p14:creationId xmlns:p14="http://schemas.microsoft.com/office/powerpoint/2010/main" val="27847841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8" name="Group 7"/>
          <p:cNvGrpSpPr/>
          <p:nvPr/>
        </p:nvGrpSpPr>
        <p:grpSpPr>
          <a:xfrm>
            <a:off x="4724400" y="1638300"/>
            <a:ext cx="10933302" cy="4914412"/>
            <a:chOff x="5867400" y="2171700"/>
            <a:chExt cx="10933302" cy="4914412"/>
          </a:xfrm>
        </p:grpSpPr>
        <p:grpSp>
          <p:nvGrpSpPr>
            <p:cNvPr id="2" name="Group 2"/>
            <p:cNvGrpSpPr/>
            <p:nvPr/>
          </p:nvGrpSpPr>
          <p:grpSpPr>
            <a:xfrm>
              <a:off x="5867400" y="2171700"/>
              <a:ext cx="10933302" cy="4914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6906929" y="2957456"/>
              <a:ext cx="8400725" cy="3139321"/>
            </a:xfrm>
            <a:prstGeom prst="rect">
              <a:avLst/>
            </a:prstGeom>
          </p:spPr>
          <p:txBody>
            <a:bodyPr wrap="square">
              <a:spAutoFit/>
            </a:bodyPr>
            <a:lstStyle/>
            <a:p>
              <a:pPr algn="ct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Múa</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ba</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lê</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là</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một</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môn</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nghệ</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thuật</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rất</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độc</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đáo</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và</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tinh</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tế</a:t>
              </a:r>
              <a:endParaRPr lang="en-GB" sz="6600" b="1" dirty="0">
                <a:solidFill>
                  <a:srgbClr val="5D2F28"/>
                </a:solidFill>
                <a:latin typeface="Cambria" panose="02040503050406030204" pitchFamily="18" charset="0"/>
                <a:ea typeface="Cambria" panose="02040503050406030204" pitchFamily="18" charset="0"/>
              </a:endParaRPr>
            </a:p>
          </p:txBody>
        </p:sp>
      </p:grpSp>
      <p:sp>
        <p:nvSpPr>
          <p:cNvPr id="11" name="Freeform 12"/>
          <p:cNvSpPr/>
          <p:nvPr/>
        </p:nvSpPr>
        <p:spPr>
          <a:xfrm>
            <a:off x="323850" y="952500"/>
            <a:ext cx="5239892" cy="8272550"/>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
        <p:nvSpPr>
          <p:cNvPr id="10" name="Freeform 11"/>
          <p:cNvSpPr/>
          <p:nvPr/>
        </p:nvSpPr>
        <p:spPr>
          <a:xfrm flipH="1">
            <a:off x="13710633" y="2171700"/>
            <a:ext cx="4648200" cy="7377200"/>
          </a:xfrm>
          <a:custGeom>
            <a:avLst/>
            <a:gdLst/>
            <a:ahLst/>
            <a:cxnLst/>
            <a:rect l="l" t="t" r="r" b="b"/>
            <a:pathLst>
              <a:path w="2529532" h="4155289">
                <a:moveTo>
                  <a:pt x="0" y="0"/>
                </a:moveTo>
                <a:lnTo>
                  <a:pt x="2529532" y="0"/>
                </a:lnTo>
                <a:lnTo>
                  <a:pt x="2529532" y="4155289"/>
                </a:lnTo>
                <a:lnTo>
                  <a:pt x="0" y="4155289"/>
                </a:lnTo>
                <a:lnTo>
                  <a:pt x="0" y="0"/>
                </a:lnTo>
                <a:close/>
              </a:path>
            </a:pathLst>
          </a:custGeom>
          <a:blipFill>
            <a:blip r:embed="rId3"/>
            <a:stretch>
              <a:fillRect/>
            </a:stretch>
          </a:blipFill>
        </p:spPr>
      </p:sp>
    </p:spTree>
    <p:extLst>
      <p:ext uri="{BB962C8B-B14F-4D97-AF65-F5344CB8AC3E}">
        <p14:creationId xmlns:p14="http://schemas.microsoft.com/office/powerpoint/2010/main" val="4275948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1218712"/>
            <a:ext cx="15381562" cy="64770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1505832" y="470238"/>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4681722" y="-290477"/>
            <a:ext cx="12918544" cy="10577477"/>
          </a:xfrm>
          <a:prstGeom prst="rect">
            <a:avLst/>
          </a:prstGeom>
        </p:spPr>
      </p:pic>
    </p:spTree>
    <p:extLst>
      <p:ext uri="{BB962C8B-B14F-4D97-AF65-F5344CB8AC3E}">
        <p14:creationId xmlns:p14="http://schemas.microsoft.com/office/powerpoint/2010/main" val="26175158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342900"/>
            <a:ext cx="8763000" cy="707886"/>
          </a:xfrm>
          <a:prstGeom prst="rect">
            <a:avLst/>
          </a:prstGeom>
        </p:spPr>
        <p:txBody>
          <a:bodyPr wrap="square">
            <a:spAutoFit/>
          </a:bodyPr>
          <a:lstStyle/>
          <a:p>
            <a:pPr algn="ctr"/>
            <a:r>
              <a:rPr lang="en-GB" sz="4000" b="1" dirty="0" err="1">
                <a:solidFill>
                  <a:srgbClr val="5D2F28"/>
                </a:solidFill>
                <a:latin typeface="Cambria" panose="02040503050406030204" pitchFamily="18" charset="0"/>
                <a:ea typeface="Cambria" panose="02040503050406030204" pitchFamily="18" charset="0"/>
              </a:rPr>
              <a:t>Nghệ</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thuật</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múa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ba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lê</a:t>
            </a:r>
            <a:endParaRPr lang="en-GB" sz="4000" b="1" dirty="0">
              <a:solidFill>
                <a:srgbClr val="5D2F28"/>
              </a:solidFill>
              <a:latin typeface="Cambria" panose="02040503050406030204" pitchFamily="18" charset="0"/>
              <a:ea typeface="Cambria" panose="02040503050406030204" pitchFamily="18" charset="0"/>
            </a:endParaRPr>
          </a:p>
        </p:txBody>
      </p:sp>
      <p:sp>
        <p:nvSpPr>
          <p:cNvPr id="5" name="Rectangle 4"/>
          <p:cNvSpPr/>
          <p:nvPr/>
        </p:nvSpPr>
        <p:spPr>
          <a:xfrm>
            <a:off x="304800" y="1050786"/>
            <a:ext cx="17678400" cy="8956298"/>
          </a:xfrm>
          <a:prstGeom prst="rect">
            <a:avLst/>
          </a:prstGeom>
        </p:spPr>
        <p:txBody>
          <a:bodyPr wrap="square">
            <a:spAutoFit/>
          </a:bodyPr>
          <a:lstStyle/>
          <a:p>
            <a:pPr indent="361950" algn="just"/>
            <a:r>
              <a:rPr lang="en-GB" sz="3600" dirty="0">
                <a:solidFill>
                  <a:srgbClr val="5D2F28"/>
                </a:solidFill>
                <a:latin typeface="Cambria" panose="02040503050406030204" pitchFamily="18" charset="0"/>
                <a:ea typeface="Cambria" panose="02040503050406030204" pitchFamily="18" charset="0"/>
              </a:rPr>
              <a:t>Ba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nguồn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gốc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từ</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biết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thông</a:t>
            </a:r>
            <a:r>
              <a:rPr lang="en-GB" sz="3600" dirty="0">
                <a:solidFill>
                  <a:srgbClr val="5D2F28"/>
                </a:solidFill>
                <a:latin typeface="Cambria" panose="02040503050406030204" pitchFamily="18" charset="0"/>
                <a:ea typeface="Cambria" panose="02040503050406030204" pitchFamily="18" charset="0"/>
              </a:rPr>
              <a:t> qua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loại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giữa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đạo.a</a:t>
            </a:r>
            <a:endParaRPr lang="en-GB" sz="3600" dirty="0">
              <a:solidFill>
                <a:srgbClr val="5D2F28"/>
              </a:solidFill>
              <a:latin typeface="Cambria" panose="02040503050406030204" pitchFamily="18" charset="0"/>
              <a:ea typeface="Cambria" panose="02040503050406030204" pitchFamily="18" charset="0"/>
            </a:endParaRPr>
          </a:p>
          <a:p>
            <a:pPr indent="361950" algn="just"/>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nổi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tiếng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Người</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đẹp</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ngủ</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trong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rừng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Lọ</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Lem</a:t>
            </a:r>
            <a:r>
              <a:rPr lang="en-GB" sz="3600" i="1" dirty="0">
                <a:solidFill>
                  <a:srgbClr val="5D2F28"/>
                </a:solidFill>
                <a:latin typeface="Cambria" panose="02040503050406030204" pitchFamily="18" charset="0"/>
                <a:ea typeface="Cambria" panose="02040503050406030204" pitchFamily="18" charset="0"/>
              </a:rPr>
              <a: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Mỗi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chuyện</a:t>
            </a:r>
            <a:r>
              <a:rPr lang="en-GB" sz="3600" dirty="0">
                <a:solidFill>
                  <a:srgbClr val="5D2F28"/>
                </a:solidFill>
                <a:latin typeface="Cambria" panose="02040503050406030204" pitchFamily="18" charset="0"/>
                <a:ea typeface="Cambria" panose="02040503050406030204" pitchFamily="18" charset="0"/>
              </a:rPr>
              <a:t> ca </a:t>
            </a:r>
            <a:r>
              <a:rPr lang="en-GB" sz="3600" dirty="0" err="1">
                <a:solidFill>
                  <a:srgbClr val="5D2F28"/>
                </a:solidFill>
                <a:latin typeface="Cambria" panose="02040503050406030204" pitchFamily="18" charset="0"/>
                <a:ea typeface="Cambria" panose="02040503050406030204" pitchFamily="18" charset="0"/>
              </a:rPr>
              <a:t>ngợi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tình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thành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mơ</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vươn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tốt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của</a:t>
            </a:r>
            <a:r>
              <a:rPr lang="en-GB" sz="3600" dirty="0">
                <a:solidFill>
                  <a:srgbClr val="5D2F28"/>
                </a:solidFill>
                <a:latin typeface="Cambria" panose="02040503050406030204" pitchFamily="18" charset="0"/>
                <a:ea typeface="Cambria" panose="02040503050406030204" pitchFamily="18" charset="0"/>
              </a:rPr>
              <a:t> con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cuộc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sống</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dùng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nội</a:t>
            </a:r>
            <a:r>
              <a:rPr lang="en-GB" sz="3600" dirty="0">
                <a:solidFill>
                  <a:srgbClr val="5D2F28"/>
                </a:solidFill>
                <a:latin typeface="Cambria" panose="02040503050406030204" pitchFamily="18" charset="0"/>
                <a:ea typeface="Cambria" panose="02040503050406030204" pitchFamily="18" charset="0"/>
              </a:rPr>
              <a:t> dung </a:t>
            </a:r>
            <a:r>
              <a:rPr lang="en-GB" sz="3600" dirty="0" err="1">
                <a:solidFill>
                  <a:srgbClr val="5D2F28"/>
                </a:solidFill>
                <a:latin typeface="Cambria" panose="02040503050406030204" pitchFamily="18" charset="0"/>
                <a:ea typeface="Cambria" panose="02040503050406030204" pitchFamily="18" charset="0"/>
              </a:rPr>
              <a:t>thay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cho</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nói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cú</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mắt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chuẩn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nhẹ</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hoa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ngắm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nhìn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đàn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lướt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mặt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hồ</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chính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tục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32 </a:t>
            </a:r>
            <a:r>
              <a:rPr lang="en-GB" sz="3600" dirty="0" err="1">
                <a:solidFill>
                  <a:srgbClr val="5D2F28"/>
                </a:solidFill>
                <a:latin typeface="Cambria" panose="02040503050406030204" pitchFamily="18" charset="0"/>
                <a:ea typeface="Cambria" panose="02040503050406030204" pitchFamily="18" charset="0"/>
              </a:rPr>
              <a:t>vòng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đầu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mũi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khan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nhận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mong </a:t>
            </a:r>
            <a:r>
              <a:rPr lang="en-GB" sz="3600" dirty="0" err="1">
                <a:solidFill>
                  <a:srgbClr val="5D2F28"/>
                </a:solidFill>
                <a:latin typeface="Cambria" panose="02040503050406030204" pitchFamily="18" charset="0"/>
                <a:ea typeface="Cambria" panose="02040503050406030204" pitchFamily="18" charset="0"/>
              </a:rPr>
              <a:t>muốn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sức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mãnh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liệt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rất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phải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công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khổ</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luyện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gian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dài</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nay,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thích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dạy</a:t>
            </a:r>
            <a:r>
              <a:rPr lang="en-GB" sz="3600" dirty="0">
                <a:solidFill>
                  <a:srgbClr val="5D2F28"/>
                </a:solidFill>
                <a:latin typeface="Cambria" panose="02040503050406030204" pitchFamily="18" charset="0"/>
                <a:ea typeface="Cambria" panose="02040503050406030204" pitchFamily="18" charset="0"/>
              </a:rPr>
              <a:t> ở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trường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khắp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a:t>
            </a:r>
          </a:p>
          <a:p>
            <a:pPr indent="361950" algn="r"/>
            <a:r>
              <a:rPr lang="en-GB" sz="3600" dirty="0">
                <a:solidFill>
                  <a:srgbClr val="5D2F28"/>
                </a:solidFill>
                <a:latin typeface="Cambria" panose="02040503050406030204" pitchFamily="18" charset="0"/>
                <a:ea typeface="Cambria" panose="02040503050406030204" pitchFamily="18" charset="0"/>
              </a:rPr>
              <a:t>(</a:t>
            </a:r>
            <a:r>
              <a:rPr lang="en-GB" sz="3600" dirty="0" err="1">
                <a:solidFill>
                  <a:srgbClr val="5D2F28"/>
                </a:solidFill>
                <a:latin typeface="Cambria" panose="02040503050406030204" pitchFamily="18" charset="0"/>
                <a:ea typeface="Cambria" panose="02040503050406030204" pitchFamily="18" charset="0"/>
              </a:rPr>
              <a:t>Tuệ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tổng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101355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3490947" y="-419100"/>
            <a:ext cx="14131753" cy="11101778"/>
          </a:xfrm>
          <a:prstGeom prst="rect">
            <a:avLst/>
          </a:prstGeom>
        </p:spPr>
      </p:pic>
    </p:spTree>
    <p:extLst>
      <p:ext uri="{BB962C8B-B14F-4D97-AF65-F5344CB8AC3E}">
        <p14:creationId xmlns:p14="http://schemas.microsoft.com/office/powerpoint/2010/main" val="751783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81800" y="4798085"/>
            <a:ext cx="10311008" cy="3469615"/>
            <a:chOff x="1423793" y="2728859"/>
            <a:chExt cx="10311008" cy="3469615"/>
          </a:xfrm>
        </p:grpSpPr>
        <p:sp>
          <p:nvSpPr>
            <p:cNvPr id="3" name="Rounded Rectangle 2"/>
            <p:cNvSpPr/>
            <p:nvPr/>
          </p:nvSpPr>
          <p:spPr>
            <a:xfrm>
              <a:off x="1423793" y="2728859"/>
              <a:ext cx="10311008" cy="3469615"/>
            </a:xfrm>
            <a:prstGeom prst="roundRect">
              <a:avLst/>
            </a:prstGeom>
            <a:solidFill>
              <a:schemeClr val="bg1"/>
            </a:solidFill>
            <a:ln w="76200">
              <a:solidFill>
                <a:srgbClr val="5D2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 name="Rectangle 3"/>
            <p:cNvSpPr/>
            <p:nvPr/>
          </p:nvSpPr>
          <p:spPr>
            <a:xfrm>
              <a:off x="1981200" y="2907253"/>
              <a:ext cx="9424794" cy="3046988"/>
            </a:xfrm>
            <a:prstGeom prst="rect">
              <a:avLst/>
            </a:prstGeom>
          </p:spPr>
          <p:txBody>
            <a:bodyPr wrap="square">
              <a:spAutoFit/>
            </a:bodyPr>
            <a:lstStyle/>
            <a:p>
              <a:pPr algn="just"/>
              <a:r>
                <a:rPr lang="en-GB" sz="4800" dirty="0" err="1">
                  <a:latin typeface="Cambria" panose="02040503050406030204" pitchFamily="18" charset="0"/>
                  <a:ea typeface="Cambria" panose="02040503050406030204" pitchFamily="18" charset="0"/>
                </a:rPr>
                <a:t>Đọc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diễn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cảm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với</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giọng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đọc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phù</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hợp</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nhấn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giọng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vào</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những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từ</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ngữ</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cần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thiết</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để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thể</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hiện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tâm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trạng</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cảm</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xúc</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của</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nhân</a:t>
              </a:r>
              <a:r>
                <a:rPr lang="en-GB" sz="4800" dirty="0">
                  <a:latin typeface="Cambria" panose="02040503050406030204" pitchFamily="18" charset="0"/>
                  <a:ea typeface="Cambria" panose="02040503050406030204" pitchFamily="18" charset="0"/>
                </a:rPr>
                <a:t> </a:t>
              </a:r>
              <a:r>
                <a:rPr lang="en-GB" sz="4800" dirty="0" err="1">
                  <a:latin typeface="Cambria" panose="02040503050406030204" pitchFamily="18" charset="0"/>
                  <a:ea typeface="Cambria" panose="02040503050406030204" pitchFamily="18" charset="0"/>
                </a:rPr>
                <a:t>vật</a:t>
              </a:r>
              <a:endParaRPr lang="en-GB" sz="4800" dirty="0">
                <a:latin typeface="Cambria" panose="02040503050406030204" pitchFamily="18" charset="0"/>
                <a:ea typeface="Cambria" panose="02040503050406030204" pitchFamily="18" charset="0"/>
              </a:endParaRPr>
            </a:p>
          </p:txBody>
        </p:sp>
      </p:grpSp>
      <p:grpSp>
        <p:nvGrpSpPr>
          <p:cNvPr id="5" name="Group 4"/>
          <p:cNvGrpSpPr/>
          <p:nvPr/>
        </p:nvGrpSpPr>
        <p:grpSpPr>
          <a:xfrm>
            <a:off x="6781800" y="2552700"/>
            <a:ext cx="10311008" cy="1926449"/>
            <a:chOff x="1423793" y="2728859"/>
            <a:chExt cx="10311008" cy="1926449"/>
          </a:xfrm>
        </p:grpSpPr>
        <p:sp>
          <p:nvSpPr>
            <p:cNvPr id="6" name="Rounded Rectangle 5"/>
            <p:cNvSpPr/>
            <p:nvPr/>
          </p:nvSpPr>
          <p:spPr>
            <a:xfrm>
              <a:off x="1423793" y="2728859"/>
              <a:ext cx="10311008" cy="1926449"/>
            </a:xfrm>
            <a:prstGeom prst="roundRect">
              <a:avLst/>
            </a:prstGeom>
            <a:solidFill>
              <a:schemeClr val="bg1"/>
            </a:solidFill>
            <a:ln w="57150">
              <a:solidFill>
                <a:srgbClr val="5D2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007296" y="2843231"/>
              <a:ext cx="9398697" cy="1754326"/>
            </a:xfrm>
            <a:prstGeom prst="rect">
              <a:avLst/>
            </a:prstGeom>
          </p:spPr>
          <p:txBody>
            <a:bodyPr wrap="square">
              <a:spAutoFit/>
            </a:bodyPr>
            <a:lstStyle/>
            <a:p>
              <a:pPr lvl="0" algn="just"/>
              <a:r>
                <a:rPr lang="en-GB" sz="5400" dirty="0" err="1">
                  <a:solidFill>
                    <a:prstClr val="black"/>
                  </a:solidFill>
                  <a:latin typeface="Cambria" panose="02040503050406030204" pitchFamily="18" charset="0"/>
                  <a:ea typeface="Cambria" panose="02040503050406030204" pitchFamily="18" charset="0"/>
                </a:rPr>
                <a:t>Đọc</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đúng</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từ</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ngữ</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câu</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đoạn</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và</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toàn</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bộ</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văn</a:t>
              </a:r>
              <a:r>
                <a:rPr lang="en-GB" sz="5400" dirty="0">
                  <a:solidFill>
                    <a:prstClr val="black"/>
                  </a:solidFill>
                  <a:latin typeface="Cambria" panose="02040503050406030204" pitchFamily="18" charset="0"/>
                  <a:ea typeface="Cambria" panose="02040503050406030204" pitchFamily="18" charset="0"/>
                </a:rPr>
                <a:t> </a:t>
              </a:r>
              <a:r>
                <a:rPr lang="en-GB" sz="5400" dirty="0" err="1">
                  <a:solidFill>
                    <a:prstClr val="black"/>
                  </a:solidFill>
                  <a:latin typeface="Cambria" panose="02040503050406030204" pitchFamily="18" charset="0"/>
                  <a:ea typeface="Cambria" panose="02040503050406030204" pitchFamily="18" charset="0"/>
                </a:rPr>
                <a:t>bản</a:t>
              </a:r>
              <a:r>
                <a:rPr lang="en-GB" sz="5400" dirty="0">
                  <a:solidFill>
                    <a:prstClr val="black"/>
                  </a:solidFill>
                  <a:latin typeface="Cambria" panose="02040503050406030204" pitchFamily="18" charset="0"/>
                  <a:ea typeface="Cambria" panose="02040503050406030204" pitchFamily="18" charset="0"/>
                </a:rPr>
                <a:t>.</a:t>
              </a:r>
            </a:p>
          </p:txBody>
        </p:sp>
      </p:grpSp>
      <p:sp>
        <p:nvSpPr>
          <p:cNvPr id="8" name="Freeform 11"/>
          <p:cNvSpPr/>
          <p:nvPr/>
        </p:nvSpPr>
        <p:spPr>
          <a:xfrm>
            <a:off x="1321495" y="591570"/>
            <a:ext cx="5715000" cy="8769818"/>
          </a:xfrm>
          <a:custGeom>
            <a:avLst/>
            <a:gdLst/>
            <a:ahLst/>
            <a:cxnLst/>
            <a:rect l="l" t="t" r="r" b="b"/>
            <a:pathLst>
              <a:path w="2529532" h="4155289">
                <a:moveTo>
                  <a:pt x="0" y="0"/>
                </a:moveTo>
                <a:lnTo>
                  <a:pt x="2529532" y="0"/>
                </a:lnTo>
                <a:lnTo>
                  <a:pt x="2529532" y="4155289"/>
                </a:lnTo>
                <a:lnTo>
                  <a:pt x="0" y="4155289"/>
                </a:lnTo>
                <a:lnTo>
                  <a:pt x="0" y="0"/>
                </a:lnTo>
                <a:close/>
              </a:path>
            </a:pathLst>
          </a:custGeom>
          <a:blipFill>
            <a:blip r:embed="rId2"/>
            <a:stretch>
              <a:fillRect/>
            </a:stretch>
          </a:blipFill>
        </p:spPr>
      </p:sp>
      <p:pic>
        <p:nvPicPr>
          <p:cNvPr id="12" name="Picture 11"/>
          <p:cNvPicPr>
            <a:picLocks noChangeAspect="1"/>
          </p:cNvPicPr>
          <p:nvPr/>
        </p:nvPicPr>
        <p:blipFill>
          <a:blip r:embed="rId3"/>
          <a:stretch>
            <a:fillRect/>
          </a:stretch>
        </p:blipFill>
        <p:spPr>
          <a:xfrm>
            <a:off x="5041004" y="112627"/>
            <a:ext cx="13266046" cy="2554445"/>
          </a:xfrm>
          <a:prstGeom prst="rect">
            <a:avLst/>
          </a:prstGeom>
        </p:spPr>
      </p:pic>
    </p:spTree>
    <p:extLst>
      <p:ext uri="{BB962C8B-B14F-4D97-AF65-F5344CB8AC3E}">
        <p14:creationId xmlns:p14="http://schemas.microsoft.com/office/powerpoint/2010/main" val="23004678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Winter Waltz - CASA DE BAL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266700"/>
            <a:ext cx="17449800" cy="9815513"/>
          </a:xfrm>
          <a:prstGeom prst="rect">
            <a:avLst/>
          </a:prstGeom>
        </p:spPr>
      </p:pic>
    </p:spTree>
    <p:extLst>
      <p:ext uri="{BB962C8B-B14F-4D97-AF65-F5344CB8AC3E}">
        <p14:creationId xmlns:p14="http://schemas.microsoft.com/office/powerpoint/2010/main" val="2949705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1218712"/>
            <a:ext cx="15381562" cy="64770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3589270" y="419100"/>
            <a:ext cx="14698730" cy="9187468"/>
          </a:xfrm>
          <a:prstGeom prst="rect">
            <a:avLst/>
          </a:prstGeom>
        </p:spPr>
      </p:pic>
    </p:spTree>
    <p:extLst>
      <p:ext uri="{BB962C8B-B14F-4D97-AF65-F5344CB8AC3E}">
        <p14:creationId xmlns:p14="http://schemas.microsoft.com/office/powerpoint/2010/main" val="32691060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3124200" y="263978"/>
            <a:ext cx="14630400" cy="8613322"/>
            <a:chOff x="1" y="-3514"/>
            <a:chExt cx="20508749" cy="11120874"/>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1" y="-3514"/>
              <a:ext cx="20064823" cy="10663855"/>
              <a:chOff x="1" y="-4073"/>
              <a:chExt cx="23260171" cy="12362087"/>
            </a:xfrm>
          </p:grpSpPr>
          <p:sp>
            <p:nvSpPr>
              <p:cNvPr id="6" name="Freeform 6"/>
              <p:cNvSpPr/>
              <p:nvPr/>
            </p:nvSpPr>
            <p:spPr>
              <a:xfrm>
                <a:off x="1" y="-4073"/>
                <a:ext cx="23260171" cy="12362087"/>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3624790" y="427708"/>
            <a:ext cx="13353757" cy="1754326"/>
          </a:xfrm>
          <a:prstGeom prst="rect">
            <a:avLst/>
          </a:prstGeom>
        </p:spPr>
        <p:txBody>
          <a:bodyPr wrap="square">
            <a:spAutoFit/>
          </a:bodyPr>
          <a:lstStyle/>
          <a:p>
            <a:pPr algn="just"/>
            <a:r>
              <a:rPr lang="en-GB" sz="5400" b="1" dirty="0">
                <a:solidFill>
                  <a:srgbClr val="C00000"/>
                </a:solidFill>
                <a:latin typeface="Cambria" panose="02040503050406030204" pitchFamily="18" charset="0"/>
                <a:ea typeface="Cambria" panose="02040503050406030204" pitchFamily="18" charset="0"/>
              </a:rPr>
              <a:t>1. </a:t>
            </a:r>
            <a:r>
              <a:rPr lang="en-GB" sz="5400" b="1" dirty="0" err="1">
                <a:solidFill>
                  <a:srgbClr val="5D2F28"/>
                </a:solidFill>
                <a:latin typeface="Cambria" panose="02040503050406030204" pitchFamily="18" charset="0"/>
                <a:ea typeface="Cambria" panose="02040503050406030204" pitchFamily="18" charset="0"/>
              </a:rPr>
              <a:t>Tìm</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các</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kết</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từ</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có</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trong</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câu</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dưới</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đây</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và</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cho</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biết</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tác</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dụng</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của</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chúng</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trong</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câu</a:t>
            </a:r>
            <a:r>
              <a:rPr lang="en-GB" sz="5400" b="1" dirty="0">
                <a:solidFill>
                  <a:srgbClr val="5D2F28"/>
                </a:solidFill>
                <a:latin typeface="Cambria" panose="02040503050406030204" pitchFamily="18" charset="0"/>
                <a:ea typeface="Cambria" panose="02040503050406030204" pitchFamily="18" charset="0"/>
              </a:rPr>
              <a:t>.</a:t>
            </a:r>
          </a:p>
        </p:txBody>
      </p:sp>
      <p:sp>
        <p:nvSpPr>
          <p:cNvPr id="11" name="Freeform 12"/>
          <p:cNvSpPr/>
          <p:nvPr/>
        </p:nvSpPr>
        <p:spPr>
          <a:xfrm>
            <a:off x="199969" y="3453759"/>
            <a:ext cx="3962400" cy="60387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3"/>
            <a:stretch>
              <a:fillRect/>
            </a:stretch>
          </a:blipFill>
        </p:spPr>
      </p:sp>
      <p:grpSp>
        <p:nvGrpSpPr>
          <p:cNvPr id="13" name="Group 12"/>
          <p:cNvGrpSpPr/>
          <p:nvPr/>
        </p:nvGrpSpPr>
        <p:grpSpPr>
          <a:xfrm>
            <a:off x="4162369" y="2474310"/>
            <a:ext cx="12725400" cy="2943429"/>
            <a:chOff x="4194380" y="2528845"/>
            <a:chExt cx="12725400" cy="2943429"/>
          </a:xfrm>
        </p:grpSpPr>
        <p:sp>
          <p:nvSpPr>
            <p:cNvPr id="9" name="Rectangle 8"/>
            <p:cNvSpPr/>
            <p:nvPr/>
          </p:nvSpPr>
          <p:spPr>
            <a:xfrm>
              <a:off x="4194380" y="2528845"/>
              <a:ext cx="12725400" cy="2943429"/>
            </a:xfrm>
            <a:prstGeom prst="rect">
              <a:avLst/>
            </a:prstGeom>
            <a:solidFill>
              <a:srgbClr val="DF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380235" y="2703870"/>
              <a:ext cx="12353689" cy="2585323"/>
            </a:xfrm>
            <a:prstGeom prst="rect">
              <a:avLst/>
            </a:prstGeom>
          </p:spPr>
          <p:txBody>
            <a:bodyPr wrap="square">
              <a:spAutoFit/>
            </a:bodyPr>
            <a:lstStyle/>
            <a:p>
              <a:pPr algn="just"/>
              <a:r>
                <a:rPr lang="en-GB" sz="5400" dirty="0" err="1">
                  <a:solidFill>
                    <a:srgbClr val="5D2F28"/>
                  </a:solidFill>
                  <a:latin typeface="Cambria" panose="02040503050406030204" pitchFamily="18" charset="0"/>
                  <a:ea typeface="Cambria" panose="02040503050406030204" pitchFamily="18" charset="0"/>
                </a:rPr>
                <a:t>Để</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thực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hiện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được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những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kĩ</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thuật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rất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khó</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này</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người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diễn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viên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phải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dày</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công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khổ</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luyện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trong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một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thời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gian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dài</a:t>
              </a:r>
              <a:r>
                <a:rPr lang="en-GB" sz="5400" dirty="0">
                  <a:solidFill>
                    <a:srgbClr val="5D2F28"/>
                  </a:solidFill>
                  <a:latin typeface="Cambria" panose="02040503050406030204" pitchFamily="18" charset="0"/>
                  <a:ea typeface="Cambria" panose="02040503050406030204" pitchFamily="18" charset="0"/>
                </a:rPr>
                <a:t>.</a:t>
              </a:r>
            </a:p>
          </p:txBody>
        </p:sp>
      </p:grpSp>
      <p:pic>
        <p:nvPicPr>
          <p:cNvPr id="26" name="Picture 25"/>
          <p:cNvPicPr>
            <a:picLocks noChangeAspect="1"/>
          </p:cNvPicPr>
          <p:nvPr/>
        </p:nvPicPr>
        <p:blipFill>
          <a:blip r:embed="rId4"/>
          <a:stretch>
            <a:fillRect/>
          </a:stretch>
        </p:blipFill>
        <p:spPr>
          <a:xfrm>
            <a:off x="4961836" y="5565778"/>
            <a:ext cx="10638442" cy="3511600"/>
          </a:xfrm>
          <a:prstGeom prst="rect">
            <a:avLst/>
          </a:prstGeom>
        </p:spPr>
      </p:pic>
    </p:spTree>
    <p:extLst>
      <p:ext uri="{BB962C8B-B14F-4D97-AF65-F5344CB8AC3E}">
        <p14:creationId xmlns:p14="http://schemas.microsoft.com/office/powerpoint/2010/main" val="392533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0-#ppt_w/2"/>
                                          </p:val>
                                        </p:tav>
                                        <p:tav tm="100000">
                                          <p:val>
                                            <p:strVal val="#ppt_x"/>
                                          </p:val>
                                        </p:tav>
                                      </p:tavLst>
                                    </p:anim>
                                    <p:anim calcmode="lin" valueType="num">
                                      <p:cBhvr additive="base">
                                        <p:cTn id="3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229116" y="496232"/>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sp>
        <p:nvSpPr>
          <p:cNvPr id="14" name="Freeform 5"/>
          <p:cNvSpPr/>
          <p:nvPr/>
        </p:nvSpPr>
        <p:spPr>
          <a:xfrm>
            <a:off x="13462971" y="797764"/>
            <a:ext cx="4605730" cy="9129622"/>
          </a:xfrm>
          <a:custGeom>
            <a:avLst/>
            <a:gdLst/>
            <a:ahLst/>
            <a:cxnLst/>
            <a:rect l="l" t="t" r="r" b="b"/>
            <a:pathLst>
              <a:path w="2404404" h="5088686">
                <a:moveTo>
                  <a:pt x="0" y="0"/>
                </a:moveTo>
                <a:lnTo>
                  <a:pt x="2404404" y="0"/>
                </a:lnTo>
                <a:lnTo>
                  <a:pt x="2404404" y="5088687"/>
                </a:lnTo>
                <a:lnTo>
                  <a:pt x="0" y="508868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2847292" y="-509191"/>
            <a:ext cx="12918544" cy="10815241"/>
          </a:xfrm>
          <a:prstGeom prst="rect">
            <a:avLst/>
          </a:prstGeom>
        </p:spPr>
      </p:pic>
    </p:spTree>
    <p:extLst>
      <p:ext uri="{BB962C8B-B14F-4D97-AF65-F5344CB8AC3E}">
        <p14:creationId xmlns:p14="http://schemas.microsoft.com/office/powerpoint/2010/main" val="12879248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3124200" y="876300"/>
            <a:ext cx="12533502" cy="76200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1" name="Freeform 12"/>
          <p:cNvSpPr/>
          <p:nvPr/>
        </p:nvSpPr>
        <p:spPr>
          <a:xfrm>
            <a:off x="323850" y="2933700"/>
            <a:ext cx="4171951" cy="6291349"/>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
        <p:nvSpPr>
          <p:cNvPr id="10" name="Freeform 11"/>
          <p:cNvSpPr/>
          <p:nvPr/>
        </p:nvSpPr>
        <p:spPr>
          <a:xfrm flipH="1">
            <a:off x="14401799" y="3732414"/>
            <a:ext cx="3957033" cy="5816486"/>
          </a:xfrm>
          <a:custGeom>
            <a:avLst/>
            <a:gdLst/>
            <a:ahLst/>
            <a:cxnLst/>
            <a:rect l="l" t="t" r="r" b="b"/>
            <a:pathLst>
              <a:path w="2529532" h="4155289">
                <a:moveTo>
                  <a:pt x="0" y="0"/>
                </a:moveTo>
                <a:lnTo>
                  <a:pt x="2529532" y="0"/>
                </a:lnTo>
                <a:lnTo>
                  <a:pt x="2529532" y="4155289"/>
                </a:lnTo>
                <a:lnTo>
                  <a:pt x="0" y="4155289"/>
                </a:lnTo>
                <a:lnTo>
                  <a:pt x="0" y="0"/>
                </a:lnTo>
                <a:close/>
              </a:path>
            </a:pathLst>
          </a:custGeom>
          <a:blipFill>
            <a:blip r:embed="rId3"/>
            <a:stretch>
              <a:fillRect/>
            </a:stretch>
          </a:blipFill>
        </p:spPr>
      </p:sp>
      <p:graphicFrame>
        <p:nvGraphicFramePr>
          <p:cNvPr id="12" name="Table 11"/>
          <p:cNvGraphicFramePr>
            <a:graphicFrameLocks noGrp="1"/>
          </p:cNvGraphicFramePr>
          <p:nvPr>
            <p:extLst>
              <p:ext uri="{D42A27DB-BD31-4B8C-83A1-F6EECF244321}">
                <p14:modId xmlns:p14="http://schemas.microsoft.com/office/powerpoint/2010/main" val="3163990478"/>
              </p:ext>
            </p:extLst>
          </p:nvPr>
        </p:nvGraphicFramePr>
        <p:xfrm>
          <a:off x="4759503" y="3314700"/>
          <a:ext cx="8991600" cy="3941040"/>
        </p:xfrm>
        <a:graphic>
          <a:graphicData uri="http://schemas.openxmlformats.org/drawingml/2006/table">
            <a:tbl>
              <a:tblPr firstRow="1" bandRow="1">
                <a:tableStyleId>{5C22544A-7EE6-4342-B048-85BDC9FD1C3A}</a:tableStyleId>
              </a:tblPr>
              <a:tblGrid>
                <a:gridCol w="2390556">
                  <a:extLst>
                    <a:ext uri="{9D8B030D-6E8A-4147-A177-3AD203B41FA5}">
                      <a16:colId xmlns:a16="http://schemas.microsoft.com/office/drawing/2014/main" val="2485574068"/>
                    </a:ext>
                  </a:extLst>
                </a:gridCol>
                <a:gridCol w="6601044">
                  <a:extLst>
                    <a:ext uri="{9D8B030D-6E8A-4147-A177-3AD203B41FA5}">
                      <a16:colId xmlns:a16="http://schemas.microsoft.com/office/drawing/2014/main" val="2718751296"/>
                    </a:ext>
                  </a:extLst>
                </a:gridCol>
              </a:tblGrid>
              <a:tr h="370840">
                <a:tc>
                  <a:txBody>
                    <a:bodyPr/>
                    <a:lstStyle/>
                    <a:p>
                      <a:pPr algn="ctr"/>
                      <a:r>
                        <a:rPr lang="en-GB" sz="4000" dirty="0" err="1">
                          <a:solidFill>
                            <a:schemeClr val="tx1"/>
                          </a:solidFill>
                          <a:latin typeface="Cambria" panose="02040503050406030204" pitchFamily="18" charset="0"/>
                          <a:ea typeface="Cambria" panose="02040503050406030204" pitchFamily="18" charset="0"/>
                        </a:rPr>
                        <a:t>Kết</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từ</a:t>
                      </a:r>
                      <a:r>
                        <a:rPr lang="en-GB" sz="4000" dirty="0">
                          <a:solidFill>
                            <a:schemeClr val="tx1"/>
                          </a:solidFill>
                          <a:latin typeface="Cambria" panose="02040503050406030204" pitchFamily="18" charset="0"/>
                          <a:ea typeface="Cambria" panose="02040503050406030204" pitchFamily="18" charset="0"/>
                        </a:rPr>
                        <a:t> </a:t>
                      </a:r>
                    </a:p>
                  </a:txBody>
                  <a:tcP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60000"/>
                        <a:lumOff val="40000"/>
                      </a:schemeClr>
                    </a:solidFill>
                  </a:tcPr>
                </a:tc>
                <a:tc>
                  <a:txBody>
                    <a:bodyPr/>
                    <a:lstStyle/>
                    <a:p>
                      <a:pPr algn="ctr"/>
                      <a:r>
                        <a:rPr lang="en-GB" sz="4000" dirty="0" err="1">
                          <a:solidFill>
                            <a:schemeClr val="tx1"/>
                          </a:solidFill>
                          <a:latin typeface="Cambria" panose="02040503050406030204" pitchFamily="18" charset="0"/>
                          <a:ea typeface="Cambria" panose="02040503050406030204" pitchFamily="18" charset="0"/>
                        </a:rPr>
                        <a:t>Tác</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dụng</a:t>
                      </a:r>
                      <a:r>
                        <a:rPr lang="en-GB" sz="4000" dirty="0">
                          <a:solidFill>
                            <a:schemeClr val="tx1"/>
                          </a:solidFill>
                          <a:latin typeface="Cambria" panose="02040503050406030204" pitchFamily="18" charset="0"/>
                          <a:ea typeface="Cambria" panose="02040503050406030204" pitchFamily="18" charset="0"/>
                        </a:rPr>
                        <a:t> </a:t>
                      </a:r>
                    </a:p>
                  </a:txBody>
                  <a:tcP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860392152"/>
                  </a:ext>
                </a:extLst>
              </a:tr>
              <a:tr h="1620000">
                <a:tc>
                  <a:txBody>
                    <a:bodyPr/>
                    <a:lstStyle/>
                    <a:p>
                      <a:pPr algn="ctr"/>
                      <a:r>
                        <a:rPr lang="en-GB" sz="4000" dirty="0" err="1">
                          <a:solidFill>
                            <a:schemeClr val="tx1"/>
                          </a:solidFill>
                          <a:latin typeface="Cambria" panose="02040503050406030204" pitchFamily="18" charset="0"/>
                          <a:ea typeface="Cambria" panose="02040503050406030204" pitchFamily="18" charset="0"/>
                        </a:rPr>
                        <a:t>để</a:t>
                      </a:r>
                      <a:endParaRPr lang="en-GB" sz="40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20000"/>
                        <a:lumOff val="80000"/>
                      </a:schemeClr>
                    </a:solidFill>
                  </a:tcPr>
                </a:tc>
                <a:tc>
                  <a:txBody>
                    <a:bodyPr/>
                    <a:lstStyle/>
                    <a:p>
                      <a:pPr algn="just"/>
                      <a:r>
                        <a:rPr lang="en-GB" sz="4000" dirty="0" err="1">
                          <a:solidFill>
                            <a:schemeClr val="tx1"/>
                          </a:solidFill>
                          <a:latin typeface="Cambria" panose="02040503050406030204" pitchFamily="18" charset="0"/>
                          <a:ea typeface="Cambria" panose="02040503050406030204" pitchFamily="18" charset="0"/>
                        </a:rPr>
                        <a:t>Biểu</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thị</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điều</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sắp</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nêu</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ra</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là</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mục</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đích</a:t>
                      </a:r>
                      <a:endParaRPr lang="en-GB" sz="40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55802317"/>
                  </a:ext>
                </a:extLst>
              </a:tr>
              <a:tr h="1620000">
                <a:tc>
                  <a:txBody>
                    <a:bodyPr/>
                    <a:lstStyle/>
                    <a:p>
                      <a:pPr algn="ctr"/>
                      <a:r>
                        <a:rPr lang="en-GB" sz="4000" dirty="0" err="1">
                          <a:solidFill>
                            <a:schemeClr val="tx1"/>
                          </a:solidFill>
                          <a:latin typeface="Cambria" panose="02040503050406030204" pitchFamily="18" charset="0"/>
                          <a:ea typeface="Cambria" panose="02040503050406030204" pitchFamily="18" charset="0"/>
                        </a:rPr>
                        <a:t>trong</a:t>
                      </a:r>
                      <a:r>
                        <a:rPr lang="en-GB" sz="4000" dirty="0">
                          <a:solidFill>
                            <a:schemeClr val="tx1"/>
                          </a:solidFill>
                          <a:latin typeface="Cambria" panose="02040503050406030204" pitchFamily="18" charset="0"/>
                          <a:ea typeface="Cambria" panose="02040503050406030204" pitchFamily="18" charset="0"/>
                        </a:rPr>
                        <a:t> </a:t>
                      </a:r>
                    </a:p>
                  </a:txBody>
                  <a:tcPr anchor="ct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4000" dirty="0" err="1">
                          <a:solidFill>
                            <a:schemeClr val="tx1"/>
                          </a:solidFill>
                          <a:latin typeface="Cambria" panose="02040503050406030204" pitchFamily="18" charset="0"/>
                          <a:ea typeface="Cambria" panose="02040503050406030204" pitchFamily="18" charset="0"/>
                        </a:rPr>
                        <a:t>Biểu</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thị</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quan</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hệ</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vị</a:t>
                      </a:r>
                      <a:r>
                        <a:rPr lang="en-GB" sz="4000" dirty="0">
                          <a:solidFill>
                            <a:schemeClr val="tx1"/>
                          </a:solidFill>
                          <a:latin typeface="Cambria" panose="02040503050406030204" pitchFamily="18" charset="0"/>
                          <a:ea typeface="Cambria" panose="02040503050406030204" pitchFamily="18" charset="0"/>
                        </a:rPr>
                        <a:t> </a:t>
                      </a:r>
                      <a:r>
                        <a:rPr lang="en-GB" sz="4000" dirty="0" err="1">
                          <a:solidFill>
                            <a:schemeClr val="tx1"/>
                          </a:solidFill>
                          <a:latin typeface="Cambria" panose="02040503050406030204" pitchFamily="18" charset="0"/>
                          <a:ea typeface="Cambria" panose="02040503050406030204" pitchFamily="18" charset="0"/>
                        </a:rPr>
                        <a:t>trí</a:t>
                      </a:r>
                      <a:endParaRPr lang="en-GB" sz="400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rgbClr val="5D2F28"/>
                      </a:solidFill>
                      <a:prstDash val="solid"/>
                      <a:round/>
                      <a:headEnd type="none" w="med" len="med"/>
                      <a:tailEnd type="none" w="med" len="med"/>
                    </a:lnL>
                    <a:lnR w="12700" cap="flat" cmpd="sng" algn="ctr">
                      <a:solidFill>
                        <a:srgbClr val="5D2F28"/>
                      </a:solidFill>
                      <a:prstDash val="solid"/>
                      <a:round/>
                      <a:headEnd type="none" w="med" len="med"/>
                      <a:tailEnd type="none" w="med" len="med"/>
                    </a:lnR>
                    <a:lnT w="12700" cap="flat" cmpd="sng" algn="ctr">
                      <a:solidFill>
                        <a:srgbClr val="5D2F28"/>
                      </a:solidFill>
                      <a:prstDash val="solid"/>
                      <a:round/>
                      <a:headEnd type="none" w="med" len="med"/>
                      <a:tailEnd type="none" w="med" len="med"/>
                    </a:lnT>
                    <a:lnB w="12700" cap="flat" cmpd="sng" algn="ctr">
                      <a:solidFill>
                        <a:srgbClr val="5D2F28"/>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78897562"/>
                  </a:ext>
                </a:extLst>
              </a:tr>
            </a:tbl>
          </a:graphicData>
        </a:graphic>
      </p:graphicFrame>
      <p:pic>
        <p:nvPicPr>
          <p:cNvPr id="16" name="Picture 15"/>
          <p:cNvPicPr>
            <a:picLocks noChangeAspect="1"/>
          </p:cNvPicPr>
          <p:nvPr/>
        </p:nvPicPr>
        <p:blipFill>
          <a:blip r:embed="rId4"/>
          <a:stretch>
            <a:fillRect/>
          </a:stretch>
        </p:blipFill>
        <p:spPr>
          <a:xfrm>
            <a:off x="5699897" y="559149"/>
            <a:ext cx="6279424" cy="3694496"/>
          </a:xfrm>
          <a:prstGeom prst="rect">
            <a:avLst/>
          </a:prstGeom>
        </p:spPr>
      </p:pic>
    </p:spTree>
    <p:extLst>
      <p:ext uri="{BB962C8B-B14F-4D97-AF65-F5344CB8AC3E}">
        <p14:creationId xmlns:p14="http://schemas.microsoft.com/office/powerpoint/2010/main" val="4051212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3124200" y="263978"/>
            <a:ext cx="14630400" cy="8613322"/>
            <a:chOff x="1" y="-3514"/>
            <a:chExt cx="20508749" cy="11120874"/>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1" y="-3514"/>
              <a:ext cx="20295116" cy="10663855"/>
              <a:chOff x="1" y="-4073"/>
              <a:chExt cx="23527139" cy="12362087"/>
            </a:xfrm>
          </p:grpSpPr>
          <p:sp>
            <p:nvSpPr>
              <p:cNvPr id="6" name="Freeform 6"/>
              <p:cNvSpPr/>
              <p:nvPr/>
            </p:nvSpPr>
            <p:spPr>
              <a:xfrm>
                <a:off x="1" y="-4073"/>
                <a:ext cx="23527139" cy="12362087"/>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4014782" y="510226"/>
            <a:ext cx="13353757" cy="6740307"/>
          </a:xfrm>
          <a:prstGeom prst="rect">
            <a:avLst/>
          </a:prstGeom>
        </p:spPr>
        <p:txBody>
          <a:bodyPr wrap="square">
            <a:spAutoFit/>
          </a:bodyPr>
          <a:lstStyle/>
          <a:p>
            <a:pPr algn="just"/>
            <a:r>
              <a:rPr lang="en-GB" sz="5400" b="1" dirty="0">
                <a:solidFill>
                  <a:srgbClr val="C00000"/>
                </a:solidFill>
                <a:latin typeface="Cambria" panose="02040503050406030204" pitchFamily="18" charset="0"/>
                <a:ea typeface="Cambria" panose="02040503050406030204" pitchFamily="18" charset="0"/>
              </a:rPr>
              <a:t>2. </a:t>
            </a:r>
            <a:r>
              <a:rPr lang="en-GB" sz="5400" b="1" dirty="0" err="1">
                <a:solidFill>
                  <a:srgbClr val="5D2F28"/>
                </a:solidFill>
                <a:latin typeface="Cambria" panose="02040503050406030204" pitchFamily="18" charset="0"/>
                <a:ea typeface="Cambria" panose="02040503050406030204" pitchFamily="18" charset="0"/>
              </a:rPr>
              <a:t>Tìm</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kết</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từ</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thay</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cho</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bông</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hoa</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để</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hoàn</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thiện</a:t>
            </a:r>
            <a:r>
              <a:rPr lang="en-GB" sz="5400" b="1" dirty="0">
                <a:solidFill>
                  <a:srgbClr val="5D2F28"/>
                </a:solidFill>
                <a:latin typeface="Cambria" panose="02040503050406030204" pitchFamily="18" charset="0"/>
                <a:ea typeface="Cambria" panose="02040503050406030204" pitchFamily="18" charset="0"/>
              </a:rPr>
              <a:t> </a:t>
            </a:r>
            <a:r>
              <a:rPr lang="en-GB" sz="5400" b="1" dirty="0" err="1">
                <a:solidFill>
                  <a:srgbClr val="5D2F28"/>
                </a:solidFill>
                <a:latin typeface="Cambria" panose="02040503050406030204" pitchFamily="18" charset="0"/>
                <a:ea typeface="Cambria" panose="02040503050406030204" pitchFamily="18" charset="0"/>
              </a:rPr>
              <a:t>câu</a:t>
            </a:r>
            <a:r>
              <a:rPr lang="en-GB" sz="5400" b="1" dirty="0">
                <a:solidFill>
                  <a:srgbClr val="5D2F28"/>
                </a:solidFill>
                <a:latin typeface="Cambria" panose="02040503050406030204" pitchFamily="18" charset="0"/>
                <a:ea typeface="Cambria" panose="02040503050406030204" pitchFamily="18" charset="0"/>
              </a:rPr>
              <a:t>.</a:t>
            </a:r>
          </a:p>
          <a:p>
            <a:pPr indent="361950" algn="just">
              <a:buAutoNum type="alphaLcPeriod"/>
            </a:pP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không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dùng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lời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nói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các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nghệ</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sĩ</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ba</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lê</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vẫn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thể</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hiện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được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nội</a:t>
            </a:r>
            <a:r>
              <a:rPr lang="en-GB" sz="5400" dirty="0">
                <a:solidFill>
                  <a:srgbClr val="5D2F28"/>
                </a:solidFill>
                <a:latin typeface="Cambria" panose="02040503050406030204" pitchFamily="18" charset="0"/>
                <a:ea typeface="Cambria" panose="02040503050406030204" pitchFamily="18" charset="0"/>
              </a:rPr>
              <a:t> dung </a:t>
            </a:r>
            <a:r>
              <a:rPr lang="en-GB" sz="5400" dirty="0" err="1">
                <a:solidFill>
                  <a:srgbClr val="5D2F28"/>
                </a:solidFill>
                <a:latin typeface="Cambria" panose="02040503050406030204" pitchFamily="18" charset="0"/>
                <a:ea typeface="Cambria" panose="02040503050406030204" pitchFamily="18" charset="0"/>
              </a:rPr>
              <a:t>vở</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kịch</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thông</a:t>
            </a:r>
            <a:r>
              <a:rPr lang="en-GB" sz="5400" dirty="0">
                <a:solidFill>
                  <a:srgbClr val="5D2F28"/>
                </a:solidFill>
                <a:latin typeface="Cambria" panose="02040503050406030204" pitchFamily="18" charset="0"/>
                <a:ea typeface="Cambria" panose="02040503050406030204" pitchFamily="18" charset="0"/>
              </a:rPr>
              <a:t> qua </a:t>
            </a:r>
            <a:r>
              <a:rPr lang="en-GB" sz="5400" dirty="0" err="1">
                <a:solidFill>
                  <a:srgbClr val="5D2F28"/>
                </a:solidFill>
                <a:latin typeface="Cambria" panose="02040503050406030204" pitchFamily="18" charset="0"/>
                <a:ea typeface="Cambria" panose="02040503050406030204" pitchFamily="18" charset="0"/>
              </a:rPr>
              <a:t>những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vũ</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đạo</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đẹp</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mắt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điêu</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luyện</a:t>
            </a:r>
            <a:r>
              <a:rPr lang="en-GB" sz="5400" dirty="0">
                <a:solidFill>
                  <a:srgbClr val="5D2F28"/>
                </a:solidFill>
                <a:latin typeface="Cambria" panose="02040503050406030204" pitchFamily="18" charset="0"/>
                <a:ea typeface="Cambria" panose="02040503050406030204" pitchFamily="18" charset="0"/>
              </a:rPr>
              <a:t>.</a:t>
            </a:r>
          </a:p>
          <a:p>
            <a:pPr indent="361950" algn="just">
              <a:buAutoNum type="alphaLcPeriod"/>
            </a:pP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múa</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ba</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lê</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là</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một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môn</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nghê</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thuật</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tinh</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tế</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độc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đáo</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ngày</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càng</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được</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nhiều</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người</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yêu</a:t>
            </a:r>
            <a:r>
              <a:rPr lang="en-GB" sz="5400" dirty="0">
                <a:solidFill>
                  <a:srgbClr val="5D2F28"/>
                </a:solidFill>
                <a:latin typeface="Cambria" panose="02040503050406030204" pitchFamily="18" charset="0"/>
                <a:ea typeface="Cambria" panose="02040503050406030204" pitchFamily="18" charset="0"/>
              </a:rPr>
              <a:t> </a:t>
            </a:r>
            <a:r>
              <a:rPr lang="en-GB" sz="5400" dirty="0" err="1">
                <a:solidFill>
                  <a:srgbClr val="5D2F28"/>
                </a:solidFill>
                <a:latin typeface="Cambria" panose="02040503050406030204" pitchFamily="18" charset="0"/>
                <a:ea typeface="Cambria" panose="02040503050406030204" pitchFamily="18" charset="0"/>
              </a:rPr>
              <a:t>thích</a:t>
            </a:r>
            <a:r>
              <a:rPr lang="en-GB" sz="5400" dirty="0">
                <a:solidFill>
                  <a:srgbClr val="5D2F28"/>
                </a:solidFill>
                <a:latin typeface="Cambria" panose="02040503050406030204" pitchFamily="18" charset="0"/>
                <a:ea typeface="Cambria" panose="02040503050406030204" pitchFamily="18" charset="0"/>
              </a:rPr>
              <a:t>.</a:t>
            </a:r>
          </a:p>
        </p:txBody>
      </p:sp>
      <p:sp>
        <p:nvSpPr>
          <p:cNvPr id="11" name="Freeform 12"/>
          <p:cNvSpPr/>
          <p:nvPr/>
        </p:nvSpPr>
        <p:spPr>
          <a:xfrm>
            <a:off x="101603" y="3452426"/>
            <a:ext cx="3962400" cy="60387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3"/>
            <a:stretch>
              <a:fillRect/>
            </a:stretch>
          </a:blipFill>
        </p:spPr>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4625857" y="2171700"/>
            <a:ext cx="924983" cy="876299"/>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11963400" y="3788632"/>
            <a:ext cx="924983" cy="876299"/>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11348508" y="2171700"/>
            <a:ext cx="924983" cy="87629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4662958" y="4663775"/>
            <a:ext cx="924983" cy="876299"/>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185" t="34074" r="66667" b="39259"/>
          <a:stretch/>
        </p:blipFill>
        <p:spPr>
          <a:xfrm>
            <a:off x="7488735" y="5460397"/>
            <a:ext cx="924983" cy="876299"/>
          </a:xfrm>
          <a:prstGeom prst="rect">
            <a:avLst/>
          </a:prstGeom>
        </p:spPr>
      </p:pic>
      <p:pic>
        <p:nvPicPr>
          <p:cNvPr id="8" name="Picture 7"/>
          <p:cNvPicPr>
            <a:picLocks noChangeAspect="1"/>
          </p:cNvPicPr>
          <p:nvPr/>
        </p:nvPicPr>
        <p:blipFill>
          <a:blip r:embed="rId5"/>
          <a:stretch>
            <a:fillRect/>
          </a:stretch>
        </p:blipFill>
        <p:spPr>
          <a:xfrm>
            <a:off x="5791200" y="6591690"/>
            <a:ext cx="10510415" cy="3511600"/>
          </a:xfrm>
          <a:prstGeom prst="rect">
            <a:avLst/>
          </a:prstGeom>
        </p:spPr>
      </p:pic>
    </p:spTree>
    <p:extLst>
      <p:ext uri="{BB962C8B-B14F-4D97-AF65-F5344CB8AC3E}">
        <p14:creationId xmlns:p14="http://schemas.microsoft.com/office/powerpoint/2010/main" val="33912351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0-#ppt_w/2"/>
                                          </p:val>
                                        </p:tav>
                                        <p:tav tm="100000">
                                          <p:val>
                                            <p:strVal val="#ppt_x"/>
                                          </p:val>
                                        </p:tav>
                                      </p:tavLst>
                                    </p:anim>
                                    <p:anim calcmode="lin" valueType="num">
                                      <p:cBhvr additive="base">
                                        <p:cTn id="5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229116" y="496232"/>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sp>
        <p:nvSpPr>
          <p:cNvPr id="14" name="Freeform 5"/>
          <p:cNvSpPr/>
          <p:nvPr/>
        </p:nvSpPr>
        <p:spPr>
          <a:xfrm>
            <a:off x="13462971" y="797764"/>
            <a:ext cx="4605730" cy="9129622"/>
          </a:xfrm>
          <a:custGeom>
            <a:avLst/>
            <a:gdLst/>
            <a:ahLst/>
            <a:cxnLst/>
            <a:rect l="l" t="t" r="r" b="b"/>
            <a:pathLst>
              <a:path w="2404404" h="5088686">
                <a:moveTo>
                  <a:pt x="0" y="0"/>
                </a:moveTo>
                <a:lnTo>
                  <a:pt x="2404404" y="0"/>
                </a:lnTo>
                <a:lnTo>
                  <a:pt x="2404404" y="5088687"/>
                </a:lnTo>
                <a:lnTo>
                  <a:pt x="0" y="508868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2885392" y="-266700"/>
            <a:ext cx="12918544" cy="10815241"/>
          </a:xfrm>
          <a:prstGeom prst="rect">
            <a:avLst/>
          </a:prstGeom>
        </p:spPr>
      </p:pic>
    </p:spTree>
    <p:extLst>
      <p:ext uri="{BB962C8B-B14F-4D97-AF65-F5344CB8AC3E}">
        <p14:creationId xmlns:p14="http://schemas.microsoft.com/office/powerpoint/2010/main" val="2012693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3124200" y="419100"/>
            <a:ext cx="13639800" cy="8153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1" name="Freeform 12"/>
          <p:cNvSpPr/>
          <p:nvPr/>
        </p:nvSpPr>
        <p:spPr>
          <a:xfrm>
            <a:off x="323850" y="2933700"/>
            <a:ext cx="4171951" cy="6291349"/>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
        <p:nvSpPr>
          <p:cNvPr id="10" name="Freeform 11"/>
          <p:cNvSpPr/>
          <p:nvPr/>
        </p:nvSpPr>
        <p:spPr>
          <a:xfrm flipH="1">
            <a:off x="14900842" y="3732414"/>
            <a:ext cx="3457989" cy="5816486"/>
          </a:xfrm>
          <a:custGeom>
            <a:avLst/>
            <a:gdLst/>
            <a:ahLst/>
            <a:cxnLst/>
            <a:rect l="l" t="t" r="r" b="b"/>
            <a:pathLst>
              <a:path w="2529532" h="4155289">
                <a:moveTo>
                  <a:pt x="0" y="0"/>
                </a:moveTo>
                <a:lnTo>
                  <a:pt x="2529532" y="0"/>
                </a:lnTo>
                <a:lnTo>
                  <a:pt x="2529532" y="4155289"/>
                </a:lnTo>
                <a:lnTo>
                  <a:pt x="0" y="4155289"/>
                </a:lnTo>
                <a:lnTo>
                  <a:pt x="0" y="0"/>
                </a:lnTo>
                <a:close/>
              </a:path>
            </a:pathLst>
          </a:custGeom>
          <a:blipFill>
            <a:blip r:embed="rId3"/>
            <a:stretch>
              <a:fillRect/>
            </a:stretch>
          </a:blipFill>
        </p:spPr>
      </p:sp>
      <p:sp>
        <p:nvSpPr>
          <p:cNvPr id="7" name="Rectangle 6"/>
          <p:cNvSpPr/>
          <p:nvPr/>
        </p:nvSpPr>
        <p:spPr>
          <a:xfrm>
            <a:off x="4611970" y="2308339"/>
            <a:ext cx="10288871" cy="3046988"/>
          </a:xfrm>
          <a:prstGeom prst="rect">
            <a:avLst/>
          </a:prstGeom>
        </p:spPr>
        <p:txBody>
          <a:bodyPr wrap="square">
            <a:spAutoFit/>
          </a:bodyPr>
          <a:lstStyle/>
          <a:p>
            <a:pPr lvl="0" indent="361950" algn="just">
              <a:buFontTx/>
              <a:buAutoNum type="alphaLcPeriod"/>
            </a:pPr>
            <a:r>
              <a:rPr lang="en-GB" sz="4800" dirty="0">
                <a:solidFill>
                  <a:srgbClr val="5D2F28"/>
                </a:solidFill>
                <a:latin typeface="Cambria" panose="02040503050406030204" pitchFamily="18" charset="0"/>
                <a:ea typeface="Cambria" panose="02040503050406030204" pitchFamily="18" charset="0"/>
              </a:rPr>
              <a:t> </a:t>
            </a:r>
            <a:r>
              <a:rPr lang="vi-VN" sz="4800" b="1" i="1" dirty="0">
                <a:solidFill>
                  <a:srgbClr val="C52220"/>
                </a:solidFill>
                <a:latin typeface="Cambria" panose="02040503050406030204" pitchFamily="18" charset="0"/>
                <a:ea typeface="Cambria" panose="02040503050406030204" pitchFamily="18" charset="0"/>
              </a:rPr>
              <a:t>Mặc dù </a:t>
            </a:r>
            <a:r>
              <a:rPr lang="vi-VN" sz="4800" dirty="0">
                <a:solidFill>
                  <a:srgbClr val="5D2F28"/>
                </a:solidFill>
                <a:latin typeface="Cambria" panose="02040503050406030204" pitchFamily="18" charset="0"/>
                <a:ea typeface="Cambria" panose="02040503050406030204" pitchFamily="18" charset="0"/>
              </a:rPr>
              <a:t>không dùng lời nói </a:t>
            </a:r>
            <a:r>
              <a:rPr lang="vi-VN" sz="4800" b="1" i="1" dirty="0">
                <a:solidFill>
                  <a:srgbClr val="C52220"/>
                </a:solidFill>
                <a:latin typeface="Cambria" panose="02040503050406030204" pitchFamily="18" charset="0"/>
                <a:ea typeface="Cambria" panose="02040503050406030204" pitchFamily="18" charset="0"/>
              </a:rPr>
              <a:t>nhưng</a:t>
            </a:r>
            <a:r>
              <a:rPr lang="vi-VN" sz="4800" dirty="0">
                <a:solidFill>
                  <a:srgbClr val="C52220"/>
                </a:solidFill>
                <a:latin typeface="Cambria" panose="02040503050406030204" pitchFamily="18" charset="0"/>
                <a:ea typeface="Cambria" panose="02040503050406030204" pitchFamily="18" charset="0"/>
              </a:rPr>
              <a:t> </a:t>
            </a:r>
            <a:r>
              <a:rPr lang="vi-VN" sz="4800" dirty="0">
                <a:solidFill>
                  <a:srgbClr val="5D2F28"/>
                </a:solidFill>
                <a:latin typeface="Cambria" panose="02040503050406030204" pitchFamily="18" charset="0"/>
                <a:ea typeface="Cambria" panose="02040503050406030204" pitchFamily="18" charset="0"/>
              </a:rPr>
              <a:t>các nghệ sĩ múa ba lê vẫn thể hiện được nội dung vở kịch thông</a:t>
            </a:r>
            <a:r>
              <a:rPr lang="en-GB" sz="4800" dirty="0">
                <a:solidFill>
                  <a:srgbClr val="5D2F28"/>
                </a:solidFill>
                <a:latin typeface="Cambria" panose="02040503050406030204" pitchFamily="18" charset="0"/>
                <a:ea typeface="Cambria" panose="02040503050406030204" pitchFamily="18" charset="0"/>
              </a:rPr>
              <a:t> q</a:t>
            </a:r>
            <a:r>
              <a:rPr lang="vi-VN" sz="4800" dirty="0">
                <a:solidFill>
                  <a:srgbClr val="5D2F28"/>
                </a:solidFill>
                <a:latin typeface="Cambria" panose="02040503050406030204" pitchFamily="18" charset="0"/>
                <a:ea typeface="Cambria" panose="02040503050406030204" pitchFamily="18" charset="0"/>
              </a:rPr>
              <a:t>ua những vũ đạo đẹp mắt</a:t>
            </a:r>
            <a:r>
              <a:rPr lang="vi-VN" sz="4800" b="1" dirty="0">
                <a:solidFill>
                  <a:srgbClr val="5D2F28"/>
                </a:solidFill>
                <a:latin typeface="Cambria" panose="02040503050406030204" pitchFamily="18" charset="0"/>
                <a:ea typeface="Cambria" panose="02040503050406030204" pitchFamily="18" charset="0"/>
              </a:rPr>
              <a:t> </a:t>
            </a:r>
            <a:r>
              <a:rPr lang="vi-VN" sz="4800" b="1" i="1" dirty="0">
                <a:solidFill>
                  <a:srgbClr val="C52220"/>
                </a:solidFill>
                <a:latin typeface="Cambria" panose="02040503050406030204" pitchFamily="18" charset="0"/>
                <a:ea typeface="Cambria" panose="02040503050406030204" pitchFamily="18" charset="0"/>
              </a:rPr>
              <a:t>và</a:t>
            </a:r>
            <a:r>
              <a:rPr lang="vi-VN" sz="4800" b="1" dirty="0">
                <a:solidFill>
                  <a:srgbClr val="5D2F28"/>
                </a:solidFill>
                <a:latin typeface="Cambria" panose="02040503050406030204" pitchFamily="18" charset="0"/>
                <a:ea typeface="Cambria" panose="02040503050406030204" pitchFamily="18" charset="0"/>
              </a:rPr>
              <a:t> </a:t>
            </a:r>
            <a:r>
              <a:rPr lang="vi-VN" sz="4800" dirty="0">
                <a:solidFill>
                  <a:srgbClr val="5D2F28"/>
                </a:solidFill>
                <a:latin typeface="Cambria" panose="02040503050406030204" pitchFamily="18" charset="0"/>
                <a:ea typeface="Cambria" panose="02040503050406030204" pitchFamily="18" charset="0"/>
              </a:rPr>
              <a:t>điêu luyện.</a:t>
            </a:r>
            <a:r>
              <a:rPr lang="en-GB" sz="4800" dirty="0">
                <a:solidFill>
                  <a:srgbClr val="5D2F28"/>
                </a:solidFill>
                <a:latin typeface="Cambria" panose="02040503050406030204" pitchFamily="18" charset="0"/>
                <a:ea typeface="Cambria" panose="02040503050406030204" pitchFamily="18" charset="0"/>
              </a:rPr>
              <a:t> </a:t>
            </a:r>
            <a:endParaRPr lang="en-GB" sz="1600" dirty="0"/>
          </a:p>
        </p:txBody>
      </p:sp>
      <p:pic>
        <p:nvPicPr>
          <p:cNvPr id="8" name="Picture 7"/>
          <p:cNvPicPr>
            <a:picLocks noChangeAspect="1"/>
          </p:cNvPicPr>
          <p:nvPr/>
        </p:nvPicPr>
        <p:blipFill>
          <a:blip r:embed="rId4"/>
          <a:stretch>
            <a:fillRect/>
          </a:stretch>
        </p:blipFill>
        <p:spPr>
          <a:xfrm>
            <a:off x="6656767" y="0"/>
            <a:ext cx="6279424" cy="3694496"/>
          </a:xfrm>
          <a:prstGeom prst="rect">
            <a:avLst/>
          </a:prstGeom>
        </p:spPr>
      </p:pic>
      <p:sp>
        <p:nvSpPr>
          <p:cNvPr id="9" name="Rectangle 8"/>
          <p:cNvSpPr/>
          <p:nvPr/>
        </p:nvSpPr>
        <p:spPr>
          <a:xfrm>
            <a:off x="4677987" y="5355327"/>
            <a:ext cx="10222854" cy="2308324"/>
          </a:xfrm>
          <a:prstGeom prst="rect">
            <a:avLst/>
          </a:prstGeom>
        </p:spPr>
        <p:txBody>
          <a:bodyPr wrap="square">
            <a:spAutoFit/>
          </a:bodyPr>
          <a:lstStyle/>
          <a:p>
            <a:pPr lvl="0" algn="just"/>
            <a:r>
              <a:rPr lang="en-GB" sz="4800" dirty="0">
                <a:solidFill>
                  <a:srgbClr val="5D2F28"/>
                </a:solidFill>
                <a:latin typeface="Cambria" panose="02040503050406030204" pitchFamily="18" charset="0"/>
                <a:ea typeface="Cambria" panose="02040503050406030204" pitchFamily="18" charset="0"/>
              </a:rPr>
              <a:t>b. </a:t>
            </a:r>
            <a:r>
              <a:rPr lang="vi-VN" sz="4800" b="1" i="1" dirty="0">
                <a:solidFill>
                  <a:srgbClr val="C52220"/>
                </a:solidFill>
                <a:latin typeface="Cambria" panose="02040503050406030204" pitchFamily="18" charset="0"/>
                <a:ea typeface="Cambria" panose="02040503050406030204" pitchFamily="18" charset="0"/>
              </a:rPr>
              <a:t>Vì</a:t>
            </a:r>
            <a:r>
              <a:rPr lang="vi-VN" sz="4800" dirty="0">
                <a:solidFill>
                  <a:srgbClr val="5D2F28"/>
                </a:solidFill>
                <a:latin typeface="Cambria" panose="02040503050406030204" pitchFamily="18" charset="0"/>
                <a:ea typeface="Cambria" panose="02040503050406030204" pitchFamily="18" charset="0"/>
              </a:rPr>
              <a:t> múa ba lê là một môn nghệ thuật tinh tế, độc đáo </a:t>
            </a:r>
            <a:r>
              <a:rPr lang="vi-VN" sz="4800" b="1" i="1" dirty="0">
                <a:solidFill>
                  <a:srgbClr val="C52220"/>
                </a:solidFill>
                <a:latin typeface="Cambria" panose="02040503050406030204" pitchFamily="18" charset="0"/>
                <a:ea typeface="Cambria" panose="02040503050406030204" pitchFamily="18" charset="0"/>
              </a:rPr>
              <a:t>nên</a:t>
            </a:r>
            <a:r>
              <a:rPr lang="vi-VN" sz="4800" dirty="0">
                <a:solidFill>
                  <a:srgbClr val="5D2F28"/>
                </a:solidFill>
                <a:latin typeface="Cambria" panose="02040503050406030204" pitchFamily="18" charset="0"/>
                <a:ea typeface="Cambria" panose="02040503050406030204" pitchFamily="18" charset="0"/>
              </a:rPr>
              <a:t> ngày càng được nhiều người yêu thích.</a:t>
            </a:r>
            <a:endParaRPr lang="en-GB" sz="1600" dirty="0">
              <a:solidFill>
                <a:prstClr val="black"/>
              </a:solidFill>
            </a:endParaRPr>
          </a:p>
        </p:txBody>
      </p:sp>
    </p:spTree>
    <p:extLst>
      <p:ext uri="{BB962C8B-B14F-4D97-AF65-F5344CB8AC3E}">
        <p14:creationId xmlns:p14="http://schemas.microsoft.com/office/powerpoint/2010/main" val="41047779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800100"/>
            <a:ext cx="15381562" cy="73914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10" name="Picture 9"/>
          <p:cNvPicPr>
            <a:picLocks noChangeAspect="1"/>
          </p:cNvPicPr>
          <p:nvPr/>
        </p:nvPicPr>
        <p:blipFill>
          <a:blip r:embed="rId3"/>
          <a:stretch>
            <a:fillRect/>
          </a:stretch>
        </p:blipFill>
        <p:spPr>
          <a:xfrm>
            <a:off x="3541258" y="1265242"/>
            <a:ext cx="14765792" cy="7669433"/>
          </a:xfrm>
          <a:prstGeom prst="rect">
            <a:avLst/>
          </a:prstGeom>
        </p:spPr>
      </p:pic>
    </p:spTree>
    <p:extLst>
      <p:ext uri="{BB962C8B-B14F-4D97-AF65-F5344CB8AC3E}">
        <p14:creationId xmlns:p14="http://schemas.microsoft.com/office/powerpoint/2010/main" val="4189331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8" name="Group 7"/>
          <p:cNvGrpSpPr/>
          <p:nvPr/>
        </p:nvGrpSpPr>
        <p:grpSpPr>
          <a:xfrm>
            <a:off x="4724400" y="1638300"/>
            <a:ext cx="10933302" cy="4914412"/>
            <a:chOff x="5867400" y="2171700"/>
            <a:chExt cx="10933302" cy="4914412"/>
          </a:xfrm>
        </p:grpSpPr>
        <p:grpSp>
          <p:nvGrpSpPr>
            <p:cNvPr id="2" name="Group 2"/>
            <p:cNvGrpSpPr/>
            <p:nvPr/>
          </p:nvGrpSpPr>
          <p:grpSpPr>
            <a:xfrm>
              <a:off x="5867400" y="2171700"/>
              <a:ext cx="10933302" cy="4914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6906929" y="2957456"/>
              <a:ext cx="8400725" cy="3139321"/>
            </a:xfrm>
            <a:prstGeom prst="rect">
              <a:avLst/>
            </a:prstGeom>
          </p:spPr>
          <p:txBody>
            <a:bodyPr wrap="square">
              <a:spAutoFit/>
            </a:bodyPr>
            <a:lstStyle/>
            <a:p>
              <a:pPr algn="ctr"/>
              <a:r>
                <a:rPr lang="en-GB" sz="6600" b="1" dirty="0">
                  <a:solidFill>
                    <a:srgbClr val="5D2F28"/>
                  </a:solidFill>
                  <a:latin typeface="Cambria" panose="02040503050406030204" pitchFamily="18" charset="0"/>
                  <a:ea typeface="Cambria" panose="02040503050406030204" pitchFamily="18" charset="0"/>
                </a:rPr>
                <a:t>Chia </a:t>
              </a:r>
              <a:r>
                <a:rPr lang="en-GB" sz="6600" b="1" dirty="0" err="1">
                  <a:solidFill>
                    <a:srgbClr val="5D2F28"/>
                  </a:solidFill>
                  <a:latin typeface="Cambria" panose="02040503050406030204" pitchFamily="18" charset="0"/>
                  <a:ea typeface="Cambria" panose="02040503050406030204" pitchFamily="18" charset="0"/>
                </a:rPr>
                <a:t>sẻ</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những</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điều</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em</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học</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được</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sau</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tiết</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học</a:t>
              </a:r>
              <a:r>
                <a:rPr lang="en-GB" sz="6600" b="1" dirty="0">
                  <a:solidFill>
                    <a:srgbClr val="5D2F28"/>
                  </a:solidFill>
                  <a:latin typeface="Cambria" panose="02040503050406030204" pitchFamily="18" charset="0"/>
                  <a:ea typeface="Cambria" panose="02040503050406030204" pitchFamily="18" charset="0"/>
                </a:rPr>
                <a:t> </a:t>
              </a:r>
              <a:r>
                <a:rPr lang="en-GB" sz="6600" b="1" dirty="0" err="1">
                  <a:solidFill>
                    <a:srgbClr val="5D2F28"/>
                  </a:solidFill>
                  <a:latin typeface="Cambria" panose="02040503050406030204" pitchFamily="18" charset="0"/>
                  <a:ea typeface="Cambria" panose="02040503050406030204" pitchFamily="18" charset="0"/>
                </a:rPr>
                <a:t>này</a:t>
              </a:r>
              <a:r>
                <a:rPr lang="en-GB" sz="6600" b="1" dirty="0">
                  <a:solidFill>
                    <a:srgbClr val="5D2F28"/>
                  </a:solidFill>
                  <a:latin typeface="Cambria" panose="02040503050406030204" pitchFamily="18" charset="0"/>
                  <a:ea typeface="Cambria" panose="02040503050406030204" pitchFamily="18" charset="0"/>
                </a:rPr>
                <a:t>.</a:t>
              </a:r>
            </a:p>
          </p:txBody>
        </p:sp>
      </p:grpSp>
      <p:sp>
        <p:nvSpPr>
          <p:cNvPr id="11" name="Freeform 12"/>
          <p:cNvSpPr/>
          <p:nvPr/>
        </p:nvSpPr>
        <p:spPr>
          <a:xfrm>
            <a:off x="323850" y="952500"/>
            <a:ext cx="5239892" cy="8272550"/>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
        <p:nvSpPr>
          <p:cNvPr id="10" name="Freeform 11"/>
          <p:cNvSpPr/>
          <p:nvPr/>
        </p:nvSpPr>
        <p:spPr>
          <a:xfrm flipH="1">
            <a:off x="13710633" y="2171700"/>
            <a:ext cx="4648200" cy="7377200"/>
          </a:xfrm>
          <a:custGeom>
            <a:avLst/>
            <a:gdLst/>
            <a:ahLst/>
            <a:cxnLst/>
            <a:rect l="l" t="t" r="r" b="b"/>
            <a:pathLst>
              <a:path w="2529532" h="4155289">
                <a:moveTo>
                  <a:pt x="0" y="0"/>
                </a:moveTo>
                <a:lnTo>
                  <a:pt x="2529532" y="0"/>
                </a:lnTo>
                <a:lnTo>
                  <a:pt x="2529532" y="4155289"/>
                </a:lnTo>
                <a:lnTo>
                  <a:pt x="0" y="4155289"/>
                </a:lnTo>
                <a:lnTo>
                  <a:pt x="0" y="0"/>
                </a:lnTo>
                <a:close/>
              </a:path>
            </a:pathLst>
          </a:custGeom>
          <a:blipFill>
            <a:blip r:embed="rId3"/>
            <a:stretch>
              <a:fillRect/>
            </a:stretch>
          </a:blipFill>
        </p:spPr>
      </p:sp>
    </p:spTree>
    <p:extLst>
      <p:ext uri="{BB962C8B-B14F-4D97-AF65-F5344CB8AC3E}">
        <p14:creationId xmlns:p14="http://schemas.microsoft.com/office/powerpoint/2010/main" val="31206839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57400" y="1181100"/>
            <a:ext cx="15381562" cy="69342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3251360" y="823874"/>
            <a:ext cx="14400000" cy="9193565"/>
          </a:xfrm>
          <a:prstGeom prst="rect">
            <a:avLst/>
          </a:prstGeom>
        </p:spPr>
      </p:pic>
    </p:spTree>
    <p:extLst>
      <p:ext uri="{BB962C8B-B14F-4D97-AF65-F5344CB8AC3E}">
        <p14:creationId xmlns:p14="http://schemas.microsoft.com/office/powerpoint/2010/main" val="525957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8" name="Group 7"/>
          <p:cNvGrpSpPr/>
          <p:nvPr/>
        </p:nvGrpSpPr>
        <p:grpSpPr>
          <a:xfrm>
            <a:off x="5867400" y="2171700"/>
            <a:ext cx="10933302" cy="4914412"/>
            <a:chOff x="5867400" y="2171700"/>
            <a:chExt cx="10933302" cy="4914412"/>
          </a:xfrm>
        </p:grpSpPr>
        <p:grpSp>
          <p:nvGrpSpPr>
            <p:cNvPr id="2" name="Group 2"/>
            <p:cNvGrpSpPr/>
            <p:nvPr/>
          </p:nvGrpSpPr>
          <p:grpSpPr>
            <a:xfrm>
              <a:off x="5867400" y="2171700"/>
              <a:ext cx="10933302" cy="4914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7" name="Rectangle 6"/>
            <p:cNvSpPr/>
            <p:nvPr/>
          </p:nvSpPr>
          <p:spPr>
            <a:xfrm>
              <a:off x="6834221" y="2957456"/>
              <a:ext cx="8763000" cy="3139321"/>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Nêu</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cảm</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nhận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của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em</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sau</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khi</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xem</a:t>
              </a:r>
              <a:r>
                <a:rPr lang="en-GB" sz="6600" dirty="0">
                  <a:latin typeface="Cambria" panose="02040503050406030204" pitchFamily="18" charset="0"/>
                  <a:ea typeface="Cambria" panose="02040503050406030204" pitchFamily="18" charset="0"/>
                </a:rPr>
                <a:t> clip </a:t>
              </a:r>
              <a:r>
                <a:rPr lang="en-GB" sz="6600" dirty="0" err="1">
                  <a:latin typeface="Cambria" panose="02040503050406030204" pitchFamily="18" charset="0"/>
                  <a:ea typeface="Cambria" panose="02040503050406030204" pitchFamily="18" charset="0"/>
                </a:rPr>
                <a:t>về</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các</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bạn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nhỏ</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múa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ba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lê</a:t>
              </a:r>
              <a:endParaRPr lang="en-GB" sz="6600" dirty="0">
                <a:latin typeface="Cambria" panose="02040503050406030204" pitchFamily="18" charset="0"/>
                <a:ea typeface="Cambria" panose="02040503050406030204" pitchFamily="18" charset="0"/>
              </a:endParaRPr>
            </a:p>
          </p:txBody>
        </p:sp>
      </p:grpSp>
      <p:sp>
        <p:nvSpPr>
          <p:cNvPr id="11" name="Freeform 12"/>
          <p:cNvSpPr/>
          <p:nvPr/>
        </p:nvSpPr>
        <p:spPr>
          <a:xfrm>
            <a:off x="762000" y="495300"/>
            <a:ext cx="5943600" cy="88581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Tree>
    <p:extLst>
      <p:ext uri="{BB962C8B-B14F-4D97-AF65-F5344CB8AC3E}">
        <p14:creationId xmlns:p14="http://schemas.microsoft.com/office/powerpoint/2010/main" val="661026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2F28"/>
        </a:solidFill>
        <a:effectLst/>
      </p:bgPr>
    </p:bg>
    <p:spTree>
      <p:nvGrpSpPr>
        <p:cNvPr id="1" name=""/>
        <p:cNvGrpSpPr/>
        <p:nvPr/>
      </p:nvGrpSpPr>
      <p:grpSpPr>
        <a:xfrm>
          <a:off x="0" y="0"/>
          <a:ext cx="0" cy="0"/>
          <a:chOff x="0" y="0"/>
          <a:chExt cx="0" cy="0"/>
        </a:xfrm>
      </p:grpSpPr>
      <p:grpSp>
        <p:nvGrpSpPr>
          <p:cNvPr id="11" name="Group 10"/>
          <p:cNvGrpSpPr/>
          <p:nvPr/>
        </p:nvGrpSpPr>
        <p:grpSpPr>
          <a:xfrm>
            <a:off x="1964490" y="495300"/>
            <a:ext cx="14020800" cy="7848600"/>
            <a:chOff x="2133600" y="-152400"/>
            <a:chExt cx="14020800" cy="7353300"/>
          </a:xfrm>
        </p:grpSpPr>
        <p:sp>
          <p:nvSpPr>
            <p:cNvPr id="9" name="Rectangle 8"/>
            <p:cNvSpPr/>
            <p:nvPr/>
          </p:nvSpPr>
          <p:spPr>
            <a:xfrm>
              <a:off x="2133600" y="-152400"/>
              <a:ext cx="14020800" cy="7353300"/>
            </a:xfrm>
            <a:prstGeom prst="rect">
              <a:avLst/>
            </a:prstGeom>
            <a:solidFill>
              <a:srgbClr val="FFE9DB"/>
            </a:solidFill>
            <a:ln>
              <a:noFill/>
            </a:ln>
            <a:effectLst>
              <a:glow>
                <a:schemeClr val="accent1">
                  <a:alpha val="82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598285" y="233704"/>
              <a:ext cx="13166397" cy="6591300"/>
            </a:xfrm>
            <a:prstGeom prst="rect">
              <a:avLst/>
            </a:prstGeom>
            <a:solidFill>
              <a:srgbClr val="5D2F28"/>
            </a:solidFill>
            <a:ln>
              <a:noFill/>
            </a:ln>
            <a:effectLst>
              <a:glow>
                <a:schemeClr val="accent1">
                  <a:alpha val="82000"/>
                </a:scheme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Freeform 4"/>
          <p:cNvSpPr/>
          <p:nvPr/>
        </p:nvSpPr>
        <p:spPr>
          <a:xfrm>
            <a:off x="14353202" y="2057400"/>
            <a:ext cx="3888486" cy="8229600"/>
          </a:xfrm>
          <a:custGeom>
            <a:avLst/>
            <a:gdLst/>
            <a:ahLst/>
            <a:cxnLst/>
            <a:rect l="l" t="t" r="r" b="b"/>
            <a:pathLst>
              <a:path w="3888486" h="8229600">
                <a:moveTo>
                  <a:pt x="0" y="0"/>
                </a:moveTo>
                <a:lnTo>
                  <a:pt x="3888486" y="0"/>
                </a:lnTo>
                <a:lnTo>
                  <a:pt x="3888486" y="8229600"/>
                </a:lnTo>
                <a:lnTo>
                  <a:pt x="0" y="8229600"/>
                </a:lnTo>
                <a:lnTo>
                  <a:pt x="0" y="0"/>
                </a:lnTo>
                <a:close/>
              </a:path>
            </a:pathLst>
          </a:custGeom>
          <a:blipFill>
            <a:blip r:embed="rId3"/>
            <a:stretch>
              <a:fillRect/>
            </a:stretch>
          </a:blipFill>
        </p:spPr>
      </p:sp>
      <p:sp>
        <p:nvSpPr>
          <p:cNvPr id="5" name="Freeform 5"/>
          <p:cNvSpPr/>
          <p:nvPr/>
        </p:nvSpPr>
        <p:spPr>
          <a:xfrm flipH="1">
            <a:off x="87772" y="4848103"/>
            <a:ext cx="4231963" cy="5495208"/>
          </a:xfrm>
          <a:custGeom>
            <a:avLst/>
            <a:gdLst/>
            <a:ahLst/>
            <a:cxnLst/>
            <a:rect l="l" t="t" r="r" b="b"/>
            <a:pathLst>
              <a:path w="4413555" h="5728790">
                <a:moveTo>
                  <a:pt x="4413555" y="0"/>
                </a:moveTo>
                <a:lnTo>
                  <a:pt x="0" y="0"/>
                </a:lnTo>
                <a:lnTo>
                  <a:pt x="0" y="5728790"/>
                </a:lnTo>
                <a:lnTo>
                  <a:pt x="4413555" y="5728790"/>
                </a:lnTo>
                <a:lnTo>
                  <a:pt x="4413555" y="0"/>
                </a:lnTo>
                <a:close/>
              </a:path>
            </a:pathLst>
          </a:custGeom>
          <a:blipFill>
            <a:blip r:embed="rId4"/>
            <a:stretch>
              <a:fillRect/>
            </a:stretch>
          </a:blipFill>
        </p:spPr>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49" y="-114300"/>
            <a:ext cx="1339589" cy="1339589"/>
          </a:xfrm>
          <a:prstGeom prst="rect">
            <a:avLst/>
          </a:prstGeom>
        </p:spPr>
      </p:pic>
      <p:pic>
        <p:nvPicPr>
          <p:cNvPr id="17" name="Picture 16"/>
          <p:cNvPicPr>
            <a:picLocks noChangeAspect="1"/>
          </p:cNvPicPr>
          <p:nvPr/>
        </p:nvPicPr>
        <p:blipFill>
          <a:blip r:embed="rId6"/>
          <a:stretch>
            <a:fillRect/>
          </a:stretch>
        </p:blipFill>
        <p:spPr>
          <a:xfrm>
            <a:off x="2429175" y="907411"/>
            <a:ext cx="12613717" cy="7065876"/>
          </a:xfrm>
          <a:prstGeom prst="rect">
            <a:avLst/>
          </a:prstGeom>
        </p:spPr>
      </p:pic>
    </p:spTree>
    <p:extLst>
      <p:ext uri="{BB962C8B-B14F-4D97-AF65-F5344CB8AC3E}">
        <p14:creationId xmlns:p14="http://schemas.microsoft.com/office/powerpoint/2010/main" val="8558013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2028740" y="1218712"/>
            <a:ext cx="15381562" cy="6477000"/>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3" name="Freeform 6"/>
          <p:cNvSpPr/>
          <p:nvPr/>
        </p:nvSpPr>
        <p:spPr>
          <a:xfrm>
            <a:off x="457200" y="554315"/>
            <a:ext cx="4651831" cy="9732685"/>
          </a:xfrm>
          <a:custGeom>
            <a:avLst/>
            <a:gdLst/>
            <a:ahLst/>
            <a:cxnLst/>
            <a:rect l="l" t="t" r="r" b="b"/>
            <a:pathLst>
              <a:path w="2455698" h="5211031">
                <a:moveTo>
                  <a:pt x="0" y="0"/>
                </a:moveTo>
                <a:lnTo>
                  <a:pt x="2455699" y="0"/>
                </a:lnTo>
                <a:lnTo>
                  <a:pt x="2455699" y="5211032"/>
                </a:lnTo>
                <a:lnTo>
                  <a:pt x="0" y="5211032"/>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3341459" y="1216665"/>
            <a:ext cx="15503472" cy="7681626"/>
          </a:xfrm>
          <a:prstGeom prst="rect">
            <a:avLst/>
          </a:prstGeom>
        </p:spPr>
      </p:pic>
    </p:spTree>
    <p:extLst>
      <p:ext uri="{BB962C8B-B14F-4D97-AF65-F5344CB8AC3E}">
        <p14:creationId xmlns:p14="http://schemas.microsoft.com/office/powerpoint/2010/main" val="713364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67400" y="2171700"/>
            <a:ext cx="10933302" cy="4914412"/>
            <a:chOff x="5867400" y="2171700"/>
            <a:chExt cx="10933302" cy="4914412"/>
          </a:xfrm>
        </p:grpSpPr>
        <p:grpSp>
          <p:nvGrpSpPr>
            <p:cNvPr id="6" name="Group 2"/>
            <p:cNvGrpSpPr/>
            <p:nvPr/>
          </p:nvGrpSpPr>
          <p:grpSpPr>
            <a:xfrm>
              <a:off x="5867400" y="2171700"/>
              <a:ext cx="10933302" cy="4914412"/>
              <a:chOff x="0" y="0"/>
              <a:chExt cx="20508749" cy="11117360"/>
            </a:xfrm>
          </p:grpSpPr>
          <p:grpSp>
            <p:nvGrpSpPr>
              <p:cNvPr id="7" name="Group 3"/>
              <p:cNvGrpSpPr/>
              <p:nvPr/>
            </p:nvGrpSpPr>
            <p:grpSpPr>
              <a:xfrm>
                <a:off x="701722" y="423181"/>
                <a:ext cx="19807028" cy="10694179"/>
                <a:chOff x="0" y="0"/>
                <a:chExt cx="22961321" cy="12397241"/>
              </a:xfrm>
            </p:grpSpPr>
            <p:sp>
              <p:nvSpPr>
                <p:cNvPr id="10"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8" name="Group 5"/>
              <p:cNvGrpSpPr/>
              <p:nvPr/>
            </p:nvGrpSpPr>
            <p:grpSpPr>
              <a:xfrm>
                <a:off x="0" y="0"/>
                <a:ext cx="20059310" cy="10658158"/>
                <a:chOff x="0" y="0"/>
                <a:chExt cx="23253780" cy="12355483"/>
              </a:xfrm>
            </p:grpSpPr>
            <p:sp>
              <p:nvSpPr>
                <p:cNvPr id="9"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5" name="Rectangle 4"/>
            <p:cNvSpPr/>
            <p:nvPr/>
          </p:nvSpPr>
          <p:spPr>
            <a:xfrm>
              <a:off x="6834221" y="2957456"/>
              <a:ext cx="8763000" cy="3139321"/>
            </a:xfrm>
            <a:prstGeom prst="rect">
              <a:avLst/>
            </a:prstGeom>
          </p:spPr>
          <p:txBody>
            <a:bodyPr wrap="square">
              <a:spAutoFit/>
            </a:bodyPr>
            <a:lstStyle/>
            <a:p>
              <a:pPr algn="ctr"/>
              <a:r>
                <a:rPr lang="en-GB" sz="6600" dirty="0" err="1">
                  <a:latin typeface="Cambria" panose="02040503050406030204" pitchFamily="18" charset="0"/>
                  <a:ea typeface="Cambria" panose="02040503050406030204" pitchFamily="18" charset="0"/>
                </a:rPr>
                <a:t>Nêu</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cảm</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nhận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của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em</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sau</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khi</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xem</a:t>
              </a:r>
              <a:r>
                <a:rPr lang="en-GB" sz="6600" dirty="0">
                  <a:latin typeface="Cambria" panose="02040503050406030204" pitchFamily="18" charset="0"/>
                  <a:ea typeface="Cambria" panose="02040503050406030204" pitchFamily="18" charset="0"/>
                </a:rPr>
                <a:t> clip </a:t>
              </a:r>
              <a:r>
                <a:rPr lang="en-GB" sz="6600" dirty="0" err="1">
                  <a:latin typeface="Cambria" panose="02040503050406030204" pitchFamily="18" charset="0"/>
                  <a:ea typeface="Cambria" panose="02040503050406030204" pitchFamily="18" charset="0"/>
                </a:rPr>
                <a:t>về</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các</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bạn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nhỏ</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múa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ba</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lê</a:t>
              </a:r>
              <a:endParaRPr lang="en-GB" sz="6600" dirty="0">
                <a:latin typeface="Cambria" panose="02040503050406030204" pitchFamily="18" charset="0"/>
                <a:ea typeface="Cambria" panose="02040503050406030204" pitchFamily="18" charset="0"/>
              </a:endParaRPr>
            </a:p>
          </p:txBody>
        </p:sp>
      </p:grpSp>
      <p:sp>
        <p:nvSpPr>
          <p:cNvPr id="11" name="Freeform 12"/>
          <p:cNvSpPr/>
          <p:nvPr/>
        </p:nvSpPr>
        <p:spPr>
          <a:xfrm>
            <a:off x="762000" y="495300"/>
            <a:ext cx="5943600" cy="88581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Tree>
    <p:extLst>
      <p:ext uri="{BB962C8B-B14F-4D97-AF65-F5344CB8AC3E}">
        <p14:creationId xmlns:p14="http://schemas.microsoft.com/office/powerpoint/2010/main" val="4162000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5800" y="342900"/>
            <a:ext cx="8763000" cy="707886"/>
          </a:xfrm>
          <a:prstGeom prst="rect">
            <a:avLst/>
          </a:prstGeom>
        </p:spPr>
        <p:txBody>
          <a:bodyPr wrap="square">
            <a:spAutoFit/>
          </a:bodyPr>
          <a:lstStyle/>
          <a:p>
            <a:pPr algn="ctr"/>
            <a:r>
              <a:rPr lang="en-GB" sz="4000" b="1" dirty="0" err="1">
                <a:solidFill>
                  <a:srgbClr val="5D2F28"/>
                </a:solidFill>
                <a:latin typeface="Cambria" panose="02040503050406030204" pitchFamily="18" charset="0"/>
                <a:ea typeface="Cambria" panose="02040503050406030204" pitchFamily="18" charset="0"/>
              </a:rPr>
              <a:t>Nghệ</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thuật</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múa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ba</a:t>
            </a:r>
            <a:r>
              <a:rPr lang="en-GB" sz="4000" b="1" dirty="0">
                <a:solidFill>
                  <a:srgbClr val="5D2F28"/>
                </a:solidFill>
                <a:latin typeface="Cambria" panose="02040503050406030204" pitchFamily="18" charset="0"/>
                <a:ea typeface="Cambria" panose="02040503050406030204" pitchFamily="18" charset="0"/>
              </a:rPr>
              <a:t> </a:t>
            </a:r>
            <a:r>
              <a:rPr lang="en-GB" sz="4000" b="1" dirty="0" err="1">
                <a:solidFill>
                  <a:srgbClr val="5D2F28"/>
                </a:solidFill>
                <a:latin typeface="Cambria" panose="02040503050406030204" pitchFamily="18" charset="0"/>
                <a:ea typeface="Cambria" panose="02040503050406030204" pitchFamily="18" charset="0"/>
              </a:rPr>
              <a:t>lê</a:t>
            </a:r>
            <a:endParaRPr lang="en-GB" sz="4000" b="1" dirty="0">
              <a:solidFill>
                <a:srgbClr val="5D2F28"/>
              </a:solidFill>
              <a:latin typeface="Cambria" panose="02040503050406030204" pitchFamily="18" charset="0"/>
              <a:ea typeface="Cambria" panose="02040503050406030204" pitchFamily="18" charset="0"/>
            </a:endParaRPr>
          </a:p>
        </p:txBody>
      </p:sp>
      <p:sp>
        <p:nvSpPr>
          <p:cNvPr id="5" name="Rectangle 4"/>
          <p:cNvSpPr/>
          <p:nvPr/>
        </p:nvSpPr>
        <p:spPr>
          <a:xfrm>
            <a:off x="304800" y="1050786"/>
            <a:ext cx="17678400" cy="8956298"/>
          </a:xfrm>
          <a:prstGeom prst="rect">
            <a:avLst/>
          </a:prstGeom>
        </p:spPr>
        <p:txBody>
          <a:bodyPr wrap="square">
            <a:spAutoFit/>
          </a:bodyPr>
          <a:lstStyle/>
          <a:p>
            <a:pPr indent="361950" algn="just"/>
            <a:r>
              <a:rPr lang="en-GB" sz="3600" dirty="0">
                <a:solidFill>
                  <a:srgbClr val="5D2F28"/>
                </a:solidFill>
                <a:latin typeface="Cambria" panose="02040503050406030204" pitchFamily="18" charset="0"/>
                <a:ea typeface="Cambria" panose="02040503050406030204" pitchFamily="18" charset="0"/>
              </a:rPr>
              <a:t>Ba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nguồn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gốc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từ</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biết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thông</a:t>
            </a:r>
            <a:r>
              <a:rPr lang="en-GB" sz="3600" dirty="0">
                <a:solidFill>
                  <a:srgbClr val="5D2F28"/>
                </a:solidFill>
                <a:latin typeface="Cambria" panose="02040503050406030204" pitchFamily="18" charset="0"/>
                <a:ea typeface="Cambria" panose="02040503050406030204" pitchFamily="18" charset="0"/>
              </a:rPr>
              <a:t> qua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loại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kết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giữa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âm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đạo</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nổi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tiếng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Người</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đẹp</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ngủ</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trong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rừng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Lọ</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Lem</a:t>
            </a:r>
            <a:r>
              <a:rPr lang="en-GB" sz="3600" i="1" dirty="0">
                <a:solidFill>
                  <a:srgbClr val="5D2F28"/>
                </a:solidFill>
                <a:latin typeface="Cambria" panose="02040503050406030204" pitchFamily="18" charset="0"/>
                <a:ea typeface="Cambria" panose="02040503050406030204" pitchFamily="18" charset="0"/>
              </a:rPr>
              <a: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Mỗi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kịch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câu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chuyện</a:t>
            </a:r>
            <a:r>
              <a:rPr lang="en-GB" sz="3600" dirty="0">
                <a:solidFill>
                  <a:srgbClr val="5D2F28"/>
                </a:solidFill>
                <a:latin typeface="Cambria" panose="02040503050406030204" pitchFamily="18" charset="0"/>
                <a:ea typeface="Cambria" panose="02040503050406030204" pitchFamily="18" charset="0"/>
              </a:rPr>
              <a:t> ca </a:t>
            </a:r>
            <a:r>
              <a:rPr lang="en-GB" sz="3600" dirty="0" err="1">
                <a:solidFill>
                  <a:srgbClr val="5D2F28"/>
                </a:solidFill>
                <a:latin typeface="Cambria" panose="02040503050406030204" pitchFamily="18" charset="0"/>
                <a:ea typeface="Cambria" panose="02040503050406030204" pitchFamily="18" charset="0"/>
              </a:rPr>
              <a:t>ngợi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tình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sự</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thành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mơ</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vươn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tốt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của</a:t>
            </a:r>
            <a:r>
              <a:rPr lang="en-GB" sz="3600" dirty="0">
                <a:solidFill>
                  <a:srgbClr val="5D2F28"/>
                </a:solidFill>
                <a:latin typeface="Cambria" panose="02040503050406030204" pitchFamily="18" charset="0"/>
                <a:ea typeface="Cambria" panose="02040503050406030204" pitchFamily="18" charset="0"/>
              </a:rPr>
              <a:t> con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cuộc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sống</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dùng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động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nội</a:t>
            </a:r>
            <a:r>
              <a:rPr lang="en-GB" sz="3600" dirty="0">
                <a:solidFill>
                  <a:srgbClr val="5D2F28"/>
                </a:solidFill>
                <a:latin typeface="Cambria" panose="02040503050406030204" pitchFamily="18" charset="0"/>
                <a:ea typeface="Cambria" panose="02040503050406030204" pitchFamily="18" charset="0"/>
              </a:rPr>
              <a:t> dung </a:t>
            </a:r>
            <a:r>
              <a:rPr lang="en-GB" sz="3600" dirty="0" err="1">
                <a:solidFill>
                  <a:srgbClr val="5D2F28"/>
                </a:solidFill>
                <a:latin typeface="Cambria" panose="02040503050406030204" pitchFamily="18" charset="0"/>
                <a:ea typeface="Cambria" panose="02040503050406030204" pitchFamily="18" charset="0"/>
              </a:rPr>
              <a:t>thay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cho</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nói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vở</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Hồ</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thiên</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cú</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đẹp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mắt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chuẩn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bước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nhẹ</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như</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hoa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mở</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khiến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khán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ngắm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nhìn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đàn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lướt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mặt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hồ</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chính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xoay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tục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tới</a:t>
            </a:r>
            <a:r>
              <a:rPr lang="en-GB" sz="3600" dirty="0">
                <a:solidFill>
                  <a:srgbClr val="5D2F28"/>
                </a:solidFill>
                <a:latin typeface="Cambria" panose="02040503050406030204" pitchFamily="18" charset="0"/>
                <a:ea typeface="Cambria" panose="02040503050406030204" pitchFamily="18" charset="0"/>
              </a:rPr>
              <a:t> 32 </a:t>
            </a:r>
            <a:r>
              <a:rPr lang="en-GB" sz="3600" dirty="0" err="1">
                <a:solidFill>
                  <a:srgbClr val="5D2F28"/>
                </a:solidFill>
                <a:latin typeface="Cambria" panose="02040503050406030204" pitchFamily="18" charset="0"/>
                <a:ea typeface="Cambria" panose="02040503050406030204" pitchFamily="18" charset="0"/>
              </a:rPr>
              <a:t>vòng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đầu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mũi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chân</a:t>
            </a:r>
            <a:r>
              <a:rPr lang="en-GB" sz="3600" dirty="0">
                <a:solidFill>
                  <a:srgbClr val="5D2F28"/>
                </a:solidFill>
                <a:latin typeface="Cambria" panose="02040503050406030204" pitchFamily="18" charset="0"/>
                <a:ea typeface="Cambria" panose="02040503050406030204" pitchFamily="18" charset="0"/>
              </a:rPr>
              <a:t>, khan </a:t>
            </a:r>
            <a:r>
              <a:rPr lang="en-GB" sz="3600" dirty="0" err="1">
                <a:solidFill>
                  <a:srgbClr val="5D2F28"/>
                </a:solidFill>
                <a:latin typeface="Cambria" panose="02040503050406030204" pitchFamily="18" charset="0"/>
                <a:ea typeface="Cambria" panose="02040503050406030204" pitchFamily="18" charset="0"/>
              </a:rPr>
              <a:t>giả</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cũng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cảm</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nhận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nhân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đang</a:t>
            </a:r>
            <a:r>
              <a:rPr lang="en-GB" sz="3600" dirty="0">
                <a:solidFill>
                  <a:srgbClr val="5D2F28"/>
                </a:solidFill>
                <a:latin typeface="Cambria" panose="02040503050406030204" pitchFamily="18" charset="0"/>
                <a:ea typeface="Cambria" panose="02040503050406030204" pitchFamily="18" charset="0"/>
              </a:rPr>
              <a:t> mong </a:t>
            </a:r>
            <a:r>
              <a:rPr lang="en-GB" sz="3600" dirty="0" err="1">
                <a:solidFill>
                  <a:srgbClr val="5D2F28"/>
                </a:solidFill>
                <a:latin typeface="Cambria" panose="02040503050406030204" pitchFamily="18" charset="0"/>
                <a:ea typeface="Cambria" panose="02040503050406030204" pitchFamily="18" charset="0"/>
              </a:rPr>
              <a:t>muốn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sức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mạnh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cách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mãnh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liệt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Để</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thực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những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kĩ</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rất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khó</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người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diễn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viên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phải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dày</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công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khổ</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luyện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trong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thời</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gian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dài</a:t>
            </a:r>
            <a:r>
              <a:rPr lang="en-GB" sz="3600" dirty="0">
                <a:solidFill>
                  <a:srgbClr val="5D2F28"/>
                </a:solidFill>
                <a:latin typeface="Cambria" panose="02040503050406030204" pitchFamily="18" charset="0"/>
                <a:ea typeface="Cambria" panose="02040503050406030204" pitchFamily="18" charset="0"/>
              </a:rPr>
              <a:t>.</a:t>
            </a:r>
          </a:p>
          <a:p>
            <a:pPr indent="361950" algn="just"/>
            <a:r>
              <a:rPr lang="en-GB" sz="3600" dirty="0" err="1">
                <a:solidFill>
                  <a:srgbClr val="5D2F28"/>
                </a:solidFill>
                <a:latin typeface="Cambria" panose="02040503050406030204" pitchFamily="18" charset="0"/>
                <a:ea typeface="Cambria" panose="02040503050406030204" pitchFamily="18" charset="0"/>
              </a:rPr>
              <a:t>Hiện</a:t>
            </a:r>
            <a:r>
              <a:rPr lang="en-GB" sz="3600" dirty="0">
                <a:solidFill>
                  <a:srgbClr val="5D2F28"/>
                </a:solidFill>
                <a:latin typeface="Cambria" panose="02040503050406030204" pitchFamily="18" charset="0"/>
                <a:ea typeface="Cambria" panose="02040503050406030204" pitchFamily="18" charset="0"/>
              </a:rPr>
              <a:t> nay, </a:t>
            </a:r>
            <a:r>
              <a:rPr lang="en-GB" sz="3600" dirty="0" err="1">
                <a:solidFill>
                  <a:srgbClr val="5D2F28"/>
                </a:solidFill>
                <a:latin typeface="Cambria" panose="02040503050406030204" pitchFamily="18" charset="0"/>
                <a:ea typeface="Cambria" panose="02040503050406030204" pitchFamily="18" charset="0"/>
              </a:rPr>
              <a:t>ba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lê</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là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một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môn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nghệ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thuật</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nhiều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yêu</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thích</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và</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được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dạy</a:t>
            </a:r>
            <a:r>
              <a:rPr lang="en-GB" sz="3600" dirty="0">
                <a:solidFill>
                  <a:srgbClr val="5D2F28"/>
                </a:solidFill>
                <a:latin typeface="Cambria" panose="02040503050406030204" pitchFamily="18" charset="0"/>
                <a:ea typeface="Cambria" panose="02040503050406030204" pitchFamily="18" charset="0"/>
              </a:rPr>
              <a:t> ở </a:t>
            </a:r>
            <a:r>
              <a:rPr lang="en-GB" sz="3600" dirty="0" err="1">
                <a:solidFill>
                  <a:srgbClr val="5D2F28"/>
                </a:solidFill>
                <a:latin typeface="Cambria" panose="02040503050406030204" pitchFamily="18" charset="0"/>
                <a:ea typeface="Cambria" panose="02040503050406030204" pitchFamily="18" charset="0"/>
              </a:rPr>
              <a:t>các</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trường</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múa</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trên</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khắp</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thế</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giới</a:t>
            </a:r>
            <a:r>
              <a:rPr lang="en-GB" sz="3600" dirty="0">
                <a:solidFill>
                  <a:srgbClr val="5D2F28"/>
                </a:solidFill>
                <a:latin typeface="Cambria" panose="02040503050406030204" pitchFamily="18" charset="0"/>
                <a:ea typeface="Cambria" panose="02040503050406030204" pitchFamily="18" charset="0"/>
              </a:rPr>
              <a:t>.</a:t>
            </a:r>
          </a:p>
          <a:p>
            <a:pPr indent="361950" algn="r"/>
            <a:r>
              <a:rPr lang="en-GB" sz="3600" dirty="0">
                <a:solidFill>
                  <a:srgbClr val="5D2F28"/>
                </a:solidFill>
                <a:latin typeface="Cambria" panose="02040503050406030204" pitchFamily="18" charset="0"/>
                <a:ea typeface="Cambria" panose="02040503050406030204" pitchFamily="18" charset="0"/>
              </a:rPr>
              <a:t>(</a:t>
            </a:r>
            <a:r>
              <a:rPr lang="en-GB" sz="3600" dirty="0" err="1">
                <a:solidFill>
                  <a:srgbClr val="5D2F28"/>
                </a:solidFill>
                <a:latin typeface="Cambria" panose="02040503050406030204" pitchFamily="18" charset="0"/>
                <a:ea typeface="Cambria" panose="02040503050406030204" pitchFamily="18" charset="0"/>
              </a:rPr>
              <a:t>Tuệ</a:t>
            </a:r>
            <a:r>
              <a:rPr lang="en-GB" sz="3600" dirty="0">
                <a:solidFill>
                  <a:srgbClr val="5D2F28"/>
                </a:solidFill>
                <a:latin typeface="Cambria" panose="02040503050406030204" pitchFamily="18" charset="0"/>
                <a:ea typeface="Cambria" panose="02040503050406030204" pitchFamily="18" charset="0"/>
              </a:rPr>
              <a:t> </a:t>
            </a:r>
            <a:r>
              <a:rPr lang="en-GB" sz="3600" dirty="0" err="1">
                <a:solidFill>
                  <a:srgbClr val="5D2F28"/>
                </a:solidFill>
                <a:latin typeface="Cambria" panose="02040503050406030204" pitchFamily="18" charset="0"/>
                <a:ea typeface="Cambria" panose="02040503050406030204" pitchFamily="18" charset="0"/>
              </a:rPr>
              <a:t>Nhi</a:t>
            </a:r>
            <a:r>
              <a:rPr lang="en-GB" sz="3600"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tổng</a:t>
            </a:r>
            <a:r>
              <a:rPr lang="en-GB" sz="3600" i="1" dirty="0">
                <a:solidFill>
                  <a:srgbClr val="5D2F28"/>
                </a:solidFill>
                <a:latin typeface="Cambria" panose="02040503050406030204" pitchFamily="18" charset="0"/>
                <a:ea typeface="Cambria" panose="02040503050406030204" pitchFamily="18" charset="0"/>
              </a:rPr>
              <a:t> </a:t>
            </a:r>
            <a:r>
              <a:rPr lang="en-GB" sz="3600" i="1" dirty="0" err="1">
                <a:solidFill>
                  <a:srgbClr val="5D2F28"/>
                </a:solidFill>
                <a:latin typeface="Cambria" panose="02040503050406030204" pitchFamily="18" charset="0"/>
                <a:ea typeface="Cambria" panose="02040503050406030204" pitchFamily="18" charset="0"/>
              </a:rPr>
              <a:t>hợp</a:t>
            </a:r>
            <a:r>
              <a:rPr lang="en-GB" sz="3600" dirty="0">
                <a:solidFill>
                  <a:srgbClr val="5D2F28"/>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83934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85E25"/>
        </a:solidFill>
        <a:effectLst/>
      </p:bgPr>
    </p:bg>
    <p:spTree>
      <p:nvGrpSpPr>
        <p:cNvPr id="1" name=""/>
        <p:cNvGrpSpPr/>
        <p:nvPr/>
      </p:nvGrpSpPr>
      <p:grpSpPr>
        <a:xfrm>
          <a:off x="0" y="0"/>
          <a:ext cx="0" cy="0"/>
          <a:chOff x="0" y="0"/>
          <a:chExt cx="0" cy="0"/>
        </a:xfrm>
      </p:grpSpPr>
      <p:grpSp>
        <p:nvGrpSpPr>
          <p:cNvPr id="2" name="Group 2"/>
          <p:cNvGrpSpPr/>
          <p:nvPr/>
        </p:nvGrpSpPr>
        <p:grpSpPr>
          <a:xfrm>
            <a:off x="5867400" y="2171700"/>
            <a:ext cx="10933302" cy="4914412"/>
            <a:chOff x="0" y="0"/>
            <a:chExt cx="20508749" cy="11117360"/>
          </a:xfrm>
        </p:grpSpPr>
        <p:grpSp>
          <p:nvGrpSpPr>
            <p:cNvPr id="3" name="Group 3"/>
            <p:cNvGrpSpPr/>
            <p:nvPr/>
          </p:nvGrpSpPr>
          <p:grpSpPr>
            <a:xfrm>
              <a:off x="701722" y="423181"/>
              <a:ext cx="19807028" cy="10694179"/>
              <a:chOff x="0" y="0"/>
              <a:chExt cx="22961321" cy="12397241"/>
            </a:xfrm>
          </p:grpSpPr>
          <p:sp>
            <p:nvSpPr>
              <p:cNvPr id="4" name="Freeform 4"/>
              <p:cNvSpPr/>
              <p:nvPr/>
            </p:nvSpPr>
            <p:spPr>
              <a:xfrm>
                <a:off x="0" y="-4073"/>
                <a:ext cx="22967713" cy="12403843"/>
              </a:xfrm>
              <a:custGeom>
                <a:avLst/>
                <a:gdLst/>
                <a:ahLst/>
                <a:cxnLst/>
                <a:rect l="l" t="t" r="r" b="b"/>
                <a:pathLst>
                  <a:path w="22967713" h="12403843">
                    <a:moveTo>
                      <a:pt x="22339934" y="12349365"/>
                    </a:moveTo>
                    <a:cubicBezTo>
                      <a:pt x="22339934" y="12349365"/>
                      <a:pt x="21609059" y="12403843"/>
                      <a:pt x="18412044" y="12401222"/>
                    </a:cubicBezTo>
                    <a:cubicBezTo>
                      <a:pt x="8118356" y="12399059"/>
                      <a:pt x="1057074" y="12391235"/>
                      <a:pt x="1057074" y="12391235"/>
                    </a:cubicBezTo>
                    <a:cubicBezTo>
                      <a:pt x="812932" y="12382400"/>
                      <a:pt x="449110" y="12361170"/>
                      <a:pt x="282371" y="12302993"/>
                    </a:cubicBezTo>
                    <a:cubicBezTo>
                      <a:pt x="4469" y="12206030"/>
                      <a:pt x="0" y="12032750"/>
                      <a:pt x="0" y="9856500"/>
                    </a:cubicBezTo>
                    <a:cubicBezTo>
                      <a:pt x="8536" y="491230"/>
                      <a:pt x="0" y="345608"/>
                      <a:pt x="77597" y="223930"/>
                    </a:cubicBezTo>
                    <a:cubicBezTo>
                      <a:pt x="217372" y="4759"/>
                      <a:pt x="519255" y="4073"/>
                      <a:pt x="937909" y="4073"/>
                    </a:cubicBezTo>
                    <a:cubicBezTo>
                      <a:pt x="937909" y="4073"/>
                      <a:pt x="3799228" y="15681"/>
                      <a:pt x="14616416" y="7673"/>
                    </a:cubicBezTo>
                    <a:cubicBezTo>
                      <a:pt x="21390132" y="0"/>
                      <a:pt x="22106866" y="6979"/>
                      <a:pt x="22106866" y="6979"/>
                    </a:cubicBezTo>
                    <a:cubicBezTo>
                      <a:pt x="22475174" y="14458"/>
                      <a:pt x="22613434" y="42638"/>
                      <a:pt x="22811174" y="165219"/>
                    </a:cubicBezTo>
                    <a:cubicBezTo>
                      <a:pt x="22962191" y="258836"/>
                      <a:pt x="22967713" y="476157"/>
                      <a:pt x="22958572" y="9856389"/>
                    </a:cubicBezTo>
                    <a:cubicBezTo>
                      <a:pt x="22958571" y="12150716"/>
                      <a:pt x="22915787" y="12299303"/>
                      <a:pt x="22339934" y="12349365"/>
                    </a:cubicBezTo>
                    <a:close/>
                  </a:path>
                </a:pathLst>
              </a:custGeom>
              <a:solidFill>
                <a:srgbClr val="864216"/>
              </a:solidFill>
            </p:spPr>
          </p:sp>
        </p:grpSp>
        <p:grpSp>
          <p:nvGrpSpPr>
            <p:cNvPr id="5" name="Group 5"/>
            <p:cNvGrpSpPr/>
            <p:nvPr/>
          </p:nvGrpSpPr>
          <p:grpSpPr>
            <a:xfrm>
              <a:off x="0" y="0"/>
              <a:ext cx="20059310" cy="10658158"/>
              <a:chOff x="0" y="0"/>
              <a:chExt cx="23253780" cy="12355483"/>
            </a:xfrm>
          </p:grpSpPr>
          <p:sp>
            <p:nvSpPr>
              <p:cNvPr id="6" name="Freeform 6"/>
              <p:cNvSpPr/>
              <p:nvPr/>
            </p:nvSpPr>
            <p:spPr>
              <a:xfrm>
                <a:off x="0" y="-4073"/>
                <a:ext cx="23260171" cy="12362086"/>
              </a:xfrm>
              <a:custGeom>
                <a:avLst/>
                <a:gdLst/>
                <a:ahLst/>
                <a:cxnLst/>
                <a:rect l="l" t="t" r="r" b="b"/>
                <a:pathLst>
                  <a:path w="23260171" h="12362086">
                    <a:moveTo>
                      <a:pt x="22632394" y="12307608"/>
                    </a:moveTo>
                    <a:cubicBezTo>
                      <a:pt x="22632394" y="12307608"/>
                      <a:pt x="21901519" y="12362086"/>
                      <a:pt x="18662529" y="12359465"/>
                    </a:cubicBezTo>
                    <a:cubicBezTo>
                      <a:pt x="8216695" y="12357302"/>
                      <a:pt x="1057074" y="12349478"/>
                      <a:pt x="1057074" y="12349478"/>
                    </a:cubicBezTo>
                    <a:cubicBezTo>
                      <a:pt x="812932" y="12340643"/>
                      <a:pt x="449110" y="12319413"/>
                      <a:pt x="282371" y="12261235"/>
                    </a:cubicBezTo>
                    <a:cubicBezTo>
                      <a:pt x="4469" y="12164272"/>
                      <a:pt x="0" y="11990993"/>
                      <a:pt x="0" y="9822119"/>
                    </a:cubicBezTo>
                    <a:cubicBezTo>
                      <a:pt x="8536" y="491230"/>
                      <a:pt x="0" y="345608"/>
                      <a:pt x="77597" y="223930"/>
                    </a:cubicBezTo>
                    <a:cubicBezTo>
                      <a:pt x="217372" y="4759"/>
                      <a:pt x="519255" y="4073"/>
                      <a:pt x="937909" y="4073"/>
                    </a:cubicBezTo>
                    <a:cubicBezTo>
                      <a:pt x="937909" y="4073"/>
                      <a:pt x="3833727" y="15681"/>
                      <a:pt x="14810800" y="7673"/>
                    </a:cubicBezTo>
                    <a:cubicBezTo>
                      <a:pt x="21682591" y="0"/>
                      <a:pt x="22399324" y="6979"/>
                      <a:pt x="22399324" y="6979"/>
                    </a:cubicBezTo>
                    <a:cubicBezTo>
                      <a:pt x="22767632" y="14458"/>
                      <a:pt x="22905892" y="42638"/>
                      <a:pt x="23103632" y="165219"/>
                    </a:cubicBezTo>
                    <a:cubicBezTo>
                      <a:pt x="23254649" y="258836"/>
                      <a:pt x="23260171" y="476157"/>
                      <a:pt x="23251030" y="9822006"/>
                    </a:cubicBezTo>
                    <a:cubicBezTo>
                      <a:pt x="23251029" y="12108958"/>
                      <a:pt x="23208245" y="12257546"/>
                      <a:pt x="22632394" y="12307608"/>
                    </a:cubicBezTo>
                    <a:close/>
                  </a:path>
                </a:pathLst>
              </a:custGeom>
              <a:solidFill>
                <a:srgbClr val="FFE9DB"/>
              </a:solidFill>
            </p:spPr>
          </p:sp>
        </p:grpSp>
      </p:grpSp>
      <p:sp>
        <p:nvSpPr>
          <p:cNvPr id="11" name="Freeform 12"/>
          <p:cNvSpPr/>
          <p:nvPr/>
        </p:nvSpPr>
        <p:spPr>
          <a:xfrm>
            <a:off x="762000" y="495300"/>
            <a:ext cx="5943600" cy="8858114"/>
          </a:xfrm>
          <a:custGeom>
            <a:avLst/>
            <a:gdLst/>
            <a:ahLst/>
            <a:cxnLst/>
            <a:rect l="l" t="t" r="r" b="b"/>
            <a:pathLst>
              <a:path w="2261084" h="3465263">
                <a:moveTo>
                  <a:pt x="0" y="0"/>
                </a:moveTo>
                <a:lnTo>
                  <a:pt x="2261084" y="0"/>
                </a:lnTo>
                <a:lnTo>
                  <a:pt x="2261084" y="3465263"/>
                </a:lnTo>
                <a:lnTo>
                  <a:pt x="0" y="3465263"/>
                </a:lnTo>
                <a:lnTo>
                  <a:pt x="0" y="0"/>
                </a:lnTo>
                <a:close/>
              </a:path>
            </a:pathLst>
          </a:custGeom>
          <a:blipFill>
            <a:blip r:embed="rId2"/>
            <a:stretch>
              <a:fillRect/>
            </a:stretch>
          </a:blipFill>
        </p:spPr>
      </p:sp>
      <p:sp>
        <p:nvSpPr>
          <p:cNvPr id="7" name="Rectangle 6"/>
          <p:cNvSpPr/>
          <p:nvPr/>
        </p:nvSpPr>
        <p:spPr>
          <a:xfrm>
            <a:off x="6834221" y="3465288"/>
            <a:ext cx="8763000" cy="2123658"/>
          </a:xfrm>
          <a:prstGeom prst="rect">
            <a:avLst/>
          </a:prstGeom>
        </p:spPr>
        <p:txBody>
          <a:bodyPr wrap="square">
            <a:spAutoFit/>
          </a:bodyPr>
          <a:lstStyle/>
          <a:p>
            <a:pPr algn="ctr"/>
            <a:r>
              <a:rPr lang="en-GB" sz="6600" dirty="0">
                <a:latin typeface="Cambria" panose="02040503050406030204" pitchFamily="18" charset="0"/>
                <a:ea typeface="Cambria" panose="02040503050406030204" pitchFamily="18" charset="0"/>
              </a:rPr>
              <a:t>Theo </a:t>
            </a:r>
            <a:r>
              <a:rPr lang="en-GB" sz="6600" dirty="0" err="1">
                <a:latin typeface="Cambria" panose="02040503050406030204" pitchFamily="18" charset="0"/>
                <a:ea typeface="Cambria" panose="02040503050406030204" pitchFamily="18" charset="0"/>
              </a:rPr>
              <a:t>em</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văn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bản</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này</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có</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mấy</a:t>
            </a:r>
            <a:r>
              <a:rPr lang="en-GB" sz="6600" dirty="0">
                <a:latin typeface="Cambria" panose="02040503050406030204" pitchFamily="18" charset="0"/>
                <a:ea typeface="Cambria" panose="02040503050406030204" pitchFamily="18" charset="0"/>
              </a:rPr>
              <a:t> </a:t>
            </a:r>
            <a:r>
              <a:rPr lang="en-GB" sz="6600" dirty="0" err="1">
                <a:latin typeface="Cambria" panose="02040503050406030204" pitchFamily="18" charset="0"/>
                <a:ea typeface="Cambria" panose="02040503050406030204" pitchFamily="18" charset="0"/>
              </a:rPr>
              <a:t>đoạn</a:t>
            </a:r>
            <a:r>
              <a:rPr lang="en-GB" sz="6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403201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2074</Words>
  <Application>Microsoft Office PowerPoint</Application>
  <PresentationFormat>Custom</PresentationFormat>
  <Paragraphs>79</Paragraphs>
  <Slides>39</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Times New Roman</vt:lpstr>
      <vt:lpstr>Cambria</vt:lpstr>
      <vt:lpstr>Arial</vt:lpstr>
      <vt:lpstr>Calibri</vt:lpstr>
      <vt:lpstr>SVN-Newton</vt:lpstr>
      <vt:lpstr>#9Slide06 SVNDope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bale</dc:title>
  <cp:lastModifiedBy>Admin</cp:lastModifiedBy>
  <cp:revision>36</cp:revision>
  <dcterms:created xsi:type="dcterms:W3CDTF">2006-08-16T00:00:00Z</dcterms:created>
  <dcterms:modified xsi:type="dcterms:W3CDTF">2024-12-26T09:30:17Z</dcterms:modified>
  <dc:identifier>DAGUZgX0zws</dc:identifier>
</cp:coreProperties>
</file>