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2" r:id="rId1"/>
    <p:sldMasterId id="2147483714" r:id="rId2"/>
  </p:sldMasterIdLst>
  <p:notesMasterIdLst>
    <p:notesMasterId r:id="rId25"/>
  </p:notesMasterIdLst>
  <p:sldIdLst>
    <p:sldId id="4268" r:id="rId3"/>
    <p:sldId id="4270" r:id="rId4"/>
    <p:sldId id="4283" r:id="rId5"/>
    <p:sldId id="4271" r:id="rId6"/>
    <p:sldId id="4286" r:id="rId7"/>
    <p:sldId id="4285" r:id="rId8"/>
    <p:sldId id="4287" r:id="rId9"/>
    <p:sldId id="4273" r:id="rId10"/>
    <p:sldId id="4282" r:id="rId11"/>
    <p:sldId id="4255" r:id="rId12"/>
    <p:sldId id="4256" r:id="rId13"/>
    <p:sldId id="4257" r:id="rId14"/>
    <p:sldId id="4258" r:id="rId15"/>
    <p:sldId id="4259" r:id="rId16"/>
    <p:sldId id="4260" r:id="rId17"/>
    <p:sldId id="4261" r:id="rId18"/>
    <p:sldId id="4262" r:id="rId19"/>
    <p:sldId id="4264" r:id="rId20"/>
    <p:sldId id="4265" r:id="rId21"/>
    <p:sldId id="4263" r:id="rId22"/>
    <p:sldId id="4266" r:id="rId23"/>
    <p:sldId id="4267" r:id="rId24"/>
  </p:sldIdLst>
  <p:sldSz cx="12192000" cy="6858000"/>
  <p:notesSz cx="6858000" cy="9144000"/>
  <p:embeddedFontLst>
    <p:embeddedFont>
      <p:font typeface="Pangolin" panose="020B0604020202020204" charset="0"/>
      <p:regular r:id="rId26"/>
    </p:embeddedFont>
    <p:embeddedFont>
      <p:font typeface="Roboto" panose="02000000000000000000" pitchFamily="2" charset="0"/>
      <p:regular r:id="rId27"/>
      <p:bold r:id="rId28"/>
      <p:italic r:id="rId29"/>
      <p:boldItalic r:id="rId30"/>
    </p:embeddedFont>
    <p:embeddedFont>
      <p:font typeface="Roboto Black" panose="02000000000000000000" pitchFamily="2" charset="0"/>
      <p:bold r:id="rId31"/>
      <p:boldItalic r:id="rId3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D25"/>
    <a:srgbClr val="AAE1FA"/>
    <a:srgbClr val="95624C"/>
    <a:srgbClr val="F19054"/>
    <a:srgbClr val="81A7D4"/>
    <a:srgbClr val="BB8CBF"/>
    <a:srgbClr val="FEF26C"/>
    <a:srgbClr val="31B778"/>
    <a:srgbClr val="EF6624"/>
    <a:srgbClr val="69CE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0" autoAdjust="0"/>
    <p:restoredTop sz="83192" autoAdjust="0"/>
  </p:normalViewPr>
  <p:slideViewPr>
    <p:cSldViewPr snapToGrid="0">
      <p:cViewPr varScale="1">
        <p:scale>
          <a:sx n="60" d="100"/>
          <a:sy n="60" d="100"/>
        </p:scale>
        <p:origin x="11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08/12/2024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132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081C36"/>
                </a:solidFill>
                <a:effectLst/>
                <a:latin typeface="SegoeuiPc"/>
              </a:rPr>
              <a:t>GV cho HS thảo luận nhóm để đưa ra ý tưởng của nhóm, hỗ trợ nếu nhóm gặp khó khăn trong việc thể hiện ý tưởng. </a:t>
            </a:r>
            <a:endParaRPr lang="en-US" b="0" i="0">
              <a:solidFill>
                <a:srgbClr val="081C36"/>
              </a:solidFill>
              <a:effectLst/>
              <a:latin typeface="SegoeuiPc"/>
            </a:endParaRPr>
          </a:p>
          <a:p>
            <a:r>
              <a:rPr lang="vi-VN" b="0" i="0">
                <a:solidFill>
                  <a:srgbClr val="081C36"/>
                </a:solidFill>
                <a:effectLst/>
                <a:latin typeface="SegoeuiPc"/>
              </a:rPr>
              <a:t>GV chiếu tiêu chí sản phẩm và yêu cầu nội dung thảo luận của học sinh bám sát với các tiêu chí đó</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0177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dirty="0" err="1"/>
              <a:t>sản</a:t>
            </a:r>
            <a:r>
              <a:rPr lang="en-US" baseline="0" dirty="0"/>
              <a:t> </a:t>
            </a:r>
            <a:r>
              <a:rPr lang="en-US" baseline="0" dirty="0" err="1"/>
              <a:t>phẩm</a:t>
            </a:r>
            <a:r>
              <a:rPr lang="en-US" baseline="0" dirty="0"/>
              <a:t>, </a:t>
            </a:r>
            <a:r>
              <a:rPr lang="en-US" baseline="0" dirty="0" err="1"/>
              <a:t>trong</a:t>
            </a:r>
            <a:r>
              <a:rPr lang="en-US" baseline="0" dirty="0"/>
              <a:t> </a:t>
            </a:r>
            <a:r>
              <a:rPr lang="en-US" baseline="0" dirty="0" err="1"/>
              <a:t>đó</a:t>
            </a:r>
            <a:r>
              <a:rPr lang="en-US" baseline="0" dirty="0"/>
              <a:t> </a:t>
            </a:r>
            <a:r>
              <a:rPr lang="en-US" baseline="0" dirty="0" err="1"/>
              <a:t>có</a:t>
            </a:r>
            <a:r>
              <a:rPr lang="en-US" baseline="0" dirty="0"/>
              <a:t> </a:t>
            </a:r>
            <a:r>
              <a:rPr lang="en-US" baseline="0" dirty="0" err="1"/>
              <a:t>thể</a:t>
            </a:r>
            <a:r>
              <a:rPr lang="en-US" baseline="0" dirty="0"/>
              <a:t> </a:t>
            </a:r>
            <a:r>
              <a:rPr lang="en-US" baseline="0" dirty="0" err="1"/>
              <a:t>gợi</a:t>
            </a:r>
            <a:r>
              <a:rPr lang="en-US" baseline="0" dirty="0"/>
              <a:t> </a:t>
            </a:r>
            <a:r>
              <a:rPr lang="en-US" baseline="0" dirty="0" err="1"/>
              <a:t>mở</a:t>
            </a:r>
            <a:r>
              <a:rPr lang="en-US" baseline="0" dirty="0"/>
              <a:t> </a:t>
            </a:r>
            <a:r>
              <a:rPr lang="en-US" baseline="0" dirty="0" err="1"/>
              <a:t>cho</a:t>
            </a:r>
            <a:r>
              <a:rPr lang="en-US" baseline="0" dirty="0"/>
              <a:t> HS </a:t>
            </a:r>
            <a:r>
              <a:rPr lang="en-US" baseline="0" dirty="0" err="1"/>
              <a:t>cách</a:t>
            </a:r>
            <a:r>
              <a:rPr lang="en-US" baseline="0" dirty="0"/>
              <a:t> </a:t>
            </a:r>
            <a:r>
              <a:rPr lang="en-US" baseline="0" dirty="0" err="1"/>
              <a:t>làm</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hình</a:t>
            </a:r>
            <a:r>
              <a:rPr lang="en-US" baseline="0" dirty="0"/>
              <a:t> </a:t>
            </a:r>
            <a:r>
              <a:rPr lang="en-US" baseline="0" dirty="0" err="1"/>
              <a:t>vẽ</a:t>
            </a:r>
            <a:r>
              <a:rPr lang="en-US" baseline="0" dirty="0"/>
              <a:t>, </a:t>
            </a:r>
            <a:r>
              <a:rPr lang="en-US" baseline="0" dirty="0" err="1"/>
              <a:t>cắt</a:t>
            </a:r>
            <a:r>
              <a:rPr lang="en-US" baseline="0" dirty="0"/>
              <a:t> </a:t>
            </a:r>
            <a:r>
              <a:rPr lang="en-US" baseline="0" dirty="0" err="1"/>
              <a:t>dán</a:t>
            </a:r>
            <a:r>
              <a:rPr lang="en-US" baseline="0" dirty="0"/>
              <a:t> </a:t>
            </a:r>
            <a:r>
              <a:rPr lang="en-US" baseline="0" dirty="0" err="1"/>
              <a:t>hoặc</a:t>
            </a:r>
            <a:r>
              <a:rPr lang="en-US" baseline="0" dirty="0"/>
              <a:t> </a:t>
            </a:r>
            <a:r>
              <a:rPr lang="en-US" baseline="0" dirty="0" err="1"/>
              <a:t>một</a:t>
            </a:r>
            <a:r>
              <a:rPr lang="en-US" baseline="0" dirty="0"/>
              <a:t> </a:t>
            </a:r>
            <a:r>
              <a:rPr lang="en-US" baseline="0" dirty="0" err="1"/>
              <a:t>số</a:t>
            </a:r>
            <a:r>
              <a:rPr lang="en-US" baseline="0" dirty="0"/>
              <a:t> </a:t>
            </a:r>
            <a:r>
              <a:rPr lang="en-US" baseline="0" dirty="0" err="1"/>
              <a:t>đồ</a:t>
            </a:r>
            <a:r>
              <a:rPr lang="en-US" baseline="0" dirty="0"/>
              <a:t> </a:t>
            </a:r>
            <a:r>
              <a:rPr lang="en-US" baseline="0" dirty="0" err="1"/>
              <a:t>chơi</a:t>
            </a:r>
            <a:r>
              <a:rPr lang="en-US" baseline="0" dirty="0"/>
              <a:t> </a:t>
            </a:r>
            <a:r>
              <a:rPr lang="en-US" baseline="0" dirty="0" err="1"/>
              <a:t>có</a:t>
            </a:r>
            <a:r>
              <a:rPr lang="en-US" baseline="0" dirty="0"/>
              <a:t> </a:t>
            </a:r>
            <a:r>
              <a:rPr lang="en-US" baseline="0" dirty="0" err="1"/>
              <a:t>sẵn</a:t>
            </a:r>
            <a:r>
              <a:rPr lang="en-US" baseline="0" dirty="0"/>
              <a:t> </a:t>
            </a:r>
            <a:r>
              <a:rPr lang="en-US" baseline="0" dirty="0" err="1"/>
              <a:t>thực</a:t>
            </a:r>
            <a:r>
              <a:rPr lang="en-US" baseline="0" dirty="0"/>
              <a:t> </a:t>
            </a:r>
            <a:r>
              <a:rPr lang="en-US" baseline="0" dirty="0" err="1"/>
              <a:t>hiện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7579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thống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nhất</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0946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2,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834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đồ dùng học tập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03296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a:t>
            </a:r>
            <a:r>
              <a:rPr lang="en-US" baseline="0">
                <a:latin typeface="Times New Roman" panose="02020603050405020304" pitchFamily="18" charset="0"/>
                <a:cs typeface="Times New Roman" panose="02020603050405020304" pitchFamily="18" charset="0"/>
              </a:rPr>
              <a:t>HS thực hành làm sản phẩm theo ý tưởng nhóm đã thống nhất hoặc làm theo gợi ý trong sách</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5271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gợi </a:t>
            </a:r>
            <a:r>
              <a:rPr lang="en-US" dirty="0">
                <a:latin typeface="Times New Roman" panose="02020603050405020304" pitchFamily="18" charset="0"/>
                <a:cs typeface="Times New Roman" panose="02020603050405020304" pitchFamily="18" charset="0"/>
              </a:rPr>
              <a:t>ý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a:latin typeface="Times New Roman" panose="02020603050405020304" pitchFamily="18" charset="0"/>
                <a:cs typeface="Times New Roman" panose="02020603050405020304" pitchFamily="18" charset="0"/>
              </a:rPr>
              <a:t>, lưu</a:t>
            </a:r>
            <a:r>
              <a:rPr lang="en-US" baseline="0">
                <a:latin typeface="Times New Roman" panose="02020603050405020304" pitchFamily="18" charset="0"/>
                <a:cs typeface="Times New Roman" panose="02020603050405020304" pitchFamily="18" charset="0"/>
              </a:rPr>
              <a:t> ý cách đo, gấp tại các trung điểm để chia phần đều nhau</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5665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gợi ý cách làm, lưu</a:t>
            </a:r>
            <a:r>
              <a:rPr lang="en-US" baseline="0">
                <a:latin typeface="Times New Roman" panose="02020603050405020304" pitchFamily="18" charset="0"/>
                <a:cs typeface="Times New Roman" panose="02020603050405020304" pitchFamily="18" charset="0"/>
              </a:rPr>
              <a:t> ý cách đo, gấp tại các trung điểm để chia phần đều nhau</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9728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72097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Các</a:t>
            </a:r>
            <a:r>
              <a:rPr lang="en-US" baseline="0">
                <a:latin typeface="Times New Roman" panose="02020603050405020304" pitchFamily="18" charset="0"/>
                <a:cs typeface="Times New Roman" panose="02020603050405020304" pitchFamily="18" charset="0"/>
              </a:rPr>
              <a:t> nhóm cử đại diện trình bày ý tưởng và sản phẩm của nhóm. Các nhóm khác đặt câu hỏi</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456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chia</a:t>
            </a:r>
            <a:r>
              <a:rPr lang="en-US" baseline="0"/>
              <a:t> l</a:t>
            </a:r>
            <a:r>
              <a:rPr lang="vi-VN"/>
              <a:t>ớp thành các nhóm</a:t>
            </a:r>
          </a:p>
          <a:p>
            <a:r>
              <a:rPr lang="vi-VN"/>
              <a:t>Quản trò hô: Tôi cần, tôi cần. HS hô : Cần gì, cần gì?</a:t>
            </a:r>
          </a:p>
          <a:p>
            <a:r>
              <a:rPr lang="vi-VN"/>
              <a:t>Quản trò yêu cầu các nhóm tìm các đồ vật nặng hoặc nhẹ hơn 1 khối lượng cho trước.</a:t>
            </a:r>
            <a:r>
              <a:rPr lang="en-US"/>
              <a:t> </a:t>
            </a:r>
            <a:r>
              <a:rPr lang="vi-VN"/>
              <a:t>Chẳng hạn: “Tôi cần 1 đồ vật nhẹ hơn 5 g”. </a:t>
            </a:r>
          </a:p>
          <a:p>
            <a:r>
              <a:rPr lang="vi-VN"/>
              <a:t>Các nhóm HS thực hiện, nhóm nào tìm đúng và nhanh nhất được 1 điểm. Sau 5 lượt chơi, nhóm nào được nhiều điểm nhất sẽ chiến thắng.</a:t>
            </a:r>
            <a:endParaRPr lang="en-US"/>
          </a:p>
          <a:p>
            <a:r>
              <a:rPr lang="vi-VN"/>
              <a:t>HS chia sẻ điều rút ra được thông qua trò chơi, chẳng hạn : nhanh mắt, nhanh tay, ước lượng cân nặng của các đồ vật để tìm cho đúng hoặc nhìn trên bao bì để biết chọn đồ vật có khối lượng phù hợp.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0201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6977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9279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Trong quá trình dạy học, GV thường xuyên khuyến khích HS bằng các câu khen khi HS trả lời đúng</a:t>
            </a:r>
            <a:endParaRPr lang="vi-VN"/>
          </a:p>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185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đặt vấn đề : Có những đồ vật mà chúng ta khó ước lượng được đúng cân nặng, một số đột cũng không có bao bì hoặc không ghi thông tin trên bao bì vậy Làm thế nào mà có thể xác định vật đó nặng bao nhiêu gam?</a:t>
            </a:r>
          </a:p>
          <a:p>
            <a:r>
              <a:rPr lang="vi-VN"/>
              <a:t>HS thảo luận và chia sẻ cách của nhóm . Chẳng hạn :  Trong cuộc sống, em thấy người ta thường dùng dụng cụ </a:t>
            </a:r>
            <a:r>
              <a:rPr lang="en-US"/>
              <a:t>gì</a:t>
            </a:r>
            <a:r>
              <a:rPr lang="en-US" baseline="0"/>
              <a:t> </a:t>
            </a:r>
            <a:r>
              <a:rPr lang="vi-VN"/>
              <a:t>để xác định cân nặng của các đồ vật? (cái cân, cân thăng bằng)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6239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dẫn dắt: </a:t>
            </a:r>
            <a:r>
              <a:rPr lang="en-US"/>
              <a:t>em hãy</a:t>
            </a:r>
            <a:r>
              <a:rPr lang="en-US" baseline="0"/>
              <a:t> nhìn hình trên và cho biết các vật trên nặng bao nhiêu? Vì sao em biết vật có số cân đó? (</a:t>
            </a:r>
            <a:r>
              <a:rPr lang="vi-VN" baseline="0"/>
              <a:t>2 đĩa cân thăng b</a:t>
            </a:r>
            <a:r>
              <a:rPr lang="en-US" baseline="0"/>
              <a:t>ằ</a:t>
            </a:r>
            <a:r>
              <a:rPr lang="vi-VN" baseline="0"/>
              <a:t>ng </a:t>
            </a:r>
            <a:r>
              <a:rPr lang="en-US" baseline="0"/>
              <a:t>thì</a:t>
            </a:r>
            <a:r>
              <a:rPr lang="vi-VN" baseline="0"/>
              <a:t> vật ở trên hai đĩa cân đó có cùng khối lượng</a:t>
            </a:r>
            <a:r>
              <a:rPr lang="en-US" baseline="0"/>
              <a:t>)</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8968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dẫn dắt: </a:t>
            </a:r>
            <a:r>
              <a:rPr lang="en-US"/>
              <a:t>em hãy</a:t>
            </a:r>
            <a:r>
              <a:rPr lang="en-US" baseline="0"/>
              <a:t> nhìn hình trên và cho biết các vật trên nặng bao nhiêu? Vì sao em biết vật có số cân đó?</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553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dẫn dắt: </a:t>
            </a:r>
            <a:r>
              <a:rPr lang="en-US"/>
              <a:t>em hãy</a:t>
            </a:r>
            <a:r>
              <a:rPr lang="en-US" baseline="0"/>
              <a:t> nhìn hình trên và cho biết các vật trên nặng bao nhiêu? Vì sao em biết vật có số cân đó?</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1635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dẫn dắt: </a:t>
            </a:r>
            <a:r>
              <a:rPr lang="en-US"/>
              <a:t>em hãy</a:t>
            </a:r>
            <a:r>
              <a:rPr lang="en-US" baseline="0"/>
              <a:t> nhìn hình trên và cho biết các vật trên nặng bao nhiêu? Vì sao em biết vật có số cân đó?</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39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cho HS các nhóm lên trình bày phiếu học tập</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93533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6621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17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85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927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9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675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453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57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341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301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492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948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634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530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138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16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855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191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022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21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76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9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B90F32-1300-4AFF-8BCB-FA99F3C00B2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BB08AF-2141-4B4F-A33D-2ACBF5FBEA9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7085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16500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DA14CBFD-2C6F-E4A0-F468-3C5C731B2275}"/>
              </a:ext>
            </a:extLst>
          </p:cNvPr>
          <p:cNvSpPr txBox="1"/>
          <p:nvPr/>
        </p:nvSpPr>
        <p:spPr>
          <a:xfrm>
            <a:off x="5717863" y="1195240"/>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BÀI 8</a:t>
            </a:r>
          </a:p>
        </p:txBody>
      </p:sp>
      <p:grpSp>
        <p:nvGrpSpPr>
          <p:cNvPr id="3" name="Group 2"/>
          <p:cNvGrpSpPr/>
          <p:nvPr/>
        </p:nvGrpSpPr>
        <p:grpSpPr>
          <a:xfrm>
            <a:off x="6635769" y="5682424"/>
            <a:ext cx="1080256" cy="981137"/>
            <a:chOff x="3686896" y="5777470"/>
            <a:chExt cx="1080256" cy="981137"/>
          </a:xfrm>
        </p:grpSpPr>
        <p:sp>
          <p:nvSpPr>
            <p:cNvPr id="26" name="Arrow: Pentagon 25">
              <a:extLst>
                <a:ext uri="{FF2B5EF4-FFF2-40B4-BE49-F238E27FC236}">
                  <a16:creationId xmlns:a16="http://schemas.microsoft.com/office/drawing/2014/main" id="{F1C07DEE-8892-24B9-69DB-4BC45E9619CB}"/>
                </a:ext>
              </a:extLst>
            </p:cNvPr>
            <p:cNvSpPr/>
            <p:nvPr/>
          </p:nvSpPr>
          <p:spPr>
            <a:xfrm>
              <a:off x="3686896" y="5777470"/>
              <a:ext cx="975161" cy="981137"/>
            </a:xfrm>
            <a:prstGeom prst="ellipse">
              <a:avLst/>
            </a:prstGeom>
            <a:solidFill>
              <a:srgbClr val="48B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3709062" y="6037207"/>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Tiết 1</a:t>
              </a:r>
            </a:p>
          </p:txBody>
        </p:sp>
      </p:grpSp>
      <p:sp>
        <p:nvSpPr>
          <p:cNvPr id="7" name="TextBox 6"/>
          <p:cNvSpPr txBox="1"/>
          <p:nvPr/>
        </p:nvSpPr>
        <p:spPr>
          <a:xfrm>
            <a:off x="5081154" y="2531626"/>
            <a:ext cx="6863612" cy="132343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cs typeface="+mn-cs"/>
              </a:rPr>
              <a:t>CÂN THĂNG BẰNG</a:t>
            </a:r>
          </a:p>
        </p:txBody>
      </p:sp>
      <p:pic>
        <p:nvPicPr>
          <p:cNvPr id="25" name="Picture 24">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74" y="-17200"/>
            <a:ext cx="1885899" cy="1411357"/>
          </a:xfrm>
          <a:prstGeom prst="rect">
            <a:avLst/>
          </a:prstGeom>
          <a:effectLst>
            <a:outerShdw blurRad="63500" sx="102000" sy="102000" algn="ctr" rotWithShape="0">
              <a:prstClr val="black">
                <a:alpha val="40000"/>
              </a:prstClr>
            </a:outerShdw>
          </a:effectLst>
        </p:spPr>
      </p:pic>
      <p:grpSp>
        <p:nvGrpSpPr>
          <p:cNvPr id="14" name="Group 13"/>
          <p:cNvGrpSpPr/>
          <p:nvPr/>
        </p:nvGrpSpPr>
        <p:grpSpPr>
          <a:xfrm>
            <a:off x="852055" y="1549183"/>
            <a:ext cx="4322185" cy="4008588"/>
            <a:chOff x="6774873" y="1808918"/>
            <a:chExt cx="4322185" cy="4008588"/>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4873" y="1808918"/>
              <a:ext cx="4322185" cy="4008588"/>
            </a:xfrm>
            <a:prstGeom prst="rect">
              <a:avLst/>
            </a:prstGeom>
          </p:spPr>
        </p:pic>
        <p:cxnSp>
          <p:nvCxnSpPr>
            <p:cNvPr id="5" name="Straight Connector 4"/>
            <p:cNvCxnSpPr/>
            <p:nvPr/>
          </p:nvCxnSpPr>
          <p:spPr>
            <a:xfrm flipH="1">
              <a:off x="7419109" y="3138055"/>
              <a:ext cx="135082" cy="1205345"/>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7585364" y="3138055"/>
              <a:ext cx="166254" cy="1579418"/>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10016836" y="3010245"/>
              <a:ext cx="270164" cy="1104555"/>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10307782" y="3010245"/>
              <a:ext cx="10391" cy="1426673"/>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0053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968693" y="1751804"/>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Thảo luận và chia sẻ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ý tưởng làm</a:t>
            </a:r>
            <a:r>
              <a:rPr kumimoji="0" lang="vi-V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sz="2400" b="0" i="0" u="none" strike="noStrike" kern="1200" cap="none" spc="0" normalizeH="0" noProof="0" dirty="0">
                <a:ln>
                  <a:noFill/>
                </a:ln>
                <a:solidFill>
                  <a:srgbClr val="002060"/>
                </a:solidFill>
                <a:effectLst/>
                <a:uLnTx/>
                <a:uFillTx/>
                <a:latin typeface="Roboto" panose="02000000000000000000" pitchFamily="2" charset="0"/>
                <a:ea typeface="Roboto" panose="02000000000000000000" pitchFamily="2" charset="0"/>
                <a:cs typeface="+mn-cs"/>
              </a:rPr>
              <a:t>cân </a:t>
            </a:r>
            <a:r>
              <a:rPr kumimoji="0" lang="vi-V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thăng bằng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theo các tiêu chí</a:t>
            </a:r>
            <a:endParaRPr lang="vi-VN" sz="2400" dirty="0">
              <a:solidFill>
                <a:srgbClr val="002060"/>
              </a:solidFill>
              <a:latin typeface="Roboto" panose="02000000000000000000" pitchFamily="2" charset="0"/>
              <a:ea typeface="Roboto" panose="02000000000000000000" pitchFamily="2" charset="0"/>
            </a:endParaRPr>
          </a:p>
        </p:txBody>
      </p:sp>
      <p:sp>
        <p:nvSpPr>
          <p:cNvPr id="117" name="TextBox 116"/>
          <p:cNvSpPr txBox="1"/>
          <p:nvPr/>
        </p:nvSpPr>
        <p:spPr>
          <a:xfrm>
            <a:off x="2537779" y="334139"/>
            <a:ext cx="677283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ĐỀ XUẤT Ý TƯỞNG VÀ CÁCH LÀM </a:t>
            </a:r>
            <a:r>
              <a:rPr lang="vi-VN" altLang="zh-CN" sz="3200" b="1" dirty="0">
                <a:solidFill>
                  <a:srgbClr val="002060"/>
                </a:solidFill>
                <a:latin typeface="Roboto" panose="02000000000000000000" pitchFamily="2" charset="0"/>
                <a:ea typeface="Roboto" panose="02000000000000000000" pitchFamily="2" charset="0"/>
              </a:rPr>
              <a:t>CÂN THĂNG BẰNG</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TextBox 8">
            <a:extLst>
              <a:ext uri="{FF2B5EF4-FFF2-40B4-BE49-F238E27FC236}">
                <a16:creationId xmlns:a16="http://schemas.microsoft.com/office/drawing/2014/main" id="{1C6C1494-9761-2059-0481-6D5C41B8AC62}"/>
              </a:ext>
            </a:extLst>
          </p:cNvPr>
          <p:cNvSpPr txBox="1"/>
          <p:nvPr/>
        </p:nvSpPr>
        <p:spPr>
          <a:xfrm>
            <a:off x="5123545" y="5972314"/>
            <a:ext cx="16013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ý</a:t>
            </a:r>
            <a:endParaRPr kumimoji="0" lang="en-US" altLang="zh-CN" sz="32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3" y="0"/>
            <a:ext cx="1885899" cy="1411357"/>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973" y="2784969"/>
            <a:ext cx="3836197" cy="301315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7419" y="2553916"/>
            <a:ext cx="2915493" cy="2986314"/>
          </a:xfrm>
          <a:prstGeom prst="rect">
            <a:avLst/>
          </a:prstGeom>
        </p:spPr>
      </p:pic>
      <p:pic>
        <p:nvPicPr>
          <p:cNvPr id="12" name="Picture 2">
            <a:extLst>
              <a:ext uri="{FF2B5EF4-FFF2-40B4-BE49-F238E27FC236}">
                <a16:creationId xmlns:a16="http://schemas.microsoft.com/office/drawing/2014/main" id="{876F98D0-383A-4F16-3740-9EB2358E39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0301" y="2948771"/>
            <a:ext cx="2860225" cy="2454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0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3356769" y="524316"/>
            <a:ext cx="54784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TIÊU CHÍ SẢN PHẨM</a:t>
            </a:r>
          </a:p>
        </p:txBody>
      </p:sp>
      <p:sp>
        <p:nvSpPr>
          <p:cNvPr id="3" name="Rounded Rectangle 2"/>
          <p:cNvSpPr/>
          <p:nvPr/>
        </p:nvSpPr>
        <p:spPr>
          <a:xfrm>
            <a:off x="1332768" y="2264035"/>
            <a:ext cx="9530052" cy="397188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680766" y="2829786"/>
            <a:ext cx="469773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2400">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altLang="zh-CN" sz="2400">
                <a:solidFill>
                  <a:srgbClr val="002060"/>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Cân </a:t>
            </a:r>
            <a:r>
              <a:rPr lang="vi-VN" altLang="zh-CN" sz="2400" dirty="0">
                <a:solidFill>
                  <a:srgbClr val="002060"/>
                </a:solidFill>
                <a:latin typeface="Roboto" panose="02000000000000000000" pitchFamily="2" charset="0"/>
                <a:ea typeface="Roboto" panose="02000000000000000000" pitchFamily="2" charset="0"/>
              </a:rPr>
              <a:t>ở vị trí thăng bằng khi vật ở hai đĩa cân có cùng </a:t>
            </a:r>
            <a:r>
              <a:rPr lang="vi-VN" altLang="zh-CN" sz="2400">
                <a:solidFill>
                  <a:srgbClr val="002060"/>
                </a:solidFill>
                <a:latin typeface="Roboto" panose="02000000000000000000" pitchFamily="2" charset="0"/>
                <a:ea typeface="Roboto" panose="02000000000000000000" pitchFamily="2" charset="0"/>
              </a:rPr>
              <a:t>khối lượng</a:t>
            </a:r>
            <a:r>
              <a:rPr lang="en-US" altLang="zh-CN" sz="2400">
                <a:solidFill>
                  <a:srgbClr val="002060"/>
                </a:solidFill>
                <a:latin typeface="Roboto" panose="02000000000000000000" pitchFamily="2" charset="0"/>
                <a:ea typeface="Roboto" panose="02000000000000000000" pitchFamily="2" charset="0"/>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TextBox 9"/>
          <p:cNvSpPr txBox="1"/>
          <p:nvPr/>
        </p:nvSpPr>
        <p:spPr>
          <a:xfrm>
            <a:off x="1680766" y="4249976"/>
            <a:ext cx="4417028" cy="830997"/>
          </a:xfrm>
          <a:prstGeom prst="rect">
            <a:avLst/>
          </a:prstGeom>
          <a:noFill/>
        </p:spPr>
        <p:txBody>
          <a:bodyPr wrap="square" rtlCol="0">
            <a:spAutoFit/>
          </a:bodyPr>
          <a:lstStyle/>
          <a:p>
            <a:pPr lvl="0">
              <a:defRPr/>
            </a:pPr>
            <a:r>
              <a:rPr lang="vi-VN" altLang="zh-CN" sz="2400">
                <a:solidFill>
                  <a:srgbClr val="FF0000"/>
                </a:solidFill>
                <a:latin typeface="Roboto" panose="02000000000000000000" pitchFamily="2" charset="0"/>
                <a:ea typeface="Roboto" panose="02000000000000000000" pitchFamily="2" charset="0"/>
                <a:sym typeface="Wingdings" panose="05000000000000000000" pitchFamily="2" charset="2"/>
              </a:rPr>
              <a:t> </a:t>
            </a:r>
            <a:r>
              <a:rPr lang="en-US" altLang="zh-CN" sz="2400" noProof="0">
                <a:solidFill>
                  <a:srgbClr val="002060"/>
                </a:solidFill>
                <a:latin typeface="Roboto" panose="02000000000000000000" pitchFamily="2" charset="0"/>
                <a:ea typeface="Roboto" panose="02000000000000000000" pitchFamily="2" charset="0"/>
              </a:rPr>
              <a:t>Chắc </a:t>
            </a:r>
            <a:r>
              <a:rPr lang="en-US" altLang="zh-CN" sz="2400" noProof="0" dirty="0" err="1">
                <a:solidFill>
                  <a:srgbClr val="002060"/>
                </a:solidFill>
                <a:latin typeface="Roboto" panose="02000000000000000000" pitchFamily="2" charset="0"/>
                <a:ea typeface="Roboto" panose="02000000000000000000" pitchFamily="2" charset="0"/>
              </a:rPr>
              <a:t>chắn</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dễ</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sử</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dụng</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đảm</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bảo</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tính</a:t>
            </a:r>
            <a:r>
              <a:rPr lang="en-US" altLang="zh-CN" sz="2400" dirty="0">
                <a:solidFill>
                  <a:srgbClr val="002060"/>
                </a:solidFill>
                <a:latin typeface="Roboto" panose="02000000000000000000" pitchFamily="2" charset="0"/>
                <a:ea typeface="Roboto" panose="02000000000000000000" pitchFamily="2" charset="0"/>
              </a:rPr>
              <a:t> </a:t>
            </a:r>
            <a:r>
              <a:rPr lang="en-US" altLang="zh-CN" sz="2400" err="1">
                <a:solidFill>
                  <a:srgbClr val="002060"/>
                </a:solidFill>
                <a:latin typeface="Roboto" panose="02000000000000000000" pitchFamily="2" charset="0"/>
                <a:ea typeface="Roboto" panose="02000000000000000000" pitchFamily="2" charset="0"/>
              </a:rPr>
              <a:t>thẩm</a:t>
            </a:r>
            <a:r>
              <a:rPr lang="en-US" altLang="zh-CN" sz="2400">
                <a:solidFill>
                  <a:srgbClr val="002060"/>
                </a:solidFill>
                <a:latin typeface="Roboto" panose="02000000000000000000" pitchFamily="2" charset="0"/>
                <a:ea typeface="Roboto" panose="02000000000000000000" pitchFamily="2" charset="0"/>
              </a:rPr>
              <a:t> mĩ.</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85899" cy="1411357"/>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565" y="2493514"/>
            <a:ext cx="4470255" cy="3512923"/>
          </a:xfrm>
          <a:prstGeom prst="rect">
            <a:avLst/>
          </a:prstGeom>
        </p:spPr>
      </p:pic>
    </p:spTree>
    <p:extLst>
      <p:ext uri="{BB962C8B-B14F-4D97-AF65-F5344CB8AC3E}">
        <p14:creationId xmlns:p14="http://schemas.microsoft.com/office/powerpoint/2010/main" val="179090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 grpId="0" animBg="1"/>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098522" y="1557087"/>
            <a:ext cx="9419315" cy="523220"/>
          </a:xfrm>
          <a:prstGeom prst="rect">
            <a:avLst/>
          </a:prstGeom>
          <a:noFill/>
        </p:spPr>
        <p:txBody>
          <a:bodyPr wrap="square" rtlCol="0">
            <a:spAutoFit/>
          </a:bodyPr>
          <a:lstStyle/>
          <a:p>
            <a:pPr lvl="0" algn="ctr">
              <a:defRPr/>
            </a:pPr>
            <a:r>
              <a:rPr kumimoji="0" lang="vi-VN" sz="28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Lựa chọn ý tưởng và đề xuất cách làm cân</a:t>
            </a:r>
            <a:r>
              <a:rPr kumimoji="0" lang="vi-VN" sz="2800" b="0" i="0" u="none" strike="noStrike" kern="1200" cap="none" spc="0" normalizeH="0" noProof="0" dirty="0">
                <a:ln>
                  <a:noFill/>
                </a:ln>
                <a:solidFill>
                  <a:srgbClr val="002060"/>
                </a:solidFill>
                <a:effectLst/>
                <a:uLnTx/>
                <a:uFillTx/>
                <a:latin typeface="Roboto" panose="02000000000000000000" pitchFamily="2" charset="0"/>
                <a:ea typeface="Roboto" panose="02000000000000000000" pitchFamily="2" charset="0"/>
                <a:cs typeface="+mn-cs"/>
              </a:rPr>
              <a:t> thăng bằng</a:t>
            </a:r>
            <a:r>
              <a:rPr kumimoji="0" lang="vi-VN" sz="28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endParaRPr kumimoji="0" lang="en-US" altLang="zh-CN" sz="28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5" y="-27388"/>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2654737" y="327139"/>
            <a:ext cx="6772838" cy="1077218"/>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ĐỀ XUẤT Ý TƯỞNG VÀ CÁCH LÀM </a:t>
            </a:r>
            <a:r>
              <a:rPr lang="vi-VN" altLang="zh-CN" sz="3200" b="1" noProof="0" dirty="0">
                <a:solidFill>
                  <a:srgbClr val="002060"/>
                </a:solidFill>
                <a:latin typeface="Roboto" panose="02000000000000000000" pitchFamily="2" charset="0"/>
                <a:ea typeface="Roboto" panose="02000000000000000000" pitchFamily="2" charset="0"/>
              </a:rPr>
              <a:t>CÂN THĂNG BẰNG</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grpSp>
        <p:nvGrpSpPr>
          <p:cNvPr id="19" name="Group 18"/>
          <p:cNvGrpSpPr/>
          <p:nvPr/>
        </p:nvGrpSpPr>
        <p:grpSpPr>
          <a:xfrm>
            <a:off x="6041156" y="2325407"/>
            <a:ext cx="3601322" cy="2562225"/>
            <a:chOff x="8172933" y="2462705"/>
            <a:chExt cx="2509283" cy="1895441"/>
          </a:xfrm>
          <a:solidFill>
            <a:srgbClr val="AAE1FA"/>
          </a:solidFill>
        </p:grpSpPr>
        <p:sp>
          <p:nvSpPr>
            <p:cNvPr id="18" name="Isosceles Triangle 17"/>
            <p:cNvSpPr/>
            <p:nvPr/>
          </p:nvSpPr>
          <p:spPr>
            <a:xfrm rot="8615889">
              <a:off x="9471505" y="3518804"/>
              <a:ext cx="467832" cy="839342"/>
            </a:xfrm>
            <a:custGeom>
              <a:avLst/>
              <a:gdLst>
                <a:gd name="connsiteX0" fmla="*/ 0 w 467832"/>
                <a:gd name="connsiteY0" fmla="*/ 839342 h 839342"/>
                <a:gd name="connsiteX1" fmla="*/ 233916 w 467832"/>
                <a:gd name="connsiteY1" fmla="*/ 0 h 839342"/>
                <a:gd name="connsiteX2" fmla="*/ 467832 w 467832"/>
                <a:gd name="connsiteY2" fmla="*/ 839342 h 839342"/>
                <a:gd name="connsiteX3" fmla="*/ 0 w 467832"/>
                <a:gd name="connsiteY3" fmla="*/ 839342 h 839342"/>
                <a:gd name="connsiteX0" fmla="*/ 0 w 467832"/>
                <a:gd name="connsiteY0" fmla="*/ 839342 h 839342"/>
                <a:gd name="connsiteX1" fmla="*/ 233916 w 467832"/>
                <a:gd name="connsiteY1" fmla="*/ 0 h 839342"/>
                <a:gd name="connsiteX2" fmla="*/ 467832 w 467832"/>
                <a:gd name="connsiteY2" fmla="*/ 839342 h 839342"/>
                <a:gd name="connsiteX3" fmla="*/ 0 w 467832"/>
                <a:gd name="connsiteY3" fmla="*/ 839342 h 839342"/>
                <a:gd name="connsiteX0" fmla="*/ 0 w 467832"/>
                <a:gd name="connsiteY0" fmla="*/ 839342 h 839342"/>
                <a:gd name="connsiteX1" fmla="*/ 233916 w 467832"/>
                <a:gd name="connsiteY1" fmla="*/ 0 h 839342"/>
                <a:gd name="connsiteX2" fmla="*/ 467832 w 467832"/>
                <a:gd name="connsiteY2" fmla="*/ 839342 h 839342"/>
                <a:gd name="connsiteX3" fmla="*/ 0 w 467832"/>
                <a:gd name="connsiteY3" fmla="*/ 839342 h 839342"/>
              </a:gdLst>
              <a:ahLst/>
              <a:cxnLst>
                <a:cxn ang="0">
                  <a:pos x="connsiteX0" y="connsiteY0"/>
                </a:cxn>
                <a:cxn ang="0">
                  <a:pos x="connsiteX1" y="connsiteY1"/>
                </a:cxn>
                <a:cxn ang="0">
                  <a:pos x="connsiteX2" y="connsiteY2"/>
                </a:cxn>
                <a:cxn ang="0">
                  <a:pos x="connsiteX3" y="connsiteY3"/>
                </a:cxn>
              </a:cxnLst>
              <a:rect l="l" t="t" r="r" b="b"/>
              <a:pathLst>
                <a:path w="467832" h="839342">
                  <a:moveTo>
                    <a:pt x="0" y="839342"/>
                  </a:moveTo>
                  <a:cubicBezTo>
                    <a:pt x="77972" y="559561"/>
                    <a:pt x="272995" y="551027"/>
                    <a:pt x="233916" y="0"/>
                  </a:cubicBezTo>
                  <a:cubicBezTo>
                    <a:pt x="601042" y="532609"/>
                    <a:pt x="389860" y="559561"/>
                    <a:pt x="467832" y="839342"/>
                  </a:cubicBezTo>
                  <a:lnTo>
                    <a:pt x="0" y="8393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16"/>
            <p:cNvSpPr/>
            <p:nvPr/>
          </p:nvSpPr>
          <p:spPr>
            <a:xfrm>
              <a:off x="8172933" y="2462705"/>
              <a:ext cx="2509283" cy="1307915"/>
            </a:xfrm>
            <a:custGeom>
              <a:avLst/>
              <a:gdLst>
                <a:gd name="connsiteX0" fmla="*/ 0 w 1945758"/>
                <a:gd name="connsiteY0" fmla="*/ 210902 h 1265385"/>
                <a:gd name="connsiteX1" fmla="*/ 210902 w 1945758"/>
                <a:gd name="connsiteY1" fmla="*/ 0 h 1265385"/>
                <a:gd name="connsiteX2" fmla="*/ 1734856 w 1945758"/>
                <a:gd name="connsiteY2" fmla="*/ 0 h 1265385"/>
                <a:gd name="connsiteX3" fmla="*/ 1945758 w 1945758"/>
                <a:gd name="connsiteY3" fmla="*/ 210902 h 1265385"/>
                <a:gd name="connsiteX4" fmla="*/ 1945758 w 1945758"/>
                <a:gd name="connsiteY4" fmla="*/ 1054483 h 1265385"/>
                <a:gd name="connsiteX5" fmla="*/ 1734856 w 1945758"/>
                <a:gd name="connsiteY5" fmla="*/ 1265385 h 1265385"/>
                <a:gd name="connsiteX6" fmla="*/ 210902 w 1945758"/>
                <a:gd name="connsiteY6" fmla="*/ 1265385 h 1265385"/>
                <a:gd name="connsiteX7" fmla="*/ 0 w 1945758"/>
                <a:gd name="connsiteY7" fmla="*/ 1054483 h 1265385"/>
                <a:gd name="connsiteX8" fmla="*/ 0 w 1945758"/>
                <a:gd name="connsiteY8" fmla="*/ 210902 h 1265385"/>
                <a:gd name="connsiteX0" fmla="*/ 0 w 1945758"/>
                <a:gd name="connsiteY0" fmla="*/ 210902 h 1276018"/>
                <a:gd name="connsiteX1" fmla="*/ 210902 w 1945758"/>
                <a:gd name="connsiteY1" fmla="*/ 0 h 1276018"/>
                <a:gd name="connsiteX2" fmla="*/ 1734856 w 1945758"/>
                <a:gd name="connsiteY2" fmla="*/ 0 h 1276018"/>
                <a:gd name="connsiteX3" fmla="*/ 1945758 w 1945758"/>
                <a:gd name="connsiteY3" fmla="*/ 210902 h 1276018"/>
                <a:gd name="connsiteX4" fmla="*/ 1945758 w 1945758"/>
                <a:gd name="connsiteY4" fmla="*/ 1054483 h 1276018"/>
                <a:gd name="connsiteX5" fmla="*/ 1192595 w 1945758"/>
                <a:gd name="connsiteY5" fmla="*/ 1276018 h 1276018"/>
                <a:gd name="connsiteX6" fmla="*/ 210902 w 1945758"/>
                <a:gd name="connsiteY6" fmla="*/ 1265385 h 1276018"/>
                <a:gd name="connsiteX7" fmla="*/ 0 w 1945758"/>
                <a:gd name="connsiteY7" fmla="*/ 1054483 h 1276018"/>
                <a:gd name="connsiteX8" fmla="*/ 0 w 1945758"/>
                <a:gd name="connsiteY8" fmla="*/ 210902 h 1276018"/>
                <a:gd name="connsiteX0" fmla="*/ 0 w 2041235"/>
                <a:gd name="connsiteY0" fmla="*/ 253432 h 1318548"/>
                <a:gd name="connsiteX1" fmla="*/ 210902 w 2041235"/>
                <a:gd name="connsiteY1" fmla="*/ 42530 h 1318548"/>
                <a:gd name="connsiteX2" fmla="*/ 2000670 w 2041235"/>
                <a:gd name="connsiteY2" fmla="*/ 0 h 1318548"/>
                <a:gd name="connsiteX3" fmla="*/ 1945758 w 2041235"/>
                <a:gd name="connsiteY3" fmla="*/ 253432 h 1318548"/>
                <a:gd name="connsiteX4" fmla="*/ 1945758 w 2041235"/>
                <a:gd name="connsiteY4" fmla="*/ 1097013 h 1318548"/>
                <a:gd name="connsiteX5" fmla="*/ 1192595 w 2041235"/>
                <a:gd name="connsiteY5" fmla="*/ 1318548 h 1318548"/>
                <a:gd name="connsiteX6" fmla="*/ 210902 w 2041235"/>
                <a:gd name="connsiteY6" fmla="*/ 1307915 h 1318548"/>
                <a:gd name="connsiteX7" fmla="*/ 0 w 2041235"/>
                <a:gd name="connsiteY7" fmla="*/ 1097013 h 1318548"/>
                <a:gd name="connsiteX8" fmla="*/ 0 w 2041235"/>
                <a:gd name="connsiteY8" fmla="*/ 253432 h 1318548"/>
                <a:gd name="connsiteX0" fmla="*/ 0 w 2179674"/>
                <a:gd name="connsiteY0" fmla="*/ 253432 h 1318548"/>
                <a:gd name="connsiteX1" fmla="*/ 210902 w 2179674"/>
                <a:gd name="connsiteY1" fmla="*/ 42530 h 1318548"/>
                <a:gd name="connsiteX2" fmla="*/ 2000670 w 2179674"/>
                <a:gd name="connsiteY2" fmla="*/ 0 h 1318548"/>
                <a:gd name="connsiteX3" fmla="*/ 2179674 w 2179674"/>
                <a:gd name="connsiteY3" fmla="*/ 253432 h 1318548"/>
                <a:gd name="connsiteX4" fmla="*/ 1945758 w 2179674"/>
                <a:gd name="connsiteY4" fmla="*/ 1097013 h 1318548"/>
                <a:gd name="connsiteX5" fmla="*/ 1192595 w 2179674"/>
                <a:gd name="connsiteY5" fmla="*/ 1318548 h 1318548"/>
                <a:gd name="connsiteX6" fmla="*/ 210902 w 2179674"/>
                <a:gd name="connsiteY6" fmla="*/ 1307915 h 1318548"/>
                <a:gd name="connsiteX7" fmla="*/ 0 w 2179674"/>
                <a:gd name="connsiteY7" fmla="*/ 1097013 h 1318548"/>
                <a:gd name="connsiteX8" fmla="*/ 0 w 2179674"/>
                <a:gd name="connsiteY8" fmla="*/ 253432 h 1318548"/>
                <a:gd name="connsiteX0" fmla="*/ 0 w 2509283"/>
                <a:gd name="connsiteY0" fmla="*/ 242800 h 1318548"/>
                <a:gd name="connsiteX1" fmla="*/ 540511 w 2509283"/>
                <a:gd name="connsiteY1" fmla="*/ 42530 h 1318548"/>
                <a:gd name="connsiteX2" fmla="*/ 2330279 w 2509283"/>
                <a:gd name="connsiteY2" fmla="*/ 0 h 1318548"/>
                <a:gd name="connsiteX3" fmla="*/ 2509283 w 2509283"/>
                <a:gd name="connsiteY3" fmla="*/ 253432 h 1318548"/>
                <a:gd name="connsiteX4" fmla="*/ 2275367 w 2509283"/>
                <a:gd name="connsiteY4" fmla="*/ 1097013 h 1318548"/>
                <a:gd name="connsiteX5" fmla="*/ 1522204 w 2509283"/>
                <a:gd name="connsiteY5" fmla="*/ 1318548 h 1318548"/>
                <a:gd name="connsiteX6" fmla="*/ 540511 w 2509283"/>
                <a:gd name="connsiteY6" fmla="*/ 1307915 h 1318548"/>
                <a:gd name="connsiteX7" fmla="*/ 329609 w 2509283"/>
                <a:gd name="connsiteY7" fmla="*/ 1097013 h 1318548"/>
                <a:gd name="connsiteX8" fmla="*/ 0 w 2509283"/>
                <a:gd name="connsiteY8" fmla="*/ 242800 h 1318548"/>
                <a:gd name="connsiteX0" fmla="*/ 0 w 2509283"/>
                <a:gd name="connsiteY0" fmla="*/ 242800 h 1307915"/>
                <a:gd name="connsiteX1" fmla="*/ 540511 w 2509283"/>
                <a:gd name="connsiteY1" fmla="*/ 42530 h 1307915"/>
                <a:gd name="connsiteX2" fmla="*/ 2330279 w 2509283"/>
                <a:gd name="connsiteY2" fmla="*/ 0 h 1307915"/>
                <a:gd name="connsiteX3" fmla="*/ 2509283 w 2509283"/>
                <a:gd name="connsiteY3" fmla="*/ 253432 h 1307915"/>
                <a:gd name="connsiteX4" fmla="*/ 2275367 w 2509283"/>
                <a:gd name="connsiteY4" fmla="*/ 1097013 h 1307915"/>
                <a:gd name="connsiteX5" fmla="*/ 1437143 w 2509283"/>
                <a:gd name="connsiteY5" fmla="*/ 1307915 h 1307915"/>
                <a:gd name="connsiteX6" fmla="*/ 540511 w 2509283"/>
                <a:gd name="connsiteY6" fmla="*/ 1307915 h 1307915"/>
                <a:gd name="connsiteX7" fmla="*/ 329609 w 2509283"/>
                <a:gd name="connsiteY7" fmla="*/ 1097013 h 1307915"/>
                <a:gd name="connsiteX8" fmla="*/ 0 w 2509283"/>
                <a:gd name="connsiteY8" fmla="*/ 242800 h 1307915"/>
                <a:gd name="connsiteX0" fmla="*/ 0 w 2509283"/>
                <a:gd name="connsiteY0" fmla="*/ 242800 h 1307915"/>
                <a:gd name="connsiteX1" fmla="*/ 540511 w 2509283"/>
                <a:gd name="connsiteY1" fmla="*/ 42530 h 1307915"/>
                <a:gd name="connsiteX2" fmla="*/ 2330279 w 2509283"/>
                <a:gd name="connsiteY2" fmla="*/ 0 h 1307915"/>
                <a:gd name="connsiteX3" fmla="*/ 2509283 w 2509283"/>
                <a:gd name="connsiteY3" fmla="*/ 253432 h 1307915"/>
                <a:gd name="connsiteX4" fmla="*/ 2275367 w 2509283"/>
                <a:gd name="connsiteY4" fmla="*/ 1097013 h 1307915"/>
                <a:gd name="connsiteX5" fmla="*/ 1437143 w 2509283"/>
                <a:gd name="connsiteY5" fmla="*/ 1307915 h 1307915"/>
                <a:gd name="connsiteX6" fmla="*/ 540511 w 2509283"/>
                <a:gd name="connsiteY6" fmla="*/ 1307915 h 1307915"/>
                <a:gd name="connsiteX7" fmla="*/ 329609 w 2509283"/>
                <a:gd name="connsiteY7" fmla="*/ 1097013 h 1307915"/>
                <a:gd name="connsiteX8" fmla="*/ 0 w 2509283"/>
                <a:gd name="connsiteY8" fmla="*/ 242800 h 1307915"/>
                <a:gd name="connsiteX0" fmla="*/ 0 w 2509283"/>
                <a:gd name="connsiteY0" fmla="*/ 242800 h 1307915"/>
                <a:gd name="connsiteX1" fmla="*/ 540511 w 2509283"/>
                <a:gd name="connsiteY1" fmla="*/ 42530 h 1307915"/>
                <a:gd name="connsiteX2" fmla="*/ 2330279 w 2509283"/>
                <a:gd name="connsiteY2" fmla="*/ 0 h 1307915"/>
                <a:gd name="connsiteX3" fmla="*/ 2509283 w 2509283"/>
                <a:gd name="connsiteY3" fmla="*/ 253432 h 1307915"/>
                <a:gd name="connsiteX4" fmla="*/ 2275367 w 2509283"/>
                <a:gd name="connsiteY4" fmla="*/ 1097013 h 1307915"/>
                <a:gd name="connsiteX5" fmla="*/ 1437143 w 2509283"/>
                <a:gd name="connsiteY5" fmla="*/ 1307915 h 1307915"/>
                <a:gd name="connsiteX6" fmla="*/ 540511 w 2509283"/>
                <a:gd name="connsiteY6" fmla="*/ 1307915 h 1307915"/>
                <a:gd name="connsiteX7" fmla="*/ 329609 w 2509283"/>
                <a:gd name="connsiteY7" fmla="*/ 1097013 h 1307915"/>
                <a:gd name="connsiteX8" fmla="*/ 0 w 2509283"/>
                <a:gd name="connsiteY8" fmla="*/ 242800 h 1307915"/>
                <a:gd name="connsiteX0" fmla="*/ 0 w 2509283"/>
                <a:gd name="connsiteY0" fmla="*/ 242800 h 1307915"/>
                <a:gd name="connsiteX1" fmla="*/ 540511 w 2509283"/>
                <a:gd name="connsiteY1" fmla="*/ 42530 h 1307915"/>
                <a:gd name="connsiteX2" fmla="*/ 2330279 w 2509283"/>
                <a:gd name="connsiteY2" fmla="*/ 0 h 1307915"/>
                <a:gd name="connsiteX3" fmla="*/ 2509283 w 2509283"/>
                <a:gd name="connsiteY3" fmla="*/ 253432 h 1307915"/>
                <a:gd name="connsiteX4" fmla="*/ 2275367 w 2509283"/>
                <a:gd name="connsiteY4" fmla="*/ 1097013 h 1307915"/>
                <a:gd name="connsiteX5" fmla="*/ 1437143 w 2509283"/>
                <a:gd name="connsiteY5" fmla="*/ 1307915 h 1307915"/>
                <a:gd name="connsiteX6" fmla="*/ 540511 w 2509283"/>
                <a:gd name="connsiteY6" fmla="*/ 1307915 h 1307915"/>
                <a:gd name="connsiteX7" fmla="*/ 329609 w 2509283"/>
                <a:gd name="connsiteY7" fmla="*/ 1097013 h 1307915"/>
                <a:gd name="connsiteX8" fmla="*/ 0 w 2509283"/>
                <a:gd name="connsiteY8" fmla="*/ 242800 h 130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9283" h="1307915">
                  <a:moveTo>
                    <a:pt x="0" y="242800"/>
                  </a:moveTo>
                  <a:cubicBezTo>
                    <a:pt x="0" y="126322"/>
                    <a:pt x="424033" y="42530"/>
                    <a:pt x="540511" y="42530"/>
                  </a:cubicBezTo>
                  <a:lnTo>
                    <a:pt x="2330279" y="0"/>
                  </a:lnTo>
                  <a:cubicBezTo>
                    <a:pt x="2446757" y="0"/>
                    <a:pt x="2509283" y="136954"/>
                    <a:pt x="2509283" y="253432"/>
                  </a:cubicBezTo>
                  <a:lnTo>
                    <a:pt x="2275367" y="1097013"/>
                  </a:lnTo>
                  <a:cubicBezTo>
                    <a:pt x="2197395" y="1378207"/>
                    <a:pt x="1726286" y="1272765"/>
                    <a:pt x="1437143" y="1307915"/>
                  </a:cubicBezTo>
                  <a:lnTo>
                    <a:pt x="540511" y="1307915"/>
                  </a:lnTo>
                  <a:cubicBezTo>
                    <a:pt x="355922" y="1272765"/>
                    <a:pt x="439479" y="1381751"/>
                    <a:pt x="329609" y="1097013"/>
                  </a:cubicBezTo>
                  <a:cubicBezTo>
                    <a:pt x="219739" y="812275"/>
                    <a:pt x="0" y="359278"/>
                    <a:pt x="0" y="2428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TextBox 21"/>
          <p:cNvSpPr txBox="1"/>
          <p:nvPr/>
        </p:nvSpPr>
        <p:spPr>
          <a:xfrm>
            <a:off x="6575750" y="2423309"/>
            <a:ext cx="3025061" cy="1569660"/>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vi-VN" sz="2400" noProof="0">
                <a:solidFill>
                  <a:srgbClr val="002060"/>
                </a:solidFill>
                <a:latin typeface="Roboto" panose="02000000000000000000" pitchFamily="2" charset="0"/>
                <a:ea typeface="Roboto" panose="02000000000000000000" pitchFamily="2" charset="0"/>
              </a:rPr>
              <a:t>C</a:t>
            </a:r>
            <a:r>
              <a:rPr lang="en-US" sz="2400">
                <a:solidFill>
                  <a:srgbClr val="002060"/>
                </a:solidFill>
                <a:latin typeface="Roboto" panose="02000000000000000000" pitchFamily="2" charset="0"/>
                <a:ea typeface="Roboto" panose="02000000000000000000" pitchFamily="2" charset="0"/>
              </a:rPr>
              <a:t>â</a:t>
            </a:r>
            <a:r>
              <a:rPr lang="vi-VN" sz="2400" noProof="0">
                <a:solidFill>
                  <a:srgbClr val="002060"/>
                </a:solidFill>
                <a:latin typeface="Roboto" panose="02000000000000000000" pitchFamily="2" charset="0"/>
                <a:ea typeface="Roboto" panose="02000000000000000000" pitchFamily="2" charset="0"/>
              </a:rPr>
              <a:t>n </a:t>
            </a:r>
            <a:r>
              <a:rPr lang="vi-VN" sz="2400" noProof="0" dirty="0">
                <a:solidFill>
                  <a:srgbClr val="002060"/>
                </a:solidFill>
                <a:latin typeface="Roboto" panose="02000000000000000000" pitchFamily="2" charset="0"/>
                <a:ea typeface="Roboto" panose="02000000000000000000" pitchFamily="2" charset="0"/>
              </a:rPr>
              <a:t>gồm những bộ phận nào? Làm thế nào để cân ở vị trí thăng bằng?</a:t>
            </a:r>
            <a:endPar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 name="Cloud 1">
            <a:extLst>
              <a:ext uri="{FF2B5EF4-FFF2-40B4-BE49-F238E27FC236}">
                <a16:creationId xmlns:a16="http://schemas.microsoft.com/office/drawing/2014/main" id="{B90E3816-CBAC-5E4D-E760-A26EDB6133F8}"/>
              </a:ext>
            </a:extLst>
          </p:cNvPr>
          <p:cNvSpPr/>
          <p:nvPr/>
        </p:nvSpPr>
        <p:spPr>
          <a:xfrm>
            <a:off x="2060412" y="2233037"/>
            <a:ext cx="3601322" cy="243248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pic>
        <p:nvPicPr>
          <p:cNvPr id="4100" name="Picture 4">
            <a:extLst>
              <a:ext uri="{FF2B5EF4-FFF2-40B4-BE49-F238E27FC236}">
                <a16:creationId xmlns:a16="http://schemas.microsoft.com/office/drawing/2014/main" id="{A5CB3837-1E7B-7311-00C4-43C916148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4470" y="2463190"/>
            <a:ext cx="2045587" cy="182922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8603C6E7-3A9B-E56A-80EB-4CD3238A6C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9" y="2781208"/>
            <a:ext cx="2805412" cy="408614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046E5FEE-EA20-03BC-9C7E-112FE459D6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2158" y="2783167"/>
            <a:ext cx="3577902" cy="407483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550689" y="5007883"/>
            <a:ext cx="3141056" cy="1200329"/>
          </a:xfrm>
          <a:prstGeom prst="borderCallout1">
            <a:avLst>
              <a:gd name="adj1" fmla="val 18750"/>
              <a:gd name="adj2" fmla="val -8333"/>
              <a:gd name="adj3" fmla="val -23410"/>
              <a:gd name="adj4" fmla="val -53219"/>
            </a:avLst>
          </a:prstGeom>
          <a:noFill/>
          <a:ln>
            <a:solidFill>
              <a:schemeClr val="tx1"/>
            </a:solidFill>
            <a:prstDash val="dash"/>
          </a:ln>
        </p:spPr>
        <p:txBody>
          <a:bodyPr wrap="square" rtlCol="0">
            <a:spAutoFit/>
          </a:bodyPr>
          <a:lstStyle/>
          <a:p>
            <a:pPr lvl="0">
              <a:defRPr/>
            </a:pPr>
            <a:r>
              <a:rPr lang="vi-VN" sz="2400" noProof="0">
                <a:solidFill>
                  <a:srgbClr val="002060"/>
                </a:solidFill>
                <a:latin typeface="Roboto" panose="02000000000000000000" pitchFamily="2" charset="0"/>
                <a:ea typeface="Roboto" panose="02000000000000000000" pitchFamily="2" charset="0"/>
              </a:rPr>
              <a:t>C</a:t>
            </a:r>
            <a:r>
              <a:rPr lang="en-US" sz="2400">
                <a:solidFill>
                  <a:srgbClr val="002060"/>
                </a:solidFill>
                <a:latin typeface="Roboto" panose="02000000000000000000" pitchFamily="2" charset="0"/>
                <a:ea typeface="Roboto" panose="02000000000000000000" pitchFamily="2" charset="0"/>
              </a:rPr>
              <a:t>â</a:t>
            </a:r>
            <a:r>
              <a:rPr lang="vi-VN" sz="2400" noProof="0">
                <a:solidFill>
                  <a:srgbClr val="002060"/>
                </a:solidFill>
                <a:latin typeface="Roboto" panose="02000000000000000000" pitchFamily="2" charset="0"/>
                <a:ea typeface="Roboto" panose="02000000000000000000" pitchFamily="2" charset="0"/>
              </a:rPr>
              <a:t>n gồm</a:t>
            </a:r>
            <a:r>
              <a:rPr lang="en-US" sz="2400" noProof="0">
                <a:solidFill>
                  <a:srgbClr val="002060"/>
                </a:solidFill>
                <a:latin typeface="Roboto" panose="02000000000000000000" pitchFamily="2" charset="0"/>
                <a:ea typeface="Roboto" panose="02000000000000000000" pitchFamily="2" charset="0"/>
              </a:rPr>
              <a:t>:</a:t>
            </a:r>
            <a:r>
              <a:rPr lang="vi-VN" sz="2400" noProof="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Trụ cân, đế cân, đòn cân, đĩa cân, quả cân</a:t>
            </a:r>
            <a:endPar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4205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104"/>
                                        </p:tgtEl>
                                        <p:attrNameLst>
                                          <p:attrName>style.visibility</p:attrName>
                                        </p:attrNameLst>
                                      </p:cBhvr>
                                      <p:to>
                                        <p:strVal val="visible"/>
                                      </p:to>
                                    </p:set>
                                    <p:anim calcmode="lin" valueType="num">
                                      <p:cBhvr additive="base">
                                        <p:cTn id="21" dur="500" fill="hold"/>
                                        <p:tgtEl>
                                          <p:spTgt spid="4104"/>
                                        </p:tgtEl>
                                        <p:attrNameLst>
                                          <p:attrName>ppt_x</p:attrName>
                                        </p:attrNameLst>
                                      </p:cBhvr>
                                      <p:tavLst>
                                        <p:tav tm="0">
                                          <p:val>
                                            <p:strVal val="1+#ppt_w/2"/>
                                          </p:val>
                                        </p:tav>
                                        <p:tav tm="100000">
                                          <p:val>
                                            <p:strVal val="#ppt_x"/>
                                          </p:val>
                                        </p:tav>
                                      </p:tavLst>
                                    </p:anim>
                                    <p:anim calcmode="lin" valueType="num">
                                      <p:cBhvr additive="base">
                                        <p:cTn id="22" dur="500" fill="hold"/>
                                        <p:tgtEl>
                                          <p:spTgt spid="410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102"/>
                                        </p:tgtEl>
                                        <p:attrNameLst>
                                          <p:attrName>style.visibility</p:attrName>
                                        </p:attrNameLst>
                                      </p:cBhvr>
                                      <p:to>
                                        <p:strVal val="visible"/>
                                      </p:to>
                                    </p:set>
                                    <p:anim calcmode="lin" valueType="num">
                                      <p:cBhvr additive="base">
                                        <p:cTn id="31" dur="500" fill="hold"/>
                                        <p:tgtEl>
                                          <p:spTgt spid="4102"/>
                                        </p:tgtEl>
                                        <p:attrNameLst>
                                          <p:attrName>ppt_x</p:attrName>
                                        </p:attrNameLst>
                                      </p:cBhvr>
                                      <p:tavLst>
                                        <p:tav tm="0">
                                          <p:val>
                                            <p:strVal val="0-#ppt_w/2"/>
                                          </p:val>
                                        </p:tav>
                                        <p:tav tm="100000">
                                          <p:val>
                                            <p:strVal val="#ppt_x"/>
                                          </p:val>
                                        </p:tav>
                                      </p:tavLst>
                                    </p:anim>
                                    <p:anim calcmode="lin" valueType="num">
                                      <p:cBhvr additive="base">
                                        <p:cTn id="32" dur="500" fill="hold"/>
                                        <p:tgtEl>
                                          <p:spTgt spid="4102"/>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100"/>
                                        </p:tgtEl>
                                        <p:attrNameLst>
                                          <p:attrName>style.visibility</p:attrName>
                                        </p:attrNameLst>
                                      </p:cBhvr>
                                      <p:to>
                                        <p:strVal val="visible"/>
                                      </p:to>
                                    </p:set>
                                    <p:anim calcmode="lin" valueType="num">
                                      <p:cBhvr additive="base">
                                        <p:cTn id="35" dur="500" fill="hold"/>
                                        <p:tgtEl>
                                          <p:spTgt spid="4100"/>
                                        </p:tgtEl>
                                        <p:attrNameLst>
                                          <p:attrName>ppt_x</p:attrName>
                                        </p:attrNameLst>
                                      </p:cBhvr>
                                      <p:tavLst>
                                        <p:tav tm="0">
                                          <p:val>
                                            <p:strVal val="0-#ppt_w/2"/>
                                          </p:val>
                                        </p:tav>
                                        <p:tav tm="100000">
                                          <p:val>
                                            <p:strVal val="#ppt_x"/>
                                          </p:val>
                                        </p:tav>
                                      </p:tavLst>
                                    </p:anim>
                                    <p:anim calcmode="lin" valueType="num">
                                      <p:cBhvr additive="base">
                                        <p:cTn id="36" dur="500" fill="hold"/>
                                        <p:tgtEl>
                                          <p:spTgt spid="4100"/>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0-#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0" grpId="0"/>
      <p:bldP spid="22" grpId="0"/>
      <p:bldP spid="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93618" y="1595164"/>
            <a:ext cx="10280476" cy="45985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5" y="-27388"/>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979324" y="1743035"/>
            <a:ext cx="4333237" cy="523220"/>
          </a:xfrm>
          <a:prstGeom prst="rect">
            <a:avLst/>
          </a:prstGeom>
          <a:noFill/>
        </p:spPr>
        <p:txBody>
          <a:bodyPr wrap="square" rtlCol="0">
            <a:spAutoFit/>
          </a:bodyPr>
          <a:lstStyle>
            <a:defPPr>
              <a:defRPr lang="en-US"/>
            </a:defPPr>
            <a:lvl1pPr lvl="0" algn="ctr">
              <a:defRPr sz="2800" b="1">
                <a:solidFill>
                  <a:srgbClr val="00B050"/>
                </a:solidFill>
                <a:latin typeface="Pangolin" panose="000005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Cùng vẽ ý tưởng của nhóm</a:t>
            </a: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2</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14" name="TextBox 13"/>
          <p:cNvSpPr txBox="1"/>
          <p:nvPr/>
        </p:nvSpPr>
        <p:spPr>
          <a:xfrm>
            <a:off x="5261482" y="1927762"/>
            <a:ext cx="6038844" cy="4413516"/>
          </a:xfrm>
          <a:prstGeom prst="rect">
            <a:avLst/>
          </a:prstGeom>
          <a:noFill/>
        </p:spPr>
        <p:txBody>
          <a:bodyPr wrap="square" rtlCol="0">
            <a:spAutoFit/>
          </a:bodyPr>
          <a:lstStyle/>
          <a:p>
            <a:pPr lvl="0">
              <a:lnSpc>
                <a:spcPct val="130000"/>
              </a:lnSpc>
              <a:defRPr/>
            </a:pPr>
            <a:r>
              <a:rPr lang="en-US" altLang="zh-CN" sz="2400">
                <a:solidFill>
                  <a:srgbClr val="002060"/>
                </a:solidFill>
                <a:latin typeface="Roboto" panose="02000000000000000000" pitchFamily="2" charset="0"/>
                <a:ea typeface="Roboto" panose="02000000000000000000" pitchFamily="2" charset="0"/>
              </a:rPr>
              <a:t>1</a:t>
            </a:r>
            <a:r>
              <a:rPr lang="vi-VN" altLang="zh-CN" sz="2400">
                <a:solidFill>
                  <a:srgbClr val="002060"/>
                </a:solidFill>
                <a:latin typeface="Roboto" panose="02000000000000000000" pitchFamily="2" charset="0"/>
                <a:ea typeface="Roboto" panose="02000000000000000000" pitchFamily="2" charset="0"/>
              </a:rPr>
              <a:t>. Hai đĩa cân làm bằng vật liệu gì?</a:t>
            </a:r>
          </a:p>
          <a:p>
            <a:pPr lvl="0">
              <a:lnSpc>
                <a:spcPct val="130000"/>
              </a:lnSpc>
              <a:defRPr/>
            </a:pPr>
            <a:r>
              <a:rPr lang="vi-VN" altLang="zh-CN" sz="2400">
                <a:solidFill>
                  <a:srgbClr val="002060"/>
                </a:solidFill>
                <a:latin typeface="Roboto" panose="02000000000000000000" pitchFamily="2" charset="0"/>
                <a:ea typeface="Roboto" panose="02000000000000000000" pitchFamily="2" charset="0"/>
              </a:rPr>
              <a:t>……………………………….……………………………...</a:t>
            </a:r>
          </a:p>
          <a:p>
            <a:pPr lvl="0">
              <a:lnSpc>
                <a:spcPct val="130000"/>
              </a:lnSpc>
              <a:defRPr/>
            </a:pPr>
            <a:r>
              <a:rPr lang="vi-VN" altLang="zh-CN" sz="2400">
                <a:solidFill>
                  <a:srgbClr val="002060"/>
                </a:solidFill>
                <a:latin typeface="Roboto" panose="02000000000000000000" pitchFamily="2" charset="0"/>
                <a:ea typeface="Roboto" panose="02000000000000000000" pitchFamily="2" charset="0"/>
              </a:rPr>
              <a:t>2. Mô tả cách sử dụng của cân?</a:t>
            </a:r>
          </a:p>
          <a:p>
            <a:pPr lvl="0">
              <a:lnSpc>
                <a:spcPct val="130000"/>
              </a:lnSpc>
              <a:defRPr/>
            </a:pPr>
            <a:r>
              <a:rPr lang="vi-VN" altLang="zh-CN" sz="2400">
                <a:solidFill>
                  <a:srgbClr val="002060"/>
                </a:solidFill>
                <a:latin typeface="Roboto" panose="02000000000000000000" pitchFamily="2" charset="0"/>
                <a:ea typeface="Roboto" panose="02000000000000000000" pitchFamily="2" charset="0"/>
              </a:rPr>
              <a:t>……………………………….……………………………...</a:t>
            </a:r>
          </a:p>
          <a:p>
            <a:pPr lvl="0">
              <a:lnSpc>
                <a:spcPct val="130000"/>
              </a:lnSpc>
              <a:defRPr/>
            </a:pPr>
            <a:r>
              <a:rPr lang="vi-VN" altLang="zh-CN" sz="2400">
                <a:solidFill>
                  <a:srgbClr val="002060"/>
                </a:solidFill>
                <a:latin typeface="Roboto" panose="02000000000000000000" pitchFamily="2" charset="0"/>
                <a:ea typeface="Roboto" panose="02000000000000000000" pitchFamily="2" charset="0"/>
              </a:rPr>
              <a:t>……………………………….……………………………...</a:t>
            </a:r>
          </a:p>
          <a:p>
            <a:pPr lvl="0">
              <a:lnSpc>
                <a:spcPct val="130000"/>
              </a:lnSpc>
              <a:defRPr/>
            </a:pPr>
            <a:r>
              <a:rPr lang="vi-VN" altLang="zh-CN" sz="2400">
                <a:solidFill>
                  <a:srgbClr val="002060"/>
                </a:solidFill>
                <a:latin typeface="Roboto" panose="02000000000000000000" pitchFamily="2" charset="0"/>
                <a:ea typeface="Roboto" panose="02000000000000000000" pitchFamily="2" charset="0"/>
              </a:rPr>
              <a:t>3. Mô tả ngắn gọn các bước làm </a:t>
            </a:r>
            <a:endParaRPr lang="en-US" altLang="zh-CN" sz="2400">
              <a:solidFill>
                <a:srgbClr val="002060"/>
              </a:solidFill>
              <a:latin typeface="Roboto" panose="02000000000000000000" pitchFamily="2" charset="0"/>
              <a:ea typeface="Roboto" panose="02000000000000000000" pitchFamily="2" charset="0"/>
            </a:endParaRPr>
          </a:p>
          <a:p>
            <a:pPr lvl="0">
              <a:lnSpc>
                <a:spcPct val="130000"/>
              </a:lnSpc>
              <a:defRPr/>
            </a:pPr>
            <a:r>
              <a:rPr lang="vi-VN" altLang="zh-CN" sz="2400">
                <a:solidFill>
                  <a:srgbClr val="002060"/>
                </a:solidFill>
                <a:latin typeface="Roboto" panose="02000000000000000000" pitchFamily="2" charset="0"/>
                <a:ea typeface="Roboto" panose="02000000000000000000" pitchFamily="2" charset="0"/>
              </a:rPr>
              <a:t>cân thăng bằng</a:t>
            </a:r>
            <a:r>
              <a:rPr lang="en-US" altLang="zh-CN" sz="2400">
                <a:solidFill>
                  <a:srgbClr val="002060"/>
                </a:solidFill>
                <a:latin typeface="Roboto" panose="02000000000000000000" pitchFamily="2" charset="0"/>
                <a:ea typeface="Roboto" panose="02000000000000000000" pitchFamily="2" charset="0"/>
              </a:rPr>
              <a:t>.</a:t>
            </a:r>
            <a:endParaRPr lang="vi-VN" altLang="zh-CN" sz="2400">
              <a:solidFill>
                <a:srgbClr val="002060"/>
              </a:solidFill>
              <a:latin typeface="Roboto" panose="02000000000000000000" pitchFamily="2" charset="0"/>
              <a:ea typeface="Roboto" panose="02000000000000000000" pitchFamily="2" charset="0"/>
            </a:endParaRPr>
          </a:p>
          <a:p>
            <a:pPr lvl="0">
              <a:lnSpc>
                <a:spcPct val="130000"/>
              </a:lnSpc>
              <a:defRPr/>
            </a:pPr>
            <a:r>
              <a:rPr lang="vi-VN" altLang="zh-CN" sz="2400">
                <a:solidFill>
                  <a:srgbClr val="002060"/>
                </a:solidFill>
                <a:latin typeface="Roboto" panose="02000000000000000000" pitchFamily="2" charset="0"/>
                <a:ea typeface="Roboto" panose="02000000000000000000" pitchFamily="2" charset="0"/>
              </a:rPr>
              <a:t>……………………………….……………………………...</a:t>
            </a:r>
          </a:p>
          <a:p>
            <a:pPr lvl="0">
              <a:lnSpc>
                <a:spcPct val="130000"/>
              </a:lnSpc>
              <a:defRPr/>
            </a:pPr>
            <a:r>
              <a:rPr lang="vi-VN" altLang="zh-CN" sz="2400">
                <a:solidFill>
                  <a:srgbClr val="002060"/>
                </a:solidFill>
                <a:latin typeface="Roboto" panose="02000000000000000000" pitchFamily="2" charset="0"/>
                <a:ea typeface="Roboto" panose="02000000000000000000" pitchFamily="2" charset="0"/>
              </a:rPr>
              <a:t>……………………………….………………………………</a:t>
            </a:r>
          </a:p>
        </p:txBody>
      </p:sp>
      <p:pic>
        <p:nvPicPr>
          <p:cNvPr id="3" name="Picture 2"/>
          <p:cNvPicPr>
            <a:picLocks noChangeAspect="1"/>
          </p:cNvPicPr>
          <p:nvPr/>
        </p:nvPicPr>
        <p:blipFill>
          <a:blip r:embed="rId4"/>
          <a:stretch>
            <a:fillRect/>
          </a:stretch>
        </p:blipFill>
        <p:spPr>
          <a:xfrm>
            <a:off x="1580798" y="2313527"/>
            <a:ext cx="2563865" cy="1508156"/>
          </a:xfrm>
          <a:prstGeom prst="rect">
            <a:avLst/>
          </a:prstGeom>
        </p:spPr>
      </p:pic>
      <p:sp>
        <p:nvSpPr>
          <p:cNvPr id="4" name="Trapezoid 3"/>
          <p:cNvSpPr/>
          <p:nvPr/>
        </p:nvSpPr>
        <p:spPr>
          <a:xfrm flipV="1">
            <a:off x="1307832" y="4159741"/>
            <a:ext cx="987136" cy="987136"/>
          </a:xfrm>
          <a:prstGeom prst="trapezoid">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flipV="1">
            <a:off x="3241897" y="4159741"/>
            <a:ext cx="987136" cy="987136"/>
          </a:xfrm>
          <a:prstGeom prst="trapezoid">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831148" y="3528039"/>
            <a:ext cx="91126" cy="817077"/>
          </a:xfrm>
          <a:custGeom>
            <a:avLst/>
            <a:gdLst>
              <a:gd name="connsiteX0" fmla="*/ 91126 w 91126"/>
              <a:gd name="connsiteY0" fmla="*/ 0 h 817077"/>
              <a:gd name="connsiteX1" fmla="*/ 7999 w 91126"/>
              <a:gd name="connsiteY1" fmla="*/ 779318 h 817077"/>
              <a:gd name="connsiteX2" fmla="*/ 7999 w 91126"/>
              <a:gd name="connsiteY2" fmla="*/ 623455 h 817077"/>
            </a:gdLst>
            <a:ahLst/>
            <a:cxnLst>
              <a:cxn ang="0">
                <a:pos x="connsiteX0" y="connsiteY0"/>
              </a:cxn>
              <a:cxn ang="0">
                <a:pos x="connsiteX1" y="connsiteY1"/>
              </a:cxn>
              <a:cxn ang="0">
                <a:pos x="connsiteX2" y="connsiteY2"/>
              </a:cxn>
            </a:cxnLst>
            <a:rect l="l" t="t" r="r" b="b"/>
            <a:pathLst>
              <a:path w="91126" h="817077">
                <a:moveTo>
                  <a:pt x="91126" y="0"/>
                </a:moveTo>
                <a:cubicBezTo>
                  <a:pt x="56489" y="337704"/>
                  <a:pt x="21853" y="675409"/>
                  <a:pt x="7999" y="779318"/>
                </a:cubicBezTo>
                <a:cubicBezTo>
                  <a:pt x="-5856" y="883227"/>
                  <a:pt x="1071" y="753341"/>
                  <a:pt x="7999" y="6234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742363" y="3509677"/>
            <a:ext cx="91126" cy="817077"/>
          </a:xfrm>
          <a:custGeom>
            <a:avLst/>
            <a:gdLst>
              <a:gd name="connsiteX0" fmla="*/ 91126 w 91126"/>
              <a:gd name="connsiteY0" fmla="*/ 0 h 817077"/>
              <a:gd name="connsiteX1" fmla="*/ 7999 w 91126"/>
              <a:gd name="connsiteY1" fmla="*/ 779318 h 817077"/>
              <a:gd name="connsiteX2" fmla="*/ 7999 w 91126"/>
              <a:gd name="connsiteY2" fmla="*/ 623455 h 817077"/>
            </a:gdLst>
            <a:ahLst/>
            <a:cxnLst>
              <a:cxn ang="0">
                <a:pos x="connsiteX0" y="connsiteY0"/>
              </a:cxn>
              <a:cxn ang="0">
                <a:pos x="connsiteX1" y="connsiteY1"/>
              </a:cxn>
              <a:cxn ang="0">
                <a:pos x="connsiteX2" y="connsiteY2"/>
              </a:cxn>
            </a:cxnLst>
            <a:rect l="l" t="t" r="r" b="b"/>
            <a:pathLst>
              <a:path w="91126" h="817077">
                <a:moveTo>
                  <a:pt x="91126" y="0"/>
                </a:moveTo>
                <a:cubicBezTo>
                  <a:pt x="56489" y="337704"/>
                  <a:pt x="21853" y="675409"/>
                  <a:pt x="7999" y="779318"/>
                </a:cubicBezTo>
                <a:cubicBezTo>
                  <a:pt x="-5856" y="883227"/>
                  <a:pt x="1071" y="753341"/>
                  <a:pt x="7999" y="6234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44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47EDC76-93E4-69B2-B3EB-FFBB9F9285CB}"/>
              </a:ext>
            </a:extLst>
          </p:cNvPr>
          <p:cNvSpPr txBox="1"/>
          <p:nvPr/>
        </p:nvSpPr>
        <p:spPr>
          <a:xfrm>
            <a:off x="1799048" y="1698310"/>
            <a:ext cx="4189228"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 chọn dụng cụ và vật 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11" name="TextBox 10">
            <a:extLst>
              <a:ext uri="{FF2B5EF4-FFF2-40B4-BE49-F238E27FC236}">
                <a16:creationId xmlns:a16="http://schemas.microsoft.com/office/drawing/2014/main" id="{C50EEADF-F242-4F8F-96FE-76601BA8159E}"/>
              </a:ext>
            </a:extLst>
          </p:cNvPr>
          <p:cNvSpPr txBox="1"/>
          <p:nvPr/>
        </p:nvSpPr>
        <p:spPr>
          <a:xfrm>
            <a:off x="1799048" y="2119742"/>
            <a:ext cx="6917503"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noProof="0" dirty="0" err="1">
                <a:solidFill>
                  <a:srgbClr val="002060"/>
                </a:solidFill>
                <a:latin typeface="Roboto" panose="02000000000000000000" pitchFamily="2" charset="0"/>
                <a:ea typeface="Roboto" panose="02000000000000000000" pitchFamily="2" charset="0"/>
              </a:rPr>
              <a:t>Cuộn</a:t>
            </a:r>
            <a:r>
              <a:rPr lang="en-US" sz="2400" noProof="0" dirty="0">
                <a:solidFill>
                  <a:srgbClr val="002060"/>
                </a:solidFill>
                <a:latin typeface="Roboto" panose="02000000000000000000" pitchFamily="2" charset="0"/>
                <a:ea typeface="Roboto" panose="02000000000000000000" pitchFamily="2" charset="0"/>
              </a:rPr>
              <a:t> </a:t>
            </a:r>
            <a:r>
              <a:rPr lang="en-US" sz="2400" noProof="0" dirty="0" err="1">
                <a:solidFill>
                  <a:srgbClr val="002060"/>
                </a:solidFill>
                <a:latin typeface="Roboto" panose="02000000000000000000" pitchFamily="2" charset="0"/>
                <a:ea typeface="Roboto" panose="02000000000000000000" pitchFamily="2" charset="0"/>
              </a:rPr>
              <a:t>dây</a:t>
            </a:r>
            <a:r>
              <a:rPr lang="en-US" sz="2400" noProof="0" dirty="0">
                <a:solidFill>
                  <a:srgbClr val="002060"/>
                </a:solidFill>
                <a:latin typeface="Roboto" panose="02000000000000000000" pitchFamily="2" charset="0"/>
                <a:ea typeface="Roboto" panose="02000000000000000000" pitchFamily="2" charset="0"/>
              </a:rPr>
              <a:t>, </a:t>
            </a:r>
            <a:r>
              <a:rPr lang="en-US" sz="2400" noProof="0" dirty="0" err="1">
                <a:solidFill>
                  <a:srgbClr val="002060"/>
                </a:solidFill>
                <a:latin typeface="Roboto" panose="02000000000000000000" pitchFamily="2" charset="0"/>
                <a:ea typeface="Roboto" panose="02000000000000000000" pitchFamily="2" charset="0"/>
              </a:rPr>
              <a:t>móc</a:t>
            </a:r>
            <a:r>
              <a:rPr lang="en-US" sz="2400" noProof="0" dirty="0">
                <a:solidFill>
                  <a:srgbClr val="002060"/>
                </a:solidFill>
                <a:latin typeface="Roboto" panose="02000000000000000000" pitchFamily="2" charset="0"/>
                <a:ea typeface="Roboto" panose="02000000000000000000" pitchFamily="2" charset="0"/>
              </a:rPr>
              <a:t> </a:t>
            </a:r>
            <a:r>
              <a:rPr lang="en-US" sz="2400" noProof="0" dirty="0" err="1">
                <a:solidFill>
                  <a:srgbClr val="002060"/>
                </a:solidFill>
                <a:latin typeface="Roboto" panose="02000000000000000000" pitchFamily="2" charset="0"/>
                <a:ea typeface="Roboto" panose="02000000000000000000" pitchFamily="2" charset="0"/>
              </a:rPr>
              <a:t>áo</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cốc</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giấy</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2654737" y="199545"/>
            <a:ext cx="7626944"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LÀM </a:t>
            </a:r>
            <a:r>
              <a:rPr lang="vi-VN" altLang="zh-CN" sz="3200" b="1" dirty="0">
                <a:solidFill>
                  <a:srgbClr val="002060"/>
                </a:solidFill>
                <a:latin typeface="Roboto" panose="02000000000000000000" pitchFamily="2" charset="0"/>
                <a:ea typeface="Roboto" panose="02000000000000000000" pitchFamily="2" charset="0"/>
              </a:rPr>
              <a:t>CÂN THĂNG BẰNG</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1026" name="Picture 2">
            <a:extLst>
              <a:ext uri="{FF2B5EF4-FFF2-40B4-BE49-F238E27FC236}">
                <a16:creationId xmlns:a16="http://schemas.microsoft.com/office/drawing/2014/main" id="{E72DD3E1-5635-FAED-39E3-182259A13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541" y="2981632"/>
            <a:ext cx="2997092" cy="295558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1378FE6-90A6-9300-0D5F-E31D612E71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9217" y="2489074"/>
            <a:ext cx="3642847" cy="315442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251CC5D-6DEC-6DEF-B7E5-B95BB287DA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0088" y="2785792"/>
            <a:ext cx="3003632" cy="255628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52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6" presetClass="entr" presetSubtype="16"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circle(in)">
                                      <p:cBhvr>
                                        <p:cTn id="18" dur="2000"/>
                                        <p:tgtEl>
                                          <p:spTgt spid="1030"/>
                                        </p:tgtEl>
                                      </p:cBhvr>
                                    </p:animEffect>
                                  </p:childTnLst>
                                </p:cTn>
                              </p:par>
                              <p:par>
                                <p:cTn id="19" presetID="6" presetClass="entr" presetSubtype="16"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circle(in)">
                                      <p:cBhvr>
                                        <p:cTn id="21" dur="2000"/>
                                        <p:tgtEl>
                                          <p:spTgt spid="1028"/>
                                        </p:tgtEl>
                                      </p:cBhvr>
                                    </p:animEffect>
                                  </p:childTnLst>
                                </p:cTn>
                              </p:par>
                              <p:par>
                                <p:cTn id="22" presetID="6" presetClass="entr" presetSubtype="16"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circle(in)">
                                      <p:cBhvr>
                                        <p:cTn id="2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186"/>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2654737" y="199545"/>
            <a:ext cx="7626944" cy="584775"/>
          </a:xfrm>
          <a:prstGeom prst="rect">
            <a:avLst/>
          </a:prstGeom>
          <a:noFill/>
        </p:spPr>
        <p:txBody>
          <a:bodyPr wrap="square" rtlCol="0">
            <a:spAutoFit/>
          </a:bodyPr>
          <a:lstStyle/>
          <a:p>
            <a:pPr lvl="0" algn="ctr">
              <a:defRPr/>
            </a:pPr>
            <a:r>
              <a:rPr lang="vi-VN" altLang="zh-CN" sz="3200" b="1" dirty="0">
                <a:solidFill>
                  <a:srgbClr val="002060"/>
                </a:solidFill>
                <a:latin typeface="Roboto" panose="02000000000000000000" pitchFamily="2" charset="0"/>
                <a:ea typeface="Roboto" panose="02000000000000000000" pitchFamily="2" charset="0"/>
              </a:rPr>
              <a:t>LÀM CÂN THĂNG BẰNG</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4" name="Oval 20">
            <a:extLst>
              <a:ext uri="{FF2B5EF4-FFF2-40B4-BE49-F238E27FC236}">
                <a16:creationId xmlns:a16="http://schemas.microsoft.com/office/drawing/2014/main" id="{6C1975A8-8C0F-7BA3-20A3-EA36FF074D0E}"/>
              </a:ext>
            </a:extLst>
          </p:cNvPr>
          <p:cNvSpPr/>
          <p:nvPr/>
        </p:nvSpPr>
        <p:spPr>
          <a:xfrm>
            <a:off x="1389867" y="2526785"/>
            <a:ext cx="1011424" cy="109930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4" h="1099303">
                <a:moveTo>
                  <a:pt x="0" y="558109"/>
                </a:moveTo>
                <a:cubicBezTo>
                  <a:pt x="0" y="278812"/>
                  <a:pt x="168663" y="254527"/>
                  <a:pt x="505712" y="52397"/>
                </a:cubicBezTo>
                <a:cubicBezTo>
                  <a:pt x="842761" y="-149733"/>
                  <a:pt x="1011424" y="278812"/>
                  <a:pt x="1011424" y="558109"/>
                </a:cubicBezTo>
                <a:cubicBezTo>
                  <a:pt x="1011424" y="837406"/>
                  <a:pt x="823510" y="909817"/>
                  <a:pt x="505712" y="1063821"/>
                </a:cubicBezTo>
                <a:cubicBezTo>
                  <a:pt x="187914" y="1217825"/>
                  <a:pt x="0" y="837406"/>
                  <a:pt x="0" y="558109"/>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mn-cs"/>
              </a:rPr>
              <a:t>1</a:t>
            </a:r>
          </a:p>
        </p:txBody>
      </p:sp>
      <p:sp>
        <p:nvSpPr>
          <p:cNvPr id="5" name="Title 4">
            <a:extLst>
              <a:ext uri="{FF2B5EF4-FFF2-40B4-BE49-F238E27FC236}">
                <a16:creationId xmlns:a16="http://schemas.microsoft.com/office/drawing/2014/main" id="{9795447D-74D6-1A9A-02D6-CB5DE5DBCBEE}"/>
              </a:ext>
            </a:extLst>
          </p:cNvPr>
          <p:cNvSpPr>
            <a:spLocks noGrp="1"/>
          </p:cNvSpPr>
          <p:nvPr>
            <p:ph type="title"/>
          </p:nvPr>
        </p:nvSpPr>
        <p:spPr>
          <a:xfrm>
            <a:off x="1389867" y="1399617"/>
            <a:ext cx="1325137" cy="702907"/>
          </a:xfrm>
        </p:spPr>
        <p:txBody>
          <a:bodyPr>
            <a:normAutofit/>
          </a:bodyPr>
          <a:lstStyle/>
          <a:p>
            <a:r>
              <a:rPr kumimoji="0" lang="pt-BR"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Gợi ý</a:t>
            </a:r>
            <a:endParaRPr lang="vi-VN" sz="2400" dirty="0"/>
          </a:p>
        </p:txBody>
      </p:sp>
      <p:sp>
        <p:nvSpPr>
          <p:cNvPr id="11" name="TextBox 10">
            <a:extLst>
              <a:ext uri="{FF2B5EF4-FFF2-40B4-BE49-F238E27FC236}">
                <a16:creationId xmlns:a16="http://schemas.microsoft.com/office/drawing/2014/main" id="{1F12C18B-58FE-10F2-C3DD-9ECB88786B0F}"/>
              </a:ext>
            </a:extLst>
          </p:cNvPr>
          <p:cNvSpPr txBox="1"/>
          <p:nvPr/>
        </p:nvSpPr>
        <p:spPr>
          <a:xfrm>
            <a:off x="546936" y="4050349"/>
            <a:ext cx="3010998" cy="461665"/>
          </a:xfrm>
          <a:prstGeom prst="rect">
            <a:avLst/>
          </a:prstGeom>
          <a:noFill/>
        </p:spPr>
        <p:txBody>
          <a:bodyPr wrap="square" rtlCol="0">
            <a:spAutoFit/>
          </a:bodyPr>
          <a:lstStyle/>
          <a:p>
            <a:r>
              <a:rPr lang="vi-VN" sz="2400" dirty="0"/>
              <a:t>Làm hai đĩa cân</a:t>
            </a:r>
          </a:p>
        </p:txBody>
      </p:sp>
      <p:pic>
        <p:nvPicPr>
          <p:cNvPr id="3" name="Picture 2">
            <a:extLst>
              <a:ext uri="{FF2B5EF4-FFF2-40B4-BE49-F238E27FC236}">
                <a16:creationId xmlns:a16="http://schemas.microsoft.com/office/drawing/2014/main" id="{D9BD3CDB-8341-6482-CF46-B5DF104CEF61}"/>
              </a:ext>
            </a:extLst>
          </p:cNvPr>
          <p:cNvPicPr>
            <a:picLocks noChangeAspect="1"/>
          </p:cNvPicPr>
          <p:nvPr/>
        </p:nvPicPr>
        <p:blipFill>
          <a:blip r:embed="rId4"/>
          <a:stretch>
            <a:fillRect/>
          </a:stretch>
        </p:blipFill>
        <p:spPr>
          <a:xfrm>
            <a:off x="5352181" y="1677434"/>
            <a:ext cx="4929500" cy="38973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2856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648374" y="4058311"/>
            <a:ext cx="4012835"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noProof="0" dirty="0">
                <a:solidFill>
                  <a:srgbClr val="002060"/>
                </a:solidFill>
                <a:latin typeface="Roboto" panose="02000000000000000000" pitchFamily="2" charset="0"/>
                <a:ea typeface="Roboto" panose="02000000000000000000" pitchFamily="2" charset="0"/>
              </a:rPr>
              <a:t>Làm đòn cân (có thể dùng móc áo để làm đòn cân)</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06" y="106905"/>
            <a:ext cx="1885899" cy="1411357"/>
          </a:xfrm>
          <a:prstGeom prst="rect">
            <a:avLst/>
          </a:prstGeom>
          <a:effectLst>
            <a:outerShdw blurRad="63500" sx="102000" sy="102000" algn="ctr" rotWithShape="0">
              <a:prstClr val="black">
                <a:alpha val="40000"/>
              </a:prstClr>
            </a:outerShdw>
          </a:effectLst>
        </p:spPr>
      </p:pic>
      <p:sp>
        <p:nvSpPr>
          <p:cNvPr id="14" name="TextBox 13"/>
          <p:cNvSpPr txBox="1"/>
          <p:nvPr/>
        </p:nvSpPr>
        <p:spPr>
          <a:xfrm>
            <a:off x="2654737" y="199545"/>
            <a:ext cx="7626944"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rPr>
              <a:t>LÀM </a:t>
            </a:r>
            <a:r>
              <a:rPr lang="vi-VN" sz="3200" b="1" dirty="0">
                <a:solidFill>
                  <a:srgbClr val="002060"/>
                </a:solidFill>
                <a:latin typeface="Roboto" panose="02000000000000000000" pitchFamily="2" charset="0"/>
                <a:ea typeface="Roboto" panose="02000000000000000000" pitchFamily="2" charset="0"/>
              </a:rPr>
              <a:t>CÂN THĂNG BẰNG</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B9B67499-2E64-E7D1-14A8-BDB5763AB939}"/>
              </a:ext>
            </a:extLst>
          </p:cNvPr>
          <p:cNvPicPr>
            <a:picLocks noChangeAspect="1"/>
          </p:cNvPicPr>
          <p:nvPr/>
        </p:nvPicPr>
        <p:blipFill>
          <a:blip r:embed="rId4"/>
          <a:stretch>
            <a:fillRect/>
          </a:stretch>
        </p:blipFill>
        <p:spPr>
          <a:xfrm rot="16200000">
            <a:off x="6203281" y="1335440"/>
            <a:ext cx="3575504" cy="458129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Oval 20">
            <a:extLst>
              <a:ext uri="{FF2B5EF4-FFF2-40B4-BE49-F238E27FC236}">
                <a16:creationId xmlns:a16="http://schemas.microsoft.com/office/drawing/2014/main" id="{6C1975A8-8C0F-7BA3-20A3-EA36FF074D0E}"/>
              </a:ext>
            </a:extLst>
          </p:cNvPr>
          <p:cNvSpPr/>
          <p:nvPr/>
        </p:nvSpPr>
        <p:spPr>
          <a:xfrm>
            <a:off x="2293876" y="2526784"/>
            <a:ext cx="1011424" cy="109930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4" h="1099303">
                <a:moveTo>
                  <a:pt x="0" y="558109"/>
                </a:moveTo>
                <a:cubicBezTo>
                  <a:pt x="0" y="278812"/>
                  <a:pt x="168663" y="254527"/>
                  <a:pt x="505712" y="52397"/>
                </a:cubicBezTo>
                <a:cubicBezTo>
                  <a:pt x="842761" y="-149733"/>
                  <a:pt x="1011424" y="278812"/>
                  <a:pt x="1011424" y="558109"/>
                </a:cubicBezTo>
                <a:cubicBezTo>
                  <a:pt x="1011424" y="837406"/>
                  <a:pt x="823510" y="909817"/>
                  <a:pt x="505712" y="1063821"/>
                </a:cubicBezTo>
                <a:cubicBezTo>
                  <a:pt x="187914" y="1217825"/>
                  <a:pt x="0" y="837406"/>
                  <a:pt x="0" y="558109"/>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2</a:t>
            </a:r>
            <a:endParaRPr kumimoji="0" lang="en-US" sz="4000" b="0"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387081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21" presetClass="entr" presetSubtype="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648375" y="4080613"/>
            <a:ext cx="3505832" cy="110799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Treo hai đĩa</a:t>
            </a:r>
            <a:r>
              <a:rPr kumimoji="0" lang="vi-VN" sz="2400" b="0" i="0" u="none" strike="noStrike" kern="1200" cap="none" spc="0" normalizeH="0" noProof="0" dirty="0">
                <a:ln>
                  <a:noFill/>
                </a:ln>
                <a:solidFill>
                  <a:srgbClr val="002060"/>
                </a:solidFill>
                <a:effectLst/>
                <a:uLnTx/>
                <a:uFillTx/>
                <a:latin typeface="Roboto" panose="02000000000000000000" pitchFamily="2" charset="0"/>
                <a:ea typeface="Roboto" panose="02000000000000000000" pitchFamily="2" charset="0"/>
                <a:cs typeface="+mn-cs"/>
              </a:rPr>
              <a:t> cân lên đòn cân và điều chỉnh để cân ở vị trí thăng bằng</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06" y="106905"/>
            <a:ext cx="1885899" cy="1411357"/>
          </a:xfrm>
          <a:prstGeom prst="rect">
            <a:avLst/>
          </a:prstGeom>
          <a:effectLst>
            <a:outerShdw blurRad="63500" sx="102000" sy="102000" algn="ctr" rotWithShape="0">
              <a:prstClr val="black">
                <a:alpha val="40000"/>
              </a:prstClr>
            </a:outerShdw>
          </a:effectLst>
        </p:spPr>
      </p:pic>
      <p:sp>
        <p:nvSpPr>
          <p:cNvPr id="14" name="TextBox 13"/>
          <p:cNvSpPr txBox="1"/>
          <p:nvPr/>
        </p:nvSpPr>
        <p:spPr>
          <a:xfrm>
            <a:off x="2654737" y="199545"/>
            <a:ext cx="7626944"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rPr>
              <a:t>LÀM </a:t>
            </a:r>
            <a:r>
              <a:rPr lang="vi-VN" altLang="zh-CN" sz="3200" b="1" dirty="0">
                <a:solidFill>
                  <a:srgbClr val="002060"/>
                </a:solidFill>
                <a:latin typeface="Roboto" panose="02000000000000000000" pitchFamily="2" charset="0"/>
                <a:ea typeface="Roboto" panose="02000000000000000000" pitchFamily="2" charset="0"/>
              </a:rPr>
              <a:t>CÂN THĂNG BẰNG</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628FE5F3-F29A-85BA-FD36-5615A8A385BF}"/>
              </a:ext>
            </a:extLst>
          </p:cNvPr>
          <p:cNvPicPr>
            <a:picLocks noChangeAspect="1"/>
          </p:cNvPicPr>
          <p:nvPr/>
        </p:nvPicPr>
        <p:blipFill>
          <a:blip r:embed="rId4"/>
          <a:stretch>
            <a:fillRect/>
          </a:stretch>
        </p:blipFill>
        <p:spPr>
          <a:xfrm>
            <a:off x="5564042" y="1785131"/>
            <a:ext cx="4717639" cy="368191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Oval 20">
            <a:extLst>
              <a:ext uri="{FF2B5EF4-FFF2-40B4-BE49-F238E27FC236}">
                <a16:creationId xmlns:a16="http://schemas.microsoft.com/office/drawing/2014/main" id="{6C1975A8-8C0F-7BA3-20A3-EA36FF074D0E}"/>
              </a:ext>
            </a:extLst>
          </p:cNvPr>
          <p:cNvSpPr/>
          <p:nvPr/>
        </p:nvSpPr>
        <p:spPr>
          <a:xfrm>
            <a:off x="1895579" y="2443658"/>
            <a:ext cx="1011424" cy="1099303"/>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424" h="1099303">
                <a:moveTo>
                  <a:pt x="0" y="558109"/>
                </a:moveTo>
                <a:cubicBezTo>
                  <a:pt x="0" y="278812"/>
                  <a:pt x="168663" y="254527"/>
                  <a:pt x="505712" y="52397"/>
                </a:cubicBezTo>
                <a:cubicBezTo>
                  <a:pt x="842761" y="-149733"/>
                  <a:pt x="1011424" y="278812"/>
                  <a:pt x="1011424" y="558109"/>
                </a:cubicBezTo>
                <a:cubicBezTo>
                  <a:pt x="1011424" y="837406"/>
                  <a:pt x="823510" y="909817"/>
                  <a:pt x="505712" y="1063821"/>
                </a:cubicBezTo>
                <a:cubicBezTo>
                  <a:pt x="187914" y="1217825"/>
                  <a:pt x="0" y="837406"/>
                  <a:pt x="0" y="558109"/>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3</a:t>
            </a:r>
            <a:endParaRPr kumimoji="0" lang="en-US" sz="4000" b="0"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274795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885899" y="511205"/>
            <a:ext cx="937995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KIỂM TRA VÀ ĐIỀU CHỈNH SẢN PHẨM</a:t>
            </a:r>
            <a:endParaRPr kumimoji="0" lang="vi-VN" altLang="zh-CN" sz="3200" b="0"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3" name="Rounded Rectangle 2"/>
          <p:cNvSpPr/>
          <p:nvPr/>
        </p:nvSpPr>
        <p:spPr>
          <a:xfrm>
            <a:off x="1374584" y="1941780"/>
            <a:ext cx="9530052" cy="397188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5923156" y="2693345"/>
            <a:ext cx="38007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Cân</a:t>
            </a:r>
            <a:r>
              <a:rPr kumimoji="0" lang="vi-VN" altLang="zh-CN" sz="2400" b="0" i="0" u="none" strike="noStrike" kern="1200" cap="none" spc="0" normalizeH="0" noProof="0" dirty="0">
                <a:ln>
                  <a:noFill/>
                </a:ln>
                <a:solidFill>
                  <a:srgbClr val="002060"/>
                </a:solidFill>
                <a:effectLst/>
                <a:uLnTx/>
                <a:uFillTx/>
                <a:latin typeface="Roboto" panose="02000000000000000000" pitchFamily="2" charset="0"/>
                <a:ea typeface="Roboto" panose="02000000000000000000" pitchFamily="2" charset="0"/>
                <a:cs typeface="+mn-cs"/>
              </a:rPr>
              <a:t> ở vị trí thăng bằng khi vật ở hai đĩa cân có cùng khối lượng</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0" name="TextBox 9"/>
          <p:cNvSpPr txBox="1"/>
          <p:nvPr/>
        </p:nvSpPr>
        <p:spPr>
          <a:xfrm>
            <a:off x="5923156" y="4275907"/>
            <a:ext cx="348847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err="1">
                <a:solidFill>
                  <a:srgbClr val="002060"/>
                </a:solidFill>
                <a:latin typeface="Roboto" panose="02000000000000000000" pitchFamily="2" charset="0"/>
                <a:ea typeface="Roboto" panose="02000000000000000000" pitchFamily="2" charset="0"/>
              </a:rPr>
              <a:t>Chắc</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chắn</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dễ</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sử</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dụng</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đảm</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bảo</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tính</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thẩm</a:t>
            </a:r>
            <a:r>
              <a:rPr lang="en-US" altLang="zh-CN" sz="2400" dirty="0">
                <a:solidFill>
                  <a:srgbClr val="002060"/>
                </a:solidFill>
                <a:latin typeface="Roboto" panose="02000000000000000000" pitchFamily="2" charset="0"/>
                <a:ea typeface="Roboto" panose="02000000000000000000" pitchFamily="2" charset="0"/>
              </a:rPr>
              <a:t> </a:t>
            </a:r>
            <a:r>
              <a:rPr lang="en-US" altLang="zh-CN" sz="2400" dirty="0" err="1">
                <a:solidFill>
                  <a:srgbClr val="002060"/>
                </a:solidFill>
                <a:latin typeface="Roboto" panose="02000000000000000000" pitchFamily="2" charset="0"/>
                <a:ea typeface="Roboto" panose="02000000000000000000" pitchFamily="2" charset="0"/>
              </a:rPr>
              <a:t>mĩ</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85899" cy="1411357"/>
          </a:xfrm>
          <a:prstGeom prst="rect">
            <a:avLst/>
          </a:prstGeom>
          <a:effectLst>
            <a:outerShdw blurRad="63500" sx="102000" sy="102000" algn="ctr" rotWithShape="0">
              <a:prstClr val="black">
                <a:alpha val="40000"/>
              </a:prstClr>
            </a:outerShdw>
          </a:effectLst>
        </p:spPr>
      </p:pic>
      <p:pic>
        <p:nvPicPr>
          <p:cNvPr id="5122" name="Picture 2">
            <a:extLst>
              <a:ext uri="{FF2B5EF4-FFF2-40B4-BE49-F238E27FC236}">
                <a16:creationId xmlns:a16="http://schemas.microsoft.com/office/drawing/2014/main" id="{8BAF5568-0D48-57E2-721A-8C43EE20C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0884" y="2531193"/>
            <a:ext cx="3555973" cy="279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3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 grpId="0" animBg="1"/>
      <p:bldP spid="7"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5" y="-27388"/>
            <a:ext cx="1885899" cy="141135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2654737" y="199545"/>
            <a:ext cx="76269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TRƯNG BÀY VÀ GIỚI THIỆU SẢN PHẨM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074" name="Picture 2">
            <a:extLst>
              <a:ext uri="{FF2B5EF4-FFF2-40B4-BE49-F238E27FC236}">
                <a16:creationId xmlns:a16="http://schemas.microsoft.com/office/drawing/2014/main" id="{86D6452C-E804-C5E3-46CF-DC56E9C00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204" y="2170784"/>
            <a:ext cx="3223999" cy="251643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3706B6B-A4FA-886D-994A-742C43B263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6909" y="2170784"/>
            <a:ext cx="2458181" cy="251643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89940D6B-B203-5234-B984-336197FD37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9796" y="1993892"/>
            <a:ext cx="2870216" cy="287021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76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796411" y="282737"/>
            <a:ext cx="6017697" cy="584775"/>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TRÒ CHƠI “TÔI CẦN, TÔI CẦN”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867920" y="1713726"/>
            <a:ext cx="185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CÁCH</a:t>
            </a:r>
            <a:r>
              <a:rPr kumimoji="0" lang="en-US" sz="2400" b="1" i="0" u="none" strike="noStrike" kern="1200" cap="none" spc="0" normalizeH="0" noProof="0">
                <a:ln>
                  <a:noFill/>
                </a:ln>
                <a:solidFill>
                  <a:srgbClr val="FF0000"/>
                </a:solidFill>
                <a:effectLst/>
                <a:uLnTx/>
                <a:uFillTx/>
                <a:latin typeface="Roboto" panose="02000000000000000000" pitchFamily="2" charset="0"/>
                <a:ea typeface="Roboto" panose="02000000000000000000" pitchFamily="2" charset="0"/>
                <a:cs typeface="+mn-cs"/>
              </a:rPr>
              <a:t> CHƠI</a:t>
            </a:r>
            <a:endParaRPr kumimoji="0" lang="en-US" altLang="zh-CN"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28" name="TextBox 27"/>
          <p:cNvSpPr txBox="1"/>
          <p:nvPr/>
        </p:nvSpPr>
        <p:spPr>
          <a:xfrm>
            <a:off x="405996" y="2595016"/>
            <a:ext cx="3552937" cy="1569660"/>
          </a:xfrm>
          <a:prstGeom prst="rect">
            <a:avLst/>
          </a:prstGeom>
          <a:solidFill>
            <a:srgbClr val="AAE1FA"/>
          </a:solid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Mỗi nhóm được nhận một đồ vật đã biết rõ khối lượng (gam), ví dụ: quả cân,</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đồng xu,...</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404636" y="4629807"/>
            <a:ext cx="3552937" cy="1569660"/>
          </a:xfrm>
          <a:prstGeom prst="rect">
            <a:avLst/>
          </a:prstGeom>
          <a:solidFill>
            <a:srgbClr val="AAE1FA"/>
          </a:solid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Các nhóm thi tìm nhanh hai đồ vật nặng hơn, hai đồ vật nhẹ hơn đồ vật</a:t>
            </a:r>
          </a:p>
          <a:p>
            <a:pPr lvl="0" algn="ctr">
              <a:defRPr/>
            </a:pPr>
            <a:r>
              <a:rPr lang="vi-VN" sz="2400">
                <a:solidFill>
                  <a:srgbClr val="002060"/>
                </a:solidFill>
                <a:latin typeface="Roboto" panose="02000000000000000000" pitchFamily="2" charset="0"/>
                <a:ea typeface="Roboto" panose="02000000000000000000" pitchFamily="2" charset="0"/>
              </a:rPr>
              <a:t>được nhận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433" y="1097539"/>
            <a:ext cx="5467350" cy="41433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3145" y="5240914"/>
            <a:ext cx="1099715" cy="109324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6700" y="5033072"/>
            <a:ext cx="803109" cy="105643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8472" y="4923117"/>
            <a:ext cx="2209800" cy="1276350"/>
          </a:xfrm>
          <a:prstGeom prst="rect">
            <a:avLst/>
          </a:prstGeom>
        </p:spPr>
      </p:pic>
    </p:spTree>
    <p:extLst>
      <p:ext uri="{BB962C8B-B14F-4D97-AF65-F5344CB8AC3E}">
        <p14:creationId xmlns:p14="http://schemas.microsoft.com/office/powerpoint/2010/main" val="29520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par>
                                <p:cTn id="33" presetID="53" presetClass="entr" presetSubtype="16"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par>
                                <p:cTn id="38" presetID="53" presetClass="entr" presetSubtype="16"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3" grpId="0"/>
      <p:bldP spid="28"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3026572" y="1324369"/>
            <a:ext cx="6886355"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a:t>
            </a:r>
            <a:r>
              <a:rPr kumimoji="0" lang="vi-VN" sz="2400" b="0" i="0" u="none" strike="noStrike" kern="1200" cap="none" spc="0" normalizeH="0" noProof="0" dirty="0">
                <a:ln>
                  <a:noFill/>
                </a:ln>
                <a:solidFill>
                  <a:srgbClr val="002060"/>
                </a:solidFill>
                <a:effectLst/>
                <a:uLnTx/>
                <a:uFillTx/>
                <a:latin typeface="Roboto" panose="02000000000000000000" pitchFamily="2" charset="0"/>
                <a:ea typeface="Roboto" panose="02000000000000000000" pitchFamily="2" charset="0"/>
                <a:cs typeface="+mn-cs"/>
              </a:rPr>
              <a:t> hành sử dụng cân thăng bằng để cân một số đồ dùng học tập của em</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06" y="106905"/>
            <a:ext cx="1885899" cy="1411357"/>
          </a:xfrm>
          <a:prstGeom prst="rect">
            <a:avLst/>
          </a:prstGeom>
          <a:effectLst>
            <a:outerShdw blurRad="63500" sx="102000" sy="102000" algn="ctr" rotWithShape="0">
              <a:prstClr val="black">
                <a:alpha val="40000"/>
              </a:prstClr>
            </a:outerShdw>
          </a:effectLst>
        </p:spPr>
      </p:pic>
      <p:sp>
        <p:nvSpPr>
          <p:cNvPr id="14" name="TextBox 13"/>
          <p:cNvSpPr txBox="1"/>
          <p:nvPr/>
        </p:nvSpPr>
        <p:spPr>
          <a:xfrm>
            <a:off x="2654737" y="199545"/>
            <a:ext cx="7626944" cy="584775"/>
          </a:xfrm>
          <a:prstGeom prst="rect">
            <a:avLst/>
          </a:prstGeom>
          <a:noFill/>
        </p:spPr>
        <p:txBody>
          <a:bodyPr wrap="square" rtlCol="0">
            <a:spAutoFit/>
          </a:bodyPr>
          <a:lstStyle/>
          <a:p>
            <a:pPr lvl="0" algn="ctr">
              <a:defRPr/>
            </a:pPr>
            <a:r>
              <a:rPr lang="vi-VN" altLang="zh-CN" sz="3200" b="1" noProof="0" dirty="0">
                <a:solidFill>
                  <a:srgbClr val="002060"/>
                </a:solidFill>
                <a:latin typeface="Roboto" panose="02000000000000000000" pitchFamily="2" charset="0"/>
                <a:ea typeface="Roboto" panose="02000000000000000000" pitchFamily="2" charset="0"/>
              </a:rPr>
              <a:t>THỰC HÀNH CÂN THĂNG BẰNG</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2050" name="Picture 2">
            <a:extLst>
              <a:ext uri="{FF2B5EF4-FFF2-40B4-BE49-F238E27FC236}">
                <a16:creationId xmlns:a16="http://schemas.microsoft.com/office/drawing/2014/main" id="{C9FB2F13-C593-C8B6-B93F-9C50CAC8C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8246" y="1693701"/>
            <a:ext cx="7709495" cy="516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3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6" presetClass="entr" presetSubtype="16"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circle(in)">
                                      <p:cBhvr>
                                        <p:cTn id="1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ĐÁNH GIÁ SẢN PHẨM</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stretch>
            <a:fillRect/>
          </a:stretch>
        </p:blipFill>
        <p:spPr>
          <a:xfrm>
            <a:off x="1931278" y="1555927"/>
            <a:ext cx="8372475" cy="4343400"/>
          </a:xfrm>
          <a:prstGeom prst="rect">
            <a:avLst/>
          </a:prstGeom>
          <a:effectLst>
            <a:outerShdw blurRad="63500" sx="102000" sy="102000" algn="ctr" rotWithShape="0">
              <a:prstClr val="black">
                <a:alpha val="40000"/>
              </a:prstClr>
            </a:outerShdw>
          </a:effectLst>
        </p:spPr>
      </p:pic>
      <p:sp>
        <p:nvSpPr>
          <p:cNvPr id="14" name="TextBox 13">
            <a:extLst>
              <a:ext uri="{FF2B5EF4-FFF2-40B4-BE49-F238E27FC236}">
                <a16:creationId xmlns:a16="http://schemas.microsoft.com/office/drawing/2014/main" id="{F47EDC76-93E4-69B2-B3EB-FFBB9F9285CB}"/>
              </a:ext>
            </a:extLst>
          </p:cNvPr>
          <p:cNvSpPr txBox="1"/>
          <p:nvPr/>
        </p:nvSpPr>
        <p:spPr>
          <a:xfrm>
            <a:off x="6679784" y="1657458"/>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5" name="Picture 14"/>
          <p:cNvPicPr>
            <a:picLocks noChangeAspect="1"/>
          </p:cNvPicPr>
          <p:nvPr/>
        </p:nvPicPr>
        <p:blipFill rotWithShape="1">
          <a:blip r:embed="rId4"/>
          <a:srcRect l="6827" t="7035" r="5654" b="3542"/>
          <a:stretch/>
        </p:blipFill>
        <p:spPr>
          <a:xfrm>
            <a:off x="6393109" y="3561547"/>
            <a:ext cx="868595" cy="868595"/>
          </a:xfrm>
          <a:prstGeom prst="ellipse">
            <a:avLst/>
          </a:prstGeom>
        </p:spPr>
      </p:pic>
      <p:pic>
        <p:nvPicPr>
          <p:cNvPr id="16" name="Picture 15"/>
          <p:cNvPicPr>
            <a:picLocks noChangeAspect="1"/>
          </p:cNvPicPr>
          <p:nvPr/>
        </p:nvPicPr>
        <p:blipFill rotWithShape="1">
          <a:blip r:embed="rId5"/>
          <a:srcRect l="9571" t="6413" r="10420" b="6660"/>
          <a:stretch/>
        </p:blipFill>
        <p:spPr>
          <a:xfrm>
            <a:off x="7528178" y="4656132"/>
            <a:ext cx="848933" cy="848933"/>
          </a:xfrm>
          <a:prstGeom prst="ellipse">
            <a:avLst/>
          </a:prstGeom>
        </p:spPr>
      </p:pic>
      <p:pic>
        <p:nvPicPr>
          <p:cNvPr id="20" name="Picture 19">
            <a:extLst>
              <a:ext uri="{FF2B5EF4-FFF2-40B4-BE49-F238E27FC236}">
                <a16:creationId xmlns:a16="http://schemas.microsoft.com/office/drawing/2014/main" id="{DA232D94-9A8E-A978-E827-27A3C1079D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110" y="144570"/>
            <a:ext cx="1885899" cy="1411357"/>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2596981" y="3684777"/>
            <a:ext cx="408280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2000" dirty="0">
                <a:solidFill>
                  <a:srgbClr val="002060"/>
                </a:solidFill>
                <a:latin typeface="Roboto" panose="02000000000000000000" pitchFamily="2" charset="0"/>
                <a:ea typeface="Roboto" panose="02000000000000000000" pitchFamily="2" charset="0"/>
              </a:rPr>
              <a:t>Cân ở vị trí thăng bằng khi vật ở hai đĩa cân có cùng khối lượng</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2671589" y="4461192"/>
            <a:ext cx="34244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noProof="0" dirty="0" err="1">
                <a:solidFill>
                  <a:srgbClr val="002060"/>
                </a:solidFill>
                <a:latin typeface="Roboto" panose="02000000000000000000" pitchFamily="2" charset="0"/>
                <a:ea typeface="Roboto" panose="02000000000000000000" pitchFamily="2" charset="0"/>
              </a:rPr>
              <a:t>Chắc</a:t>
            </a:r>
            <a:r>
              <a:rPr lang="en-US" altLang="zh-CN" sz="2000" noProof="0" dirty="0">
                <a:solidFill>
                  <a:srgbClr val="002060"/>
                </a:solidFill>
                <a:latin typeface="Roboto" panose="02000000000000000000" pitchFamily="2" charset="0"/>
                <a:ea typeface="Roboto" panose="02000000000000000000" pitchFamily="2" charset="0"/>
              </a:rPr>
              <a:t> </a:t>
            </a:r>
            <a:r>
              <a:rPr lang="en-US" altLang="zh-CN" sz="2000" noProof="0" dirty="0" err="1">
                <a:solidFill>
                  <a:srgbClr val="002060"/>
                </a:solidFill>
                <a:latin typeface="Roboto" panose="02000000000000000000" pitchFamily="2" charset="0"/>
                <a:ea typeface="Roboto" panose="02000000000000000000" pitchFamily="2" charset="0"/>
              </a:rPr>
              <a:t>chắn</a:t>
            </a:r>
            <a:r>
              <a:rPr lang="en-US" altLang="zh-CN" sz="2000" noProof="0" dirty="0">
                <a:solidFill>
                  <a:srgbClr val="002060"/>
                </a:solidFill>
                <a:latin typeface="Roboto" panose="02000000000000000000" pitchFamily="2" charset="0"/>
                <a:ea typeface="Roboto" panose="02000000000000000000" pitchFamily="2" charset="0"/>
              </a:rPr>
              <a:t>, </a:t>
            </a:r>
            <a:r>
              <a:rPr lang="en-US" altLang="zh-CN" sz="2000" noProof="0" dirty="0" err="1">
                <a:solidFill>
                  <a:srgbClr val="002060"/>
                </a:solidFill>
                <a:latin typeface="Roboto" panose="02000000000000000000" pitchFamily="2" charset="0"/>
                <a:ea typeface="Roboto" panose="02000000000000000000" pitchFamily="2" charset="0"/>
              </a:rPr>
              <a:t>dễ</a:t>
            </a:r>
            <a:r>
              <a:rPr lang="en-US" altLang="zh-CN" sz="2000" noProof="0" dirty="0">
                <a:solidFill>
                  <a:srgbClr val="002060"/>
                </a:solidFill>
                <a:latin typeface="Roboto" panose="02000000000000000000" pitchFamily="2" charset="0"/>
                <a:ea typeface="Roboto" panose="02000000000000000000" pitchFamily="2" charset="0"/>
              </a:rPr>
              <a:t> </a:t>
            </a:r>
            <a:r>
              <a:rPr lang="en-US" altLang="zh-CN" sz="2000" noProof="0" dirty="0" err="1">
                <a:solidFill>
                  <a:srgbClr val="002060"/>
                </a:solidFill>
                <a:latin typeface="Roboto" panose="02000000000000000000" pitchFamily="2" charset="0"/>
                <a:ea typeface="Roboto" panose="02000000000000000000" pitchFamily="2" charset="0"/>
              </a:rPr>
              <a:t>sử</a:t>
            </a:r>
            <a:r>
              <a:rPr lang="en-US" altLang="zh-CN" sz="2000" noProof="0" dirty="0">
                <a:solidFill>
                  <a:srgbClr val="002060"/>
                </a:solidFill>
                <a:latin typeface="Roboto" panose="02000000000000000000" pitchFamily="2" charset="0"/>
                <a:ea typeface="Roboto" panose="02000000000000000000" pitchFamily="2" charset="0"/>
              </a:rPr>
              <a:t> </a:t>
            </a:r>
            <a:r>
              <a:rPr lang="en-US" altLang="zh-CN" sz="2000" noProof="0" dirty="0" err="1">
                <a:solidFill>
                  <a:srgbClr val="002060"/>
                </a:solidFill>
                <a:latin typeface="Roboto" panose="02000000000000000000" pitchFamily="2" charset="0"/>
                <a:ea typeface="Roboto" panose="02000000000000000000" pitchFamily="2" charset="0"/>
              </a:rPr>
              <a:t>dụng</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đảm</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bảo</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tính</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thẩm</a:t>
            </a:r>
            <a:r>
              <a:rPr lang="en-US" altLang="zh-CN" sz="2000" dirty="0">
                <a:solidFill>
                  <a:srgbClr val="002060"/>
                </a:solidFill>
                <a:latin typeface="Roboto" panose="02000000000000000000" pitchFamily="2" charset="0"/>
                <a:ea typeface="Roboto" panose="02000000000000000000" pitchFamily="2" charset="0"/>
              </a:rPr>
              <a:t> </a:t>
            </a:r>
            <a:r>
              <a:rPr lang="en-US" altLang="zh-CN" sz="2000" dirty="0" err="1">
                <a:solidFill>
                  <a:srgbClr val="002060"/>
                </a:solidFill>
                <a:latin typeface="Roboto" panose="02000000000000000000" pitchFamily="2" charset="0"/>
                <a:ea typeface="Roboto" panose="02000000000000000000" pitchFamily="2" charset="0"/>
              </a:rPr>
              <a:t>mĩ</a:t>
            </a:r>
            <a:endParaRPr lang="en-US" altLang="zh-CN" sz="2000" dirty="0">
              <a:solidFill>
                <a:srgbClr val="00206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86861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childTnLst>
                                </p:cTn>
                              </p:par>
                              <p:par>
                                <p:cTn id="12" presetID="6"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par>
                                <p:cTn id="15" presetID="6"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3788129" y="3563689"/>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5" name="Picture 4">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6101" y="0"/>
            <a:ext cx="1885899" cy="1411357"/>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50283"/>
          <a:stretch/>
        </p:blipFill>
        <p:spPr>
          <a:xfrm>
            <a:off x="1430560" y="1126326"/>
            <a:ext cx="2027959" cy="476177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740597" y="2957633"/>
            <a:ext cx="1588399" cy="2602531"/>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0694" t="1528" r="-411" b="-1528"/>
          <a:stretch/>
        </p:blipFill>
        <p:spPr>
          <a:xfrm>
            <a:off x="9095814" y="1126326"/>
            <a:ext cx="2027959" cy="476177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5593" y="2822552"/>
            <a:ext cx="1588399" cy="2602531"/>
          </a:xfrm>
          <a:prstGeom prst="rect">
            <a:avLst/>
          </a:prstGeom>
        </p:spPr>
      </p:pic>
    </p:spTree>
    <p:extLst>
      <p:ext uri="{BB962C8B-B14F-4D97-AF65-F5344CB8AC3E}">
        <p14:creationId xmlns:p14="http://schemas.microsoft.com/office/powerpoint/2010/main" val="14533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1.25E-6 -2.59259E-6 L -1.25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8"/>
                                        </p:tgtEl>
                                        <p:attrNameLst>
                                          <p:attrName>r</p:attrName>
                                        </p:attrNameLst>
                                      </p:cBhvr>
                                    </p:animRot>
                                    <p:animRot by="-240000">
                                      <p:cBhvr>
                                        <p:cTn id="20" dur="200" fill="hold">
                                          <p:stCondLst>
                                            <p:cond delay="200"/>
                                          </p:stCondLst>
                                        </p:cTn>
                                        <p:tgtEl>
                                          <p:spTgt spid="8"/>
                                        </p:tgtEl>
                                        <p:attrNameLst>
                                          <p:attrName>r</p:attrName>
                                        </p:attrNameLst>
                                      </p:cBhvr>
                                    </p:animRot>
                                    <p:animRot by="240000">
                                      <p:cBhvr>
                                        <p:cTn id="21" dur="200" fill="hold">
                                          <p:stCondLst>
                                            <p:cond delay="400"/>
                                          </p:stCondLst>
                                        </p:cTn>
                                        <p:tgtEl>
                                          <p:spTgt spid="8"/>
                                        </p:tgtEl>
                                        <p:attrNameLst>
                                          <p:attrName>r</p:attrName>
                                        </p:attrNameLst>
                                      </p:cBhvr>
                                    </p:animRot>
                                    <p:animRot by="-240000">
                                      <p:cBhvr>
                                        <p:cTn id="22" dur="200" fill="hold">
                                          <p:stCondLst>
                                            <p:cond delay="600"/>
                                          </p:stCondLst>
                                        </p:cTn>
                                        <p:tgtEl>
                                          <p:spTgt spid="8"/>
                                        </p:tgtEl>
                                        <p:attrNameLst>
                                          <p:attrName>r</p:attrName>
                                        </p:attrNameLst>
                                      </p:cBhvr>
                                    </p:animRot>
                                    <p:animRot by="120000">
                                      <p:cBhvr>
                                        <p:cTn id="23" dur="200" fill="hold">
                                          <p:stCondLst>
                                            <p:cond delay="800"/>
                                          </p:stCondLst>
                                        </p:cTn>
                                        <p:tgtEl>
                                          <p:spTgt spid="8"/>
                                        </p:tgtEl>
                                        <p:attrNameLst>
                                          <p:attrName>r</p:attrName>
                                        </p:attrNameLst>
                                      </p:cBhvr>
                                    </p:animRot>
                                  </p:childTnLst>
                                </p:cTn>
                              </p:par>
                              <p:par>
                                <p:cTn id="24" presetID="26"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80">
                                          <p:stCondLst>
                                            <p:cond delay="0"/>
                                          </p:stCondLst>
                                        </p:cTn>
                                        <p:tgtEl>
                                          <p:spTgt spid="9"/>
                                        </p:tgtEl>
                                      </p:cBhvr>
                                    </p:animEffect>
                                    <p:anim calcmode="lin" valueType="num">
                                      <p:cBhvr>
                                        <p:cTn id="4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8" dur="26">
                                          <p:stCondLst>
                                            <p:cond delay="650"/>
                                          </p:stCondLst>
                                        </p:cTn>
                                        <p:tgtEl>
                                          <p:spTgt spid="9"/>
                                        </p:tgtEl>
                                      </p:cBhvr>
                                      <p:to x="100000" y="60000"/>
                                    </p:animScale>
                                    <p:animScale>
                                      <p:cBhvr>
                                        <p:cTn id="49" dur="166" decel="50000">
                                          <p:stCondLst>
                                            <p:cond delay="676"/>
                                          </p:stCondLst>
                                        </p:cTn>
                                        <p:tgtEl>
                                          <p:spTgt spid="9"/>
                                        </p:tgtEl>
                                      </p:cBhvr>
                                      <p:to x="100000" y="100000"/>
                                    </p:animScale>
                                    <p:animScale>
                                      <p:cBhvr>
                                        <p:cTn id="50" dur="26">
                                          <p:stCondLst>
                                            <p:cond delay="1312"/>
                                          </p:stCondLst>
                                        </p:cTn>
                                        <p:tgtEl>
                                          <p:spTgt spid="9"/>
                                        </p:tgtEl>
                                      </p:cBhvr>
                                      <p:to x="100000" y="80000"/>
                                    </p:animScale>
                                    <p:animScale>
                                      <p:cBhvr>
                                        <p:cTn id="51" dur="166" decel="50000">
                                          <p:stCondLst>
                                            <p:cond delay="1338"/>
                                          </p:stCondLst>
                                        </p:cTn>
                                        <p:tgtEl>
                                          <p:spTgt spid="9"/>
                                        </p:tgtEl>
                                      </p:cBhvr>
                                      <p:to x="100000" y="100000"/>
                                    </p:animScale>
                                    <p:animScale>
                                      <p:cBhvr>
                                        <p:cTn id="52" dur="26">
                                          <p:stCondLst>
                                            <p:cond delay="1642"/>
                                          </p:stCondLst>
                                        </p:cTn>
                                        <p:tgtEl>
                                          <p:spTgt spid="9"/>
                                        </p:tgtEl>
                                      </p:cBhvr>
                                      <p:to x="100000" y="90000"/>
                                    </p:animScale>
                                    <p:animScale>
                                      <p:cBhvr>
                                        <p:cTn id="53" dur="166" decel="50000">
                                          <p:stCondLst>
                                            <p:cond delay="1668"/>
                                          </p:stCondLst>
                                        </p:cTn>
                                        <p:tgtEl>
                                          <p:spTgt spid="9"/>
                                        </p:tgtEl>
                                      </p:cBhvr>
                                      <p:to x="100000" y="100000"/>
                                    </p:animScale>
                                    <p:animScale>
                                      <p:cBhvr>
                                        <p:cTn id="54" dur="26">
                                          <p:stCondLst>
                                            <p:cond delay="1808"/>
                                          </p:stCondLst>
                                        </p:cTn>
                                        <p:tgtEl>
                                          <p:spTgt spid="9"/>
                                        </p:tgtEl>
                                      </p:cBhvr>
                                      <p:to x="100000" y="95000"/>
                                    </p:animScale>
                                    <p:animScale>
                                      <p:cBhvr>
                                        <p:cTn id="55" dur="166" decel="50000">
                                          <p:stCondLst>
                                            <p:cond delay="1834"/>
                                          </p:stCondLst>
                                        </p:cTn>
                                        <p:tgtEl>
                                          <p:spTgt spid="9"/>
                                        </p:tgtEl>
                                      </p:cBhvr>
                                      <p:to x="100000" y="100000"/>
                                    </p:animScale>
                                  </p:childTnLst>
                                </p:cTn>
                              </p:par>
                              <p:par>
                                <p:cTn id="56" presetID="10"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32" presetClass="emph" presetSubtype="0" repeatCount="indefinite" fill="hold" nodeType="withEffect">
                                  <p:stCondLst>
                                    <p:cond delay="0"/>
                                  </p:stCondLst>
                                  <p:childTnLst>
                                    <p:animRot by="120000">
                                      <p:cBhvr>
                                        <p:cTn id="60" dur="100" fill="hold">
                                          <p:stCondLst>
                                            <p:cond delay="0"/>
                                          </p:stCondLst>
                                        </p:cTn>
                                        <p:tgtEl>
                                          <p:spTgt spid="10"/>
                                        </p:tgtEl>
                                        <p:attrNameLst>
                                          <p:attrName>r</p:attrName>
                                        </p:attrNameLst>
                                      </p:cBhvr>
                                    </p:animRot>
                                    <p:animRot by="-240000">
                                      <p:cBhvr>
                                        <p:cTn id="61" dur="200" fill="hold">
                                          <p:stCondLst>
                                            <p:cond delay="200"/>
                                          </p:stCondLst>
                                        </p:cTn>
                                        <p:tgtEl>
                                          <p:spTgt spid="10"/>
                                        </p:tgtEl>
                                        <p:attrNameLst>
                                          <p:attrName>r</p:attrName>
                                        </p:attrNameLst>
                                      </p:cBhvr>
                                    </p:animRot>
                                    <p:animRot by="240000">
                                      <p:cBhvr>
                                        <p:cTn id="62" dur="200" fill="hold">
                                          <p:stCondLst>
                                            <p:cond delay="400"/>
                                          </p:stCondLst>
                                        </p:cTn>
                                        <p:tgtEl>
                                          <p:spTgt spid="10"/>
                                        </p:tgtEl>
                                        <p:attrNameLst>
                                          <p:attrName>r</p:attrName>
                                        </p:attrNameLst>
                                      </p:cBhvr>
                                    </p:animRot>
                                    <p:animRot by="-240000">
                                      <p:cBhvr>
                                        <p:cTn id="63" dur="200" fill="hold">
                                          <p:stCondLst>
                                            <p:cond delay="600"/>
                                          </p:stCondLst>
                                        </p:cTn>
                                        <p:tgtEl>
                                          <p:spTgt spid="10"/>
                                        </p:tgtEl>
                                        <p:attrNameLst>
                                          <p:attrName>r</p:attrName>
                                        </p:attrNameLst>
                                      </p:cBhvr>
                                    </p:animRot>
                                    <p:animRot by="120000">
                                      <p:cBhvr>
                                        <p:cTn id="64" dur="200" fill="hold">
                                          <p:stCondLst>
                                            <p:cond delay="800"/>
                                          </p:stCondLst>
                                        </p:cTn>
                                        <p:tgtEl>
                                          <p:spTgt spid="10"/>
                                        </p:tgtEl>
                                        <p:attrNameLst>
                                          <p:attrName>r</p:attrName>
                                        </p:attrNameLst>
                                      </p:cBhvr>
                                    </p:animRot>
                                  </p:childTnLst>
                                </p:cTn>
                              </p:par>
                              <p:par>
                                <p:cTn id="65" presetID="10" presetClass="entr" presetSubtype="0"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par>
                                <p:cTn id="68" presetID="10" presetClass="entr" presetSubtype="0"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3075841" y="261955"/>
            <a:ext cx="6017697" cy="584775"/>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TRÒ CHƠI “TÔI CẦN, TÔI CẦN”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7274" y="2007436"/>
            <a:ext cx="6450778" cy="4605428"/>
          </a:xfrm>
          <a:prstGeom prst="roundRect">
            <a:avLst>
              <a:gd name="adj" fmla="val 6593"/>
            </a:avLst>
          </a:prstGeom>
          <a:effectLst>
            <a:outerShdw blurRad="63500" sx="102000" sy="102000" algn="ctr" rotWithShape="0">
              <a:prstClr val="black">
                <a:alpha val="40000"/>
              </a:prstClr>
            </a:outerShdw>
          </a:effectLst>
        </p:spPr>
      </p:pic>
      <p:grpSp>
        <p:nvGrpSpPr>
          <p:cNvPr id="31" name="Group 30"/>
          <p:cNvGrpSpPr/>
          <p:nvPr/>
        </p:nvGrpSpPr>
        <p:grpSpPr>
          <a:xfrm>
            <a:off x="1073617" y="1649471"/>
            <a:ext cx="3842605" cy="1678032"/>
            <a:chOff x="7533601" y="3110163"/>
            <a:chExt cx="3216777" cy="1678032"/>
          </a:xfrm>
        </p:grpSpPr>
        <p:sp>
          <p:nvSpPr>
            <p:cNvPr id="32" name="Rounded Rectangle 11"/>
            <p:cNvSpPr/>
            <p:nvPr/>
          </p:nvSpPr>
          <p:spPr>
            <a:xfrm flipH="1">
              <a:off x="7669085" y="3110163"/>
              <a:ext cx="3081293" cy="1412410"/>
            </a:xfrm>
            <a:custGeom>
              <a:avLst/>
              <a:gdLst>
                <a:gd name="connsiteX0" fmla="*/ 0 w 1756916"/>
                <a:gd name="connsiteY0" fmla="*/ 179751 h 1078483"/>
                <a:gd name="connsiteX1" fmla="*/ 179751 w 1756916"/>
                <a:gd name="connsiteY1" fmla="*/ 0 h 1078483"/>
                <a:gd name="connsiteX2" fmla="*/ 1577165 w 1756916"/>
                <a:gd name="connsiteY2" fmla="*/ 0 h 1078483"/>
                <a:gd name="connsiteX3" fmla="*/ 1756916 w 1756916"/>
                <a:gd name="connsiteY3" fmla="*/ 179751 h 1078483"/>
                <a:gd name="connsiteX4" fmla="*/ 1756916 w 1756916"/>
                <a:gd name="connsiteY4" fmla="*/ 898732 h 1078483"/>
                <a:gd name="connsiteX5" fmla="*/ 1577165 w 1756916"/>
                <a:gd name="connsiteY5" fmla="*/ 1078483 h 1078483"/>
                <a:gd name="connsiteX6" fmla="*/ 179751 w 1756916"/>
                <a:gd name="connsiteY6" fmla="*/ 1078483 h 1078483"/>
                <a:gd name="connsiteX7" fmla="*/ 0 w 1756916"/>
                <a:gd name="connsiteY7" fmla="*/ 898732 h 1078483"/>
                <a:gd name="connsiteX8" fmla="*/ 0 w 1756916"/>
                <a:gd name="connsiteY8" fmla="*/ 179751 h 1078483"/>
                <a:gd name="connsiteX0" fmla="*/ 98943 w 1855859"/>
                <a:gd name="connsiteY0" fmla="*/ 179751 h 1090839"/>
                <a:gd name="connsiteX1" fmla="*/ 278694 w 1855859"/>
                <a:gd name="connsiteY1" fmla="*/ 0 h 1090839"/>
                <a:gd name="connsiteX2" fmla="*/ 1676108 w 1855859"/>
                <a:gd name="connsiteY2" fmla="*/ 0 h 1090839"/>
                <a:gd name="connsiteX3" fmla="*/ 1855859 w 1855859"/>
                <a:gd name="connsiteY3" fmla="*/ 179751 h 1090839"/>
                <a:gd name="connsiteX4" fmla="*/ 1855859 w 1855859"/>
                <a:gd name="connsiteY4" fmla="*/ 898732 h 1090839"/>
                <a:gd name="connsiteX5" fmla="*/ 1676108 w 1855859"/>
                <a:gd name="connsiteY5" fmla="*/ 1078483 h 1090839"/>
                <a:gd name="connsiteX6" fmla="*/ 31559 w 1855859"/>
                <a:gd name="connsiteY6" fmla="*/ 1090839 h 1090839"/>
                <a:gd name="connsiteX7" fmla="*/ 98943 w 1855859"/>
                <a:gd name="connsiteY7" fmla="*/ 898732 h 1090839"/>
                <a:gd name="connsiteX8" fmla="*/ 98943 w 1855859"/>
                <a:gd name="connsiteY8" fmla="*/ 179751 h 1090839"/>
                <a:gd name="connsiteX0" fmla="*/ 188460 w 1945376"/>
                <a:gd name="connsiteY0" fmla="*/ 179751 h 1127909"/>
                <a:gd name="connsiteX1" fmla="*/ 368211 w 1945376"/>
                <a:gd name="connsiteY1" fmla="*/ 0 h 1127909"/>
                <a:gd name="connsiteX2" fmla="*/ 1765625 w 1945376"/>
                <a:gd name="connsiteY2" fmla="*/ 0 h 1127909"/>
                <a:gd name="connsiteX3" fmla="*/ 1945376 w 1945376"/>
                <a:gd name="connsiteY3" fmla="*/ 179751 h 1127909"/>
                <a:gd name="connsiteX4" fmla="*/ 1945376 w 1945376"/>
                <a:gd name="connsiteY4" fmla="*/ 898732 h 1127909"/>
                <a:gd name="connsiteX5" fmla="*/ 1765625 w 1945376"/>
                <a:gd name="connsiteY5" fmla="*/ 1078483 h 1127909"/>
                <a:gd name="connsiteX6" fmla="*/ 22222 w 1945376"/>
                <a:gd name="connsiteY6" fmla="*/ 1127909 h 1127909"/>
                <a:gd name="connsiteX7" fmla="*/ 188460 w 1945376"/>
                <a:gd name="connsiteY7" fmla="*/ 898732 h 1127909"/>
                <a:gd name="connsiteX8" fmla="*/ 188460 w 1945376"/>
                <a:gd name="connsiteY8" fmla="*/ 179751 h 11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376" h="1127909">
                  <a:moveTo>
                    <a:pt x="188460" y="179751"/>
                  </a:moveTo>
                  <a:cubicBezTo>
                    <a:pt x="188460" y="80477"/>
                    <a:pt x="268937" y="0"/>
                    <a:pt x="368211" y="0"/>
                  </a:cubicBezTo>
                  <a:lnTo>
                    <a:pt x="1765625" y="0"/>
                  </a:lnTo>
                  <a:cubicBezTo>
                    <a:pt x="1864899" y="0"/>
                    <a:pt x="1945376" y="80477"/>
                    <a:pt x="1945376" y="179751"/>
                  </a:cubicBezTo>
                  <a:lnTo>
                    <a:pt x="1945376" y="898732"/>
                  </a:lnTo>
                  <a:cubicBezTo>
                    <a:pt x="1945376" y="998006"/>
                    <a:pt x="1864899" y="1078483"/>
                    <a:pt x="1765625" y="1078483"/>
                  </a:cubicBezTo>
                  <a:lnTo>
                    <a:pt x="22222" y="1127909"/>
                  </a:lnTo>
                  <a:cubicBezTo>
                    <a:pt x="-77052" y="1127909"/>
                    <a:pt x="188460" y="998006"/>
                    <a:pt x="188460" y="898732"/>
                  </a:cubicBezTo>
                  <a:lnTo>
                    <a:pt x="188460" y="179751"/>
                  </a:lnTo>
                  <a:close/>
                </a:path>
              </a:pathLst>
            </a:custGeom>
            <a:solidFill>
              <a:srgbClr val="F4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533601" y="3218535"/>
              <a:ext cx="3081293" cy="1569660"/>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Không biết đồ vật</a:t>
              </a:r>
            </a:p>
            <a:p>
              <a:pPr lvl="0" algn="ctr">
                <a:defRPr/>
              </a:pPr>
              <a:r>
                <a:rPr lang="vi-VN" sz="2400">
                  <a:solidFill>
                    <a:srgbClr val="002060"/>
                  </a:solidFill>
                  <a:latin typeface="Roboto" panose="02000000000000000000" pitchFamily="2" charset="0"/>
                  <a:ea typeface="Roboto" panose="02000000000000000000" pitchFamily="2" charset="0"/>
                </a:rPr>
                <a:t>bên mình nặng hơn hay</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bên bạn nặng hơn nhỉ?</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grpSp>
      <p:grpSp>
        <p:nvGrpSpPr>
          <p:cNvPr id="34" name="Group 33"/>
          <p:cNvGrpSpPr/>
          <p:nvPr/>
        </p:nvGrpSpPr>
        <p:grpSpPr>
          <a:xfrm>
            <a:off x="8079970" y="1533101"/>
            <a:ext cx="2976164" cy="1412410"/>
            <a:chOff x="7669085" y="3110163"/>
            <a:chExt cx="3248569" cy="1412410"/>
          </a:xfrm>
        </p:grpSpPr>
        <p:sp>
          <p:nvSpPr>
            <p:cNvPr id="35" name="Rounded Rectangle 11"/>
            <p:cNvSpPr/>
            <p:nvPr/>
          </p:nvSpPr>
          <p:spPr>
            <a:xfrm>
              <a:off x="7669085" y="3110163"/>
              <a:ext cx="3081293" cy="1412410"/>
            </a:xfrm>
            <a:custGeom>
              <a:avLst/>
              <a:gdLst>
                <a:gd name="connsiteX0" fmla="*/ 0 w 1756916"/>
                <a:gd name="connsiteY0" fmla="*/ 179751 h 1078483"/>
                <a:gd name="connsiteX1" fmla="*/ 179751 w 1756916"/>
                <a:gd name="connsiteY1" fmla="*/ 0 h 1078483"/>
                <a:gd name="connsiteX2" fmla="*/ 1577165 w 1756916"/>
                <a:gd name="connsiteY2" fmla="*/ 0 h 1078483"/>
                <a:gd name="connsiteX3" fmla="*/ 1756916 w 1756916"/>
                <a:gd name="connsiteY3" fmla="*/ 179751 h 1078483"/>
                <a:gd name="connsiteX4" fmla="*/ 1756916 w 1756916"/>
                <a:gd name="connsiteY4" fmla="*/ 898732 h 1078483"/>
                <a:gd name="connsiteX5" fmla="*/ 1577165 w 1756916"/>
                <a:gd name="connsiteY5" fmla="*/ 1078483 h 1078483"/>
                <a:gd name="connsiteX6" fmla="*/ 179751 w 1756916"/>
                <a:gd name="connsiteY6" fmla="*/ 1078483 h 1078483"/>
                <a:gd name="connsiteX7" fmla="*/ 0 w 1756916"/>
                <a:gd name="connsiteY7" fmla="*/ 898732 h 1078483"/>
                <a:gd name="connsiteX8" fmla="*/ 0 w 1756916"/>
                <a:gd name="connsiteY8" fmla="*/ 179751 h 1078483"/>
                <a:gd name="connsiteX0" fmla="*/ 98943 w 1855859"/>
                <a:gd name="connsiteY0" fmla="*/ 179751 h 1090839"/>
                <a:gd name="connsiteX1" fmla="*/ 278694 w 1855859"/>
                <a:gd name="connsiteY1" fmla="*/ 0 h 1090839"/>
                <a:gd name="connsiteX2" fmla="*/ 1676108 w 1855859"/>
                <a:gd name="connsiteY2" fmla="*/ 0 h 1090839"/>
                <a:gd name="connsiteX3" fmla="*/ 1855859 w 1855859"/>
                <a:gd name="connsiteY3" fmla="*/ 179751 h 1090839"/>
                <a:gd name="connsiteX4" fmla="*/ 1855859 w 1855859"/>
                <a:gd name="connsiteY4" fmla="*/ 898732 h 1090839"/>
                <a:gd name="connsiteX5" fmla="*/ 1676108 w 1855859"/>
                <a:gd name="connsiteY5" fmla="*/ 1078483 h 1090839"/>
                <a:gd name="connsiteX6" fmla="*/ 31559 w 1855859"/>
                <a:gd name="connsiteY6" fmla="*/ 1090839 h 1090839"/>
                <a:gd name="connsiteX7" fmla="*/ 98943 w 1855859"/>
                <a:gd name="connsiteY7" fmla="*/ 898732 h 1090839"/>
                <a:gd name="connsiteX8" fmla="*/ 98943 w 1855859"/>
                <a:gd name="connsiteY8" fmla="*/ 179751 h 1090839"/>
                <a:gd name="connsiteX0" fmla="*/ 188460 w 1945376"/>
                <a:gd name="connsiteY0" fmla="*/ 179751 h 1127909"/>
                <a:gd name="connsiteX1" fmla="*/ 368211 w 1945376"/>
                <a:gd name="connsiteY1" fmla="*/ 0 h 1127909"/>
                <a:gd name="connsiteX2" fmla="*/ 1765625 w 1945376"/>
                <a:gd name="connsiteY2" fmla="*/ 0 h 1127909"/>
                <a:gd name="connsiteX3" fmla="*/ 1945376 w 1945376"/>
                <a:gd name="connsiteY3" fmla="*/ 179751 h 1127909"/>
                <a:gd name="connsiteX4" fmla="*/ 1945376 w 1945376"/>
                <a:gd name="connsiteY4" fmla="*/ 898732 h 1127909"/>
                <a:gd name="connsiteX5" fmla="*/ 1765625 w 1945376"/>
                <a:gd name="connsiteY5" fmla="*/ 1078483 h 1127909"/>
                <a:gd name="connsiteX6" fmla="*/ 22222 w 1945376"/>
                <a:gd name="connsiteY6" fmla="*/ 1127909 h 1127909"/>
                <a:gd name="connsiteX7" fmla="*/ 188460 w 1945376"/>
                <a:gd name="connsiteY7" fmla="*/ 898732 h 1127909"/>
                <a:gd name="connsiteX8" fmla="*/ 188460 w 1945376"/>
                <a:gd name="connsiteY8" fmla="*/ 179751 h 11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376" h="1127909">
                  <a:moveTo>
                    <a:pt x="188460" y="179751"/>
                  </a:moveTo>
                  <a:cubicBezTo>
                    <a:pt x="188460" y="80477"/>
                    <a:pt x="268937" y="0"/>
                    <a:pt x="368211" y="0"/>
                  </a:cubicBezTo>
                  <a:lnTo>
                    <a:pt x="1765625" y="0"/>
                  </a:lnTo>
                  <a:cubicBezTo>
                    <a:pt x="1864899" y="0"/>
                    <a:pt x="1945376" y="80477"/>
                    <a:pt x="1945376" y="179751"/>
                  </a:cubicBezTo>
                  <a:lnTo>
                    <a:pt x="1945376" y="898732"/>
                  </a:lnTo>
                  <a:cubicBezTo>
                    <a:pt x="1945376" y="998006"/>
                    <a:pt x="1864899" y="1078483"/>
                    <a:pt x="1765625" y="1078483"/>
                  </a:cubicBezTo>
                  <a:lnTo>
                    <a:pt x="22222" y="1127909"/>
                  </a:lnTo>
                  <a:cubicBezTo>
                    <a:pt x="-77052" y="1127909"/>
                    <a:pt x="188460" y="998006"/>
                    <a:pt x="188460" y="898732"/>
                  </a:cubicBezTo>
                  <a:lnTo>
                    <a:pt x="188460" y="179751"/>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836361" y="3216203"/>
              <a:ext cx="3081293" cy="1200329"/>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Vậy chúng mình</a:t>
              </a:r>
            </a:p>
            <a:p>
              <a:pPr lvl="0" algn="ctr">
                <a:defRPr/>
              </a:pPr>
              <a:r>
                <a:rPr lang="en-US" altLang="zh-CN" sz="2400">
                  <a:solidFill>
                    <a:srgbClr val="002060"/>
                  </a:solidFill>
                  <a:latin typeface="Roboto" panose="02000000000000000000" pitchFamily="2" charset="0"/>
                  <a:ea typeface="Roboto" panose="02000000000000000000" pitchFamily="2" charset="0"/>
                </a:rPr>
                <a:t>làm dụng cụ</a:t>
              </a:r>
            </a:p>
            <a:p>
              <a:pPr lvl="0" algn="ctr">
                <a:defRPr/>
              </a:pPr>
              <a:r>
                <a:rPr lang="en-US" altLang="zh-CN" sz="2400">
                  <a:solidFill>
                    <a:srgbClr val="002060"/>
                  </a:solidFill>
                  <a:latin typeface="Roboto" panose="02000000000000000000" pitchFamily="2" charset="0"/>
                  <a:ea typeface="Roboto" panose="02000000000000000000" pitchFamily="2" charset="0"/>
                </a:rPr>
                <a:t>để kiểm tra nhé!</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28947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par>
                                <p:cTn id="11" presetID="42"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9565604" y="3005860"/>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500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7" name="TextBox 116"/>
          <p:cNvSpPr txBox="1"/>
          <p:nvPr/>
        </p:nvSpPr>
        <p:spPr>
          <a:xfrm>
            <a:off x="2524388" y="324651"/>
            <a:ext cx="6772838"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SỐ?</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65" y="1541939"/>
            <a:ext cx="4552904" cy="3279443"/>
          </a:xfrm>
          <a:prstGeom prst="roundRect">
            <a:avLst>
              <a:gd name="adj" fmla="val 15273"/>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6591182" y="3069897"/>
            <a:ext cx="4137807"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Gói đường</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cân nặng ...</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 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77358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6"/>
                                        </p:tgtEl>
                                        <p:attrNameLst>
                                          <p:attrName>style.visibility</p:attrName>
                                        </p:attrNameLst>
                                      </p:cBhvr>
                                      <p:to>
                                        <p:strVal val="visible"/>
                                      </p:to>
                                    </p:set>
                                    <p:animEffect transition="in" filter="fade">
                                      <p:cBhvr>
                                        <p:cTn id="20" dur="1000"/>
                                        <p:tgtEl>
                                          <p:spTgt spid="116"/>
                                        </p:tgtEl>
                                      </p:cBhvr>
                                    </p:animEffect>
                                    <p:anim calcmode="lin" valueType="num">
                                      <p:cBhvr>
                                        <p:cTn id="21" dur="1000" fill="hold"/>
                                        <p:tgtEl>
                                          <p:spTgt spid="116"/>
                                        </p:tgtEl>
                                        <p:attrNameLst>
                                          <p:attrName>ppt_x</p:attrName>
                                        </p:attrNameLst>
                                      </p:cBhvr>
                                      <p:tavLst>
                                        <p:tav tm="0">
                                          <p:val>
                                            <p:strVal val="#ppt_x"/>
                                          </p:val>
                                        </p:tav>
                                        <p:tav tm="100000">
                                          <p:val>
                                            <p:strVal val="#ppt_x"/>
                                          </p:val>
                                        </p:tav>
                                      </p:tavLst>
                                    </p:anim>
                                    <p:anim calcmode="lin" valueType="num">
                                      <p:cBhvr>
                                        <p:cTn id="22"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772838"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SỐ?</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7" name="TextBox 6"/>
          <p:cNvSpPr txBox="1"/>
          <p:nvPr/>
        </p:nvSpPr>
        <p:spPr>
          <a:xfrm>
            <a:off x="4166988" y="3099378"/>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400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128" y="1545987"/>
            <a:ext cx="4552904" cy="3271346"/>
          </a:xfrm>
          <a:prstGeom prst="roundRect">
            <a:avLst>
              <a:gd name="adj" fmla="val 15273"/>
            </a:avLst>
          </a:prstGeom>
          <a:effectLst>
            <a:outerShdw blurRad="63500" sx="102000" sy="102000" algn="ctr" rotWithShape="0">
              <a:prstClr val="black">
                <a:alpha val="40000"/>
              </a:prstClr>
            </a:outerShdw>
          </a:effectLst>
        </p:spPr>
      </p:pic>
      <p:sp>
        <p:nvSpPr>
          <p:cNvPr id="9" name="TextBox 8"/>
          <p:cNvSpPr txBox="1"/>
          <p:nvPr/>
        </p:nvSpPr>
        <p:spPr>
          <a:xfrm>
            <a:off x="1239864" y="3163415"/>
            <a:ext cx="4137807"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Gói muối</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cân nặng …</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 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48542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9753726" y="2874687"/>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150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7" name="TextBox 116"/>
          <p:cNvSpPr txBox="1"/>
          <p:nvPr/>
        </p:nvSpPr>
        <p:spPr>
          <a:xfrm>
            <a:off x="2524388" y="324651"/>
            <a:ext cx="6772838"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SỐ?</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65" y="1545987"/>
            <a:ext cx="4552904" cy="3271346"/>
          </a:xfrm>
          <a:prstGeom prst="roundRect">
            <a:avLst>
              <a:gd name="adj" fmla="val 15273"/>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6416224" y="2955596"/>
            <a:ext cx="4655127" cy="461665"/>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Gói bột ngọt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cân nặng</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 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73407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6"/>
                                        </p:tgtEl>
                                        <p:attrNameLst>
                                          <p:attrName>style.visibility</p:attrName>
                                        </p:attrNameLst>
                                      </p:cBhvr>
                                      <p:to>
                                        <p:strVal val="visible"/>
                                      </p:to>
                                    </p:set>
                                    <p:animEffect transition="in" filter="fade">
                                      <p:cBhvr>
                                        <p:cTn id="20" dur="1000"/>
                                        <p:tgtEl>
                                          <p:spTgt spid="116"/>
                                        </p:tgtEl>
                                      </p:cBhvr>
                                    </p:animEffect>
                                    <p:anim calcmode="lin" valueType="num">
                                      <p:cBhvr>
                                        <p:cTn id="21" dur="1000" fill="hold"/>
                                        <p:tgtEl>
                                          <p:spTgt spid="116"/>
                                        </p:tgtEl>
                                        <p:attrNameLst>
                                          <p:attrName>ppt_x</p:attrName>
                                        </p:attrNameLst>
                                      </p:cBhvr>
                                      <p:tavLst>
                                        <p:tav tm="0">
                                          <p:val>
                                            <p:strVal val="#ppt_x"/>
                                          </p:val>
                                        </p:tav>
                                        <p:tav tm="100000">
                                          <p:val>
                                            <p:strVal val="#ppt_x"/>
                                          </p:val>
                                        </p:tav>
                                      </p:tavLst>
                                    </p:anim>
                                    <p:anim calcmode="lin" valueType="num">
                                      <p:cBhvr>
                                        <p:cTn id="22"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772838"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SỐ?</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7" name="TextBox 6"/>
          <p:cNvSpPr txBox="1"/>
          <p:nvPr/>
        </p:nvSpPr>
        <p:spPr>
          <a:xfrm>
            <a:off x="4323386" y="2912341"/>
            <a:ext cx="94999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3</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128" y="1545987"/>
            <a:ext cx="4552903" cy="3271346"/>
          </a:xfrm>
          <a:prstGeom prst="roundRect">
            <a:avLst>
              <a:gd name="adj" fmla="val 15273"/>
            </a:avLst>
          </a:prstGeom>
          <a:effectLst>
            <a:outerShdw blurRad="63500" sx="102000" sy="102000" algn="ctr" rotWithShape="0">
              <a:prstClr val="black">
                <a:alpha val="40000"/>
              </a:prstClr>
            </a:outerShdw>
          </a:effectLst>
        </p:spPr>
      </p:pic>
      <p:sp>
        <p:nvSpPr>
          <p:cNvPr id="9" name="TextBox 8"/>
          <p:cNvSpPr txBox="1"/>
          <p:nvPr/>
        </p:nvSpPr>
        <p:spPr>
          <a:xfrm>
            <a:off x="1385336" y="2976379"/>
            <a:ext cx="413780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Con gà </a:t>
            </a:r>
            <a:r>
              <a:rPr lang="vi-VN" sz="2400">
                <a:solidFill>
                  <a:srgbClr val="002060"/>
                </a:solidFill>
                <a:latin typeface="Roboto" panose="02000000000000000000" pitchFamily="2" charset="0"/>
                <a:ea typeface="Roboto" panose="02000000000000000000" pitchFamily="2" charset="0"/>
              </a:rPr>
              <a:t>cân nặng …</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k</a:t>
            </a:r>
            <a:r>
              <a:rPr lang="vi-VN" sz="2400">
                <a:solidFill>
                  <a:srgbClr val="002060"/>
                </a:solidFill>
                <a:latin typeface="Roboto" panose="02000000000000000000" pitchFamily="2" charset="0"/>
                <a:ea typeface="Roboto" panose="02000000000000000000" pitchFamily="2" charset="0"/>
              </a:rPr>
              <a:t>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88160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07263" y="1115367"/>
            <a:ext cx="10126311" cy="5627077"/>
          </a:xfrm>
          <a:prstGeom prst="roundRect">
            <a:avLst>
              <a:gd name="adj" fmla="val 10160"/>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1392891" y="1248267"/>
            <a:ext cx="9368892" cy="5315122"/>
          </a:xfrm>
          <a:prstGeom prst="rect">
            <a:avLst/>
          </a:prstGeom>
        </p:spPr>
      </p:pic>
      <p:pic>
        <p:nvPicPr>
          <p:cNvPr id="6" name="Picture 5">
            <a:extLst>
              <a:ext uri="{FF2B5EF4-FFF2-40B4-BE49-F238E27FC236}">
                <a16:creationId xmlns:a16="http://schemas.microsoft.com/office/drawing/2014/main" id="{DA232D94-9A8E-A978-E827-27A3C1079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2" y="-62794"/>
            <a:ext cx="1885899" cy="1411357"/>
          </a:xfrm>
          <a:prstGeom prst="rect">
            <a:avLst/>
          </a:prstGeom>
          <a:effectLst>
            <a:outerShdw blurRad="63500" sx="102000" sy="102000" algn="ctr" rotWithShape="0">
              <a:prstClr val="black">
                <a:alpha val="40000"/>
              </a:prstClr>
            </a:outerShdw>
          </a:effectLst>
        </p:spPr>
      </p:pic>
      <p:sp>
        <p:nvSpPr>
          <p:cNvPr id="5" name="TextBox 4"/>
          <p:cNvSpPr txBox="1"/>
          <p:nvPr/>
        </p:nvSpPr>
        <p:spPr>
          <a:xfrm>
            <a:off x="4060520" y="253408"/>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PHIẾU HỌC TẬP SỐ 1</a:t>
            </a:r>
            <a:endParaRPr kumimoji="0" lang="en-US" altLang="zh-CN" sz="3200" b="1" i="0" u="none" strike="noStrike" kern="1200" cap="none" spc="0" normalizeH="0" baseline="0" noProof="0" dirty="0">
              <a:ln>
                <a:noFill/>
              </a:ln>
              <a:solidFill>
                <a:srgbClr val="00B050"/>
              </a:solidFill>
              <a:effectLst/>
              <a:uLnTx/>
              <a:uFillTx/>
              <a:latin typeface="Pangolin" panose="00000500000000000000" pitchFamily="2" charset="0"/>
              <a:ea typeface="Roboto" panose="02000000000000000000" pitchFamily="2" charset="0"/>
              <a:cs typeface="+mn-cs"/>
            </a:endParaRPr>
          </a:p>
        </p:txBody>
      </p:sp>
      <p:sp>
        <p:nvSpPr>
          <p:cNvPr id="11" name="TextBox 10"/>
          <p:cNvSpPr txBox="1"/>
          <p:nvPr/>
        </p:nvSpPr>
        <p:spPr>
          <a:xfrm>
            <a:off x="1699002" y="1549706"/>
            <a:ext cx="7542488"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Trụ cân, đế cân, đòn cân, đĩa cân, quả cân</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2" name="TextBox 11"/>
          <p:cNvSpPr txBox="1"/>
          <p:nvPr/>
        </p:nvSpPr>
        <p:spPr>
          <a:xfrm>
            <a:off x="723829" y="2323042"/>
            <a:ext cx="10037954" cy="461665"/>
          </a:xfrm>
          <a:prstGeom prst="rect">
            <a:avLst/>
          </a:prstGeom>
          <a:noFill/>
        </p:spPr>
        <p:txBody>
          <a:bodyPr wrap="square" rtlCol="0">
            <a:spAutoFit/>
          </a:bodyPr>
          <a:lstStyle/>
          <a:p>
            <a:pPr marL="0" marR="0" lvl="0" algn="r" defTabSz="914400" rtl="0" eaLnBrk="1" fontAlgn="auto" latinLnBrk="0" hangingPunct="1">
              <a:spcBef>
                <a:spcPts val="0"/>
              </a:spcBef>
              <a:spcAft>
                <a:spcPts val="0"/>
              </a:spcAft>
              <a:buClrTx/>
              <a:buSzTx/>
              <a:buFontTx/>
              <a:buNone/>
              <a:tabLst/>
              <a:defRPr/>
            </a:pPr>
            <a:r>
              <a:rPr lang="en-US" altLang="zh-CN" sz="2400">
                <a:solidFill>
                  <a:srgbClr val="FF0000"/>
                </a:solidFill>
                <a:latin typeface="Roboto" panose="02000000000000000000" pitchFamily="2" charset="0"/>
                <a:ea typeface="Roboto" panose="02000000000000000000" pitchFamily="2" charset="0"/>
              </a:rPr>
              <a:t>Đặt vật vào 1 bên và quả cân vào bên kia cho đến khi 2 cân thăng bằng</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3" name="Oval 2"/>
          <p:cNvSpPr/>
          <p:nvPr/>
        </p:nvSpPr>
        <p:spPr>
          <a:xfrm>
            <a:off x="1622067" y="4069010"/>
            <a:ext cx="498040" cy="498040"/>
          </a:xfrm>
          <a:prstGeom prst="ellipse">
            <a:avLst/>
          </a:prstGeom>
          <a:noFill/>
          <a:ln w="28575">
            <a:solidFill>
              <a:srgbClr val="EE1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53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indefinite" fill="hold" grpId="0" nodeType="clickEffect">
                                  <p:stCondLst>
                                    <p:cond delay="0"/>
                                  </p:stCondLst>
                                  <p:endCondLst>
                                    <p:cond evt="onNext" delay="0">
                                      <p:tgtEl>
                                        <p:sldTgt/>
                                      </p:tgtEl>
                                    </p:cond>
                                  </p:end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32" presetClass="emph" presetSubtype="0" fill="hold" grpId="1" nodeType="withEffect">
                                  <p:stCondLst>
                                    <p:cond delay="0"/>
                                  </p:stCondLst>
                                  <p:childTnLst>
                                    <p:animRot by="120000">
                                      <p:cBhvr>
                                        <p:cTn id="19" dur="100" fill="hold">
                                          <p:stCondLst>
                                            <p:cond delay="0"/>
                                          </p:stCondLst>
                                        </p:cTn>
                                        <p:tgtEl>
                                          <p:spTgt spid="3"/>
                                        </p:tgtEl>
                                        <p:attrNameLst>
                                          <p:attrName>r</p:attrName>
                                        </p:attrNameLst>
                                      </p:cBhvr>
                                    </p:animRot>
                                    <p:animRot by="-240000">
                                      <p:cBhvr>
                                        <p:cTn id="20" dur="200" fill="hold">
                                          <p:stCondLst>
                                            <p:cond delay="200"/>
                                          </p:stCondLst>
                                        </p:cTn>
                                        <p:tgtEl>
                                          <p:spTgt spid="3"/>
                                        </p:tgtEl>
                                        <p:attrNameLst>
                                          <p:attrName>r</p:attrName>
                                        </p:attrNameLst>
                                      </p:cBhvr>
                                    </p:animRot>
                                    <p:animRot by="240000">
                                      <p:cBhvr>
                                        <p:cTn id="21" dur="200" fill="hold">
                                          <p:stCondLst>
                                            <p:cond delay="400"/>
                                          </p:stCondLst>
                                        </p:cTn>
                                        <p:tgtEl>
                                          <p:spTgt spid="3"/>
                                        </p:tgtEl>
                                        <p:attrNameLst>
                                          <p:attrName>r</p:attrName>
                                        </p:attrNameLst>
                                      </p:cBhvr>
                                    </p:animRot>
                                    <p:animRot by="-240000">
                                      <p:cBhvr>
                                        <p:cTn id="22" dur="200" fill="hold">
                                          <p:stCondLst>
                                            <p:cond delay="600"/>
                                          </p:stCondLst>
                                        </p:cTn>
                                        <p:tgtEl>
                                          <p:spTgt spid="3"/>
                                        </p:tgtEl>
                                        <p:attrNameLst>
                                          <p:attrName>r</p:attrName>
                                        </p:attrNameLst>
                                      </p:cBhvr>
                                    </p:animRot>
                                    <p:animRot by="120000">
                                      <p:cBhvr>
                                        <p:cTn id="23"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rrow: Pentagon 25">
            <a:extLst>
              <a:ext uri="{FF2B5EF4-FFF2-40B4-BE49-F238E27FC236}">
                <a16:creationId xmlns:a16="http://schemas.microsoft.com/office/drawing/2014/main" id="{F1C07DEE-8892-24B9-69DB-4BC45E9619CB}"/>
              </a:ext>
            </a:extLst>
          </p:cNvPr>
          <p:cNvSpPr/>
          <p:nvPr/>
        </p:nvSpPr>
        <p:spPr>
          <a:xfrm>
            <a:off x="3620572" y="5574546"/>
            <a:ext cx="975161" cy="981137"/>
          </a:xfrm>
          <a:prstGeom prst="ellipse">
            <a:avLst/>
          </a:prstGeom>
          <a:solidFill>
            <a:srgbClr val="48B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3620572" y="5834281"/>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pic>
        <p:nvPicPr>
          <p:cNvPr id="25" name="Picture 24">
            <a:extLst>
              <a:ext uri="{FF2B5EF4-FFF2-40B4-BE49-F238E27FC236}">
                <a16:creationId xmlns:a16="http://schemas.microsoft.com/office/drawing/2014/main" id="{DA232D94-9A8E-A978-E827-27A3C1079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3" y="180650"/>
            <a:ext cx="1885899" cy="1411357"/>
          </a:xfrm>
          <a:prstGeom prst="rect">
            <a:avLst/>
          </a:prstGeom>
          <a:effectLst>
            <a:outerShdw blurRad="63500" sx="102000" sy="102000" algn="ctr" rotWithShape="0">
              <a:prstClr val="black">
                <a:alpha val="40000"/>
              </a:prstClr>
            </a:outerShdw>
          </a:effectLst>
        </p:spPr>
      </p:pic>
      <p:sp>
        <p:nvSpPr>
          <p:cNvPr id="13" name="TextBox 12">
            <a:extLst>
              <a:ext uri="{FF2B5EF4-FFF2-40B4-BE49-F238E27FC236}">
                <a16:creationId xmlns:a16="http://schemas.microsoft.com/office/drawing/2014/main" id="{DA14CBFD-2C6F-E4A0-F468-3C5C731B2275}"/>
              </a:ext>
            </a:extLst>
          </p:cNvPr>
          <p:cNvSpPr txBox="1"/>
          <p:nvPr/>
        </p:nvSpPr>
        <p:spPr>
          <a:xfrm>
            <a:off x="3071937" y="697913"/>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BÀI 8</a:t>
            </a:r>
          </a:p>
        </p:txBody>
      </p:sp>
      <p:pic>
        <p:nvPicPr>
          <p:cNvPr id="3" name="Picture 2"/>
          <p:cNvPicPr>
            <a:picLocks noChangeAspect="1"/>
          </p:cNvPicPr>
          <p:nvPr/>
        </p:nvPicPr>
        <p:blipFill>
          <a:blip r:embed="rId4"/>
          <a:stretch>
            <a:fillRect/>
          </a:stretch>
        </p:blipFill>
        <p:spPr>
          <a:xfrm>
            <a:off x="7643202" y="1405799"/>
            <a:ext cx="3409524" cy="3809524"/>
          </a:xfrm>
          <a:prstGeom prst="rect">
            <a:avLst/>
          </a:prstGeom>
        </p:spPr>
      </p:pic>
      <p:sp>
        <p:nvSpPr>
          <p:cNvPr id="10" name="TextBox 9"/>
          <p:cNvSpPr txBox="1"/>
          <p:nvPr/>
        </p:nvSpPr>
        <p:spPr>
          <a:xfrm>
            <a:off x="40272" y="4585160"/>
            <a:ext cx="3093083" cy="1015663"/>
          </a:xfrm>
          <a:prstGeom prst="rect">
            <a:avLst/>
          </a:prstGeom>
          <a:noFill/>
          <a:ln>
            <a:solidFill>
              <a:schemeClr val="tx1"/>
            </a:solidFill>
          </a:ln>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THĂNG</a:t>
            </a:r>
            <a:endParaRPr kumimoji="0" lang="en-US" altLang="zh-CN" sz="6000" b="1"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cs typeface="+mn-cs"/>
            </a:endParaRPr>
          </a:p>
        </p:txBody>
      </p:sp>
      <p:sp>
        <p:nvSpPr>
          <p:cNvPr id="11" name="TextBox 10"/>
          <p:cNvSpPr txBox="1"/>
          <p:nvPr/>
        </p:nvSpPr>
        <p:spPr>
          <a:xfrm>
            <a:off x="4595733" y="4585160"/>
            <a:ext cx="2670108" cy="1015663"/>
          </a:xfrm>
          <a:prstGeom prst="rect">
            <a:avLst/>
          </a:prstGeom>
          <a:noFill/>
          <a:ln>
            <a:solidFill>
              <a:schemeClr val="tx1"/>
            </a:solidFill>
          </a:ln>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BẰNG</a:t>
            </a:r>
            <a:endParaRPr kumimoji="0" lang="en-US" altLang="zh-CN" sz="6000" b="1"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cs typeface="+mn-cs"/>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22203" b="23837"/>
          <a:stretch/>
        </p:blipFill>
        <p:spPr>
          <a:xfrm>
            <a:off x="1298557" y="1880755"/>
            <a:ext cx="5114925" cy="2389909"/>
          </a:xfrm>
          <a:prstGeom prst="rect">
            <a:avLst/>
          </a:prstGeom>
        </p:spPr>
      </p:pic>
      <p:sp>
        <p:nvSpPr>
          <p:cNvPr id="14" name="TextBox 13"/>
          <p:cNvSpPr txBox="1"/>
          <p:nvPr/>
        </p:nvSpPr>
        <p:spPr>
          <a:xfrm>
            <a:off x="2810418" y="1243235"/>
            <a:ext cx="2091202" cy="147732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70C0"/>
                </a:solidFill>
                <a:effectLst/>
                <a:uLnTx/>
                <a:uFillTx/>
                <a:latin typeface="Roboto Black" panose="02000000000000000000" pitchFamily="2" charset="0"/>
                <a:ea typeface="Roboto Black" panose="02000000000000000000" pitchFamily="2" charset="0"/>
                <a:cs typeface="+mn-cs"/>
              </a:rPr>
              <a:t>CÂN</a:t>
            </a:r>
            <a:endParaRPr kumimoji="0" lang="en-US" altLang="zh-CN" sz="6000" b="1"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cs typeface="+mn-cs"/>
            </a:endParaRPr>
          </a:p>
        </p:txBody>
      </p:sp>
      <p:sp>
        <p:nvSpPr>
          <p:cNvPr id="5" name="Block Arc 4"/>
          <p:cNvSpPr/>
          <p:nvPr/>
        </p:nvSpPr>
        <p:spPr>
          <a:xfrm rot="3790752">
            <a:off x="5564550" y="3900466"/>
            <a:ext cx="864226" cy="722571"/>
          </a:xfrm>
          <a:prstGeom prst="blockArc">
            <a:avLst>
              <a:gd name="adj1" fmla="val 9287860"/>
              <a:gd name="adj2" fmla="val 3291533"/>
              <a:gd name="adj3" fmla="val 1303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lock Arc 16"/>
          <p:cNvSpPr/>
          <p:nvPr/>
        </p:nvSpPr>
        <p:spPr>
          <a:xfrm rot="17809248" flipH="1">
            <a:off x="1489546" y="3949766"/>
            <a:ext cx="864226" cy="722571"/>
          </a:xfrm>
          <a:prstGeom prst="blockArc">
            <a:avLst>
              <a:gd name="adj1" fmla="val 9287860"/>
              <a:gd name="adj2" fmla="val 3291533"/>
              <a:gd name="adj3" fmla="val 1303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9360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32" presetClass="emph" presetSubtype="0" repeatCount="indefinite" fill="hold" grpId="1" nodeType="withEffect">
                                  <p:stCondLst>
                                    <p:cond delay="0"/>
                                  </p:stCondLst>
                                  <p:childTnLst>
                                    <p:animRot by="120000">
                                      <p:cBhvr>
                                        <p:cTn id="19" dur="200" fill="hold">
                                          <p:stCondLst>
                                            <p:cond delay="0"/>
                                          </p:stCondLst>
                                        </p:cTn>
                                        <p:tgtEl>
                                          <p:spTgt spid="10"/>
                                        </p:tgtEl>
                                        <p:attrNameLst>
                                          <p:attrName>r</p:attrName>
                                        </p:attrNameLst>
                                      </p:cBhvr>
                                    </p:animRot>
                                    <p:animRot by="-240000">
                                      <p:cBhvr>
                                        <p:cTn id="20" dur="400" fill="hold">
                                          <p:stCondLst>
                                            <p:cond delay="400"/>
                                          </p:stCondLst>
                                        </p:cTn>
                                        <p:tgtEl>
                                          <p:spTgt spid="10"/>
                                        </p:tgtEl>
                                        <p:attrNameLst>
                                          <p:attrName>r</p:attrName>
                                        </p:attrNameLst>
                                      </p:cBhvr>
                                    </p:animRot>
                                    <p:animRot by="240000">
                                      <p:cBhvr>
                                        <p:cTn id="21" dur="400" fill="hold">
                                          <p:stCondLst>
                                            <p:cond delay="800"/>
                                          </p:stCondLst>
                                        </p:cTn>
                                        <p:tgtEl>
                                          <p:spTgt spid="10"/>
                                        </p:tgtEl>
                                        <p:attrNameLst>
                                          <p:attrName>r</p:attrName>
                                        </p:attrNameLst>
                                      </p:cBhvr>
                                    </p:animRot>
                                    <p:animRot by="-240000">
                                      <p:cBhvr>
                                        <p:cTn id="22" dur="400" fill="hold">
                                          <p:stCondLst>
                                            <p:cond delay="1200"/>
                                          </p:stCondLst>
                                        </p:cTn>
                                        <p:tgtEl>
                                          <p:spTgt spid="10"/>
                                        </p:tgtEl>
                                        <p:attrNameLst>
                                          <p:attrName>r</p:attrName>
                                        </p:attrNameLst>
                                      </p:cBhvr>
                                    </p:animRot>
                                    <p:animRot by="120000">
                                      <p:cBhvr>
                                        <p:cTn id="23" dur="400" fill="hold">
                                          <p:stCondLst>
                                            <p:cond delay="1600"/>
                                          </p:stCondLst>
                                        </p:cTn>
                                        <p:tgtEl>
                                          <p:spTgt spid="10"/>
                                        </p:tgtEl>
                                        <p:attrNameLst>
                                          <p:attrName>r</p:attrName>
                                        </p:attrNameLst>
                                      </p:cBhvr>
                                    </p:animRot>
                                  </p:childTnLst>
                                </p:cTn>
                              </p:par>
                              <p:par>
                                <p:cTn id="24" presetID="32" presetClass="emph" presetSubtype="0" repeatCount="indefinite" fill="hold" grpId="1" nodeType="withEffect">
                                  <p:stCondLst>
                                    <p:cond delay="0"/>
                                  </p:stCondLst>
                                  <p:childTnLst>
                                    <p:animRot by="120000">
                                      <p:cBhvr>
                                        <p:cTn id="25" dur="200" fill="hold">
                                          <p:stCondLst>
                                            <p:cond delay="0"/>
                                          </p:stCondLst>
                                        </p:cTn>
                                        <p:tgtEl>
                                          <p:spTgt spid="11"/>
                                        </p:tgtEl>
                                        <p:attrNameLst>
                                          <p:attrName>r</p:attrName>
                                        </p:attrNameLst>
                                      </p:cBhvr>
                                    </p:animRot>
                                    <p:animRot by="-240000">
                                      <p:cBhvr>
                                        <p:cTn id="26" dur="400" fill="hold">
                                          <p:stCondLst>
                                            <p:cond delay="400"/>
                                          </p:stCondLst>
                                        </p:cTn>
                                        <p:tgtEl>
                                          <p:spTgt spid="11"/>
                                        </p:tgtEl>
                                        <p:attrNameLst>
                                          <p:attrName>r</p:attrName>
                                        </p:attrNameLst>
                                      </p:cBhvr>
                                    </p:animRot>
                                    <p:animRot by="240000">
                                      <p:cBhvr>
                                        <p:cTn id="27" dur="400" fill="hold">
                                          <p:stCondLst>
                                            <p:cond delay="800"/>
                                          </p:stCondLst>
                                        </p:cTn>
                                        <p:tgtEl>
                                          <p:spTgt spid="11"/>
                                        </p:tgtEl>
                                        <p:attrNameLst>
                                          <p:attrName>r</p:attrName>
                                        </p:attrNameLst>
                                      </p:cBhvr>
                                    </p:animRot>
                                    <p:animRot by="-240000">
                                      <p:cBhvr>
                                        <p:cTn id="28" dur="400" fill="hold">
                                          <p:stCondLst>
                                            <p:cond delay="1200"/>
                                          </p:stCondLst>
                                        </p:cTn>
                                        <p:tgtEl>
                                          <p:spTgt spid="11"/>
                                        </p:tgtEl>
                                        <p:attrNameLst>
                                          <p:attrName>r</p:attrName>
                                        </p:attrNameLst>
                                      </p:cBhvr>
                                    </p:animRot>
                                    <p:animRot by="120000">
                                      <p:cBhvr>
                                        <p:cTn id="29" dur="400" fill="hold">
                                          <p:stCondLst>
                                            <p:cond delay="1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P spid="10" grpId="1" animBg="1"/>
      <p:bldP spid="11" grpId="0" animBg="1"/>
      <p:bldP spid="11" grpId="1" animBg="1"/>
      <p:bldP spid="14"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3674</TotalTime>
  <Words>1264</Words>
  <Application>Microsoft Office PowerPoint</Application>
  <PresentationFormat>Widescreen</PresentationFormat>
  <Paragraphs>127</Paragraphs>
  <Slides>22</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Roboto Black</vt:lpstr>
      <vt:lpstr>Calibri Light</vt:lpstr>
      <vt:lpstr>Arial</vt:lpstr>
      <vt:lpstr>Roboto</vt:lpstr>
      <vt:lpstr>Times New Roman</vt:lpstr>
      <vt:lpstr>Calibri</vt:lpstr>
      <vt:lpstr>Pangolin</vt:lpstr>
      <vt:lpstr>SegoeuiPc</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Gợi ý</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Lương Thành Trung</cp:lastModifiedBy>
  <cp:revision>202</cp:revision>
  <dcterms:created xsi:type="dcterms:W3CDTF">2023-04-01T23:44:56Z</dcterms:created>
  <dcterms:modified xsi:type="dcterms:W3CDTF">2024-12-08T09:59:12Z</dcterms:modified>
</cp:coreProperties>
</file>