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36" r:id="rId3"/>
    <p:sldId id="408" r:id="rId4"/>
    <p:sldId id="437" r:id="rId5"/>
    <p:sldId id="438" r:id="rId6"/>
    <p:sldId id="442" r:id="rId7"/>
    <p:sldId id="441"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a:t>
            </a:r>
            <a:r>
              <a:rPr lang="vi-VN" altLang="en-US" sz="3500" b="1" dirty="0">
                <a:solidFill>
                  <a:srgbClr val="FF0066"/>
                </a:solidFill>
                <a:latin typeface="Times New Roman" pitchFamily="18" charset="0"/>
              </a:rPr>
              <a:t> HÙNG THẮNG</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0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 NHỎ </a:t>
            </a:r>
            <a:r>
              <a:rPr lang="vi-VN"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 NHÀ</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(T3)</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468600" cy="8435675"/>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2035" y="537746"/>
            <a:ext cx="138138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en-US" sz="3800" b="1" dirty="0">
                <a:latin typeface="Times New Roman" pitchFamily="18" charset="0"/>
                <a:cs typeface="Times New Roman" pitchFamily="18" charset="0"/>
              </a:rPr>
              <a:t> 1. </a:t>
            </a:r>
            <a:r>
              <a:rPr lang="vi-VN" sz="3800" b="1" dirty="0">
                <a:latin typeface="Times New Roman" pitchFamily="18" charset="0"/>
                <a:cs typeface="Times New Roman" pitchFamily="18" charset="0"/>
              </a:rPr>
              <a:t>Tìm từ ngữ về bạn trong nhà theo từng nhóm sau:</a:t>
            </a:r>
            <a:endParaRPr lang="en-US" sz="38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21475471"/>
              </p:ext>
            </p:extLst>
          </p:nvPr>
        </p:nvGraphicFramePr>
        <p:xfrm>
          <a:off x="934245" y="2057400"/>
          <a:ext cx="14671674" cy="5638799"/>
        </p:xfrm>
        <a:graphic>
          <a:graphicData uri="http://schemas.openxmlformats.org/drawingml/2006/table">
            <a:tbl>
              <a:tblPr firstRow="1" bandRow="1">
                <a:tableStyleId>{5C22544A-7EE6-4342-B048-85BDC9FD1C3A}</a:tableStyleId>
              </a:tblPr>
              <a:tblGrid>
                <a:gridCol w="8394618">
                  <a:extLst>
                    <a:ext uri="{9D8B030D-6E8A-4147-A177-3AD203B41FA5}">
                      <a16:colId xmlns:a16="http://schemas.microsoft.com/office/drawing/2014/main" val="20000"/>
                    </a:ext>
                  </a:extLst>
                </a:gridCol>
                <a:gridCol w="6277056">
                  <a:extLst>
                    <a:ext uri="{9D8B030D-6E8A-4147-A177-3AD203B41FA5}">
                      <a16:colId xmlns:a16="http://schemas.microsoft.com/office/drawing/2014/main" val="20001"/>
                    </a:ext>
                  </a:extLst>
                </a:gridCol>
              </a:tblGrid>
              <a:tr h="972969">
                <a:tc>
                  <a:txBody>
                    <a:bodyPr/>
                    <a:lstStyle/>
                    <a:p>
                      <a:pPr algn="ctr"/>
                      <a:r>
                        <a:rPr lang="vi-VN" sz="3800" b="1" dirty="0">
                          <a:solidFill>
                            <a:srgbClr val="0000CC"/>
                          </a:solidFill>
                          <a:latin typeface="Times New Roman" pitchFamily="18" charset="0"/>
                          <a:cs typeface="Times New Roman" pitchFamily="18" charset="0"/>
                        </a:rPr>
                        <a:t>Vật nuôi</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0000CC"/>
                          </a:solidFill>
                          <a:latin typeface="Times New Roman" pitchFamily="18" charset="0"/>
                          <a:cs typeface="Times New Roman" pitchFamily="18" charset="0"/>
                        </a:rPr>
                        <a:t>Đồ đạc</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972969">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Mèo </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 Quạt điên</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3692861">
                <a:tc>
                  <a:txBody>
                    <a:bodyPr/>
                    <a:lstStyle/>
                    <a:p>
                      <a:pPr algn="ct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bl>
          </a:graphicData>
        </a:graphic>
      </p:graphicFrame>
      <p:sp>
        <p:nvSpPr>
          <p:cNvPr id="2" name="Rectangle 1"/>
          <p:cNvSpPr/>
          <p:nvPr/>
        </p:nvSpPr>
        <p:spPr>
          <a:xfrm>
            <a:off x="1356519" y="4419600"/>
            <a:ext cx="7715251" cy="707886"/>
          </a:xfrm>
          <a:prstGeom prst="rect">
            <a:avLst/>
          </a:prstGeom>
        </p:spPr>
        <p:txBody>
          <a:bodyPr wrap="square">
            <a:spAutoFit/>
          </a:bodyPr>
          <a:lstStyle/>
          <a:p>
            <a:pPr algn="just"/>
            <a:r>
              <a:rPr lang="vi-VN" sz="4000" dirty="0">
                <a:latin typeface="Times New Roman" pitchFamily="18" charset="0"/>
                <a:cs typeface="Times New Roman" pitchFamily="18" charset="0"/>
              </a:rPr>
              <a:t>Chó</a:t>
            </a:r>
            <a:r>
              <a:rPr lang="en-US" sz="4000" dirty="0">
                <a:latin typeface="Times New Roman" pitchFamily="18" charset="0"/>
                <a:cs typeface="Times New Roman" pitchFamily="18" charset="0"/>
              </a:rPr>
              <a:t>, t</a:t>
            </a:r>
            <a:r>
              <a:rPr lang="vi-VN" sz="4000" dirty="0">
                <a:latin typeface="Times New Roman" pitchFamily="18" charset="0"/>
                <a:cs typeface="Times New Roman" pitchFamily="18" charset="0"/>
              </a:rPr>
              <a:t>hỏ,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trâu, bò, lợn, gà,...</a:t>
            </a:r>
            <a:endParaRPr lang="en-US" sz="4000" dirty="0">
              <a:latin typeface="Times New Roman" pitchFamily="18" charset="0"/>
              <a:cs typeface="Times New Roman" pitchFamily="18" charset="0"/>
            </a:endParaRPr>
          </a:p>
        </p:txBody>
      </p:sp>
      <p:sp>
        <p:nvSpPr>
          <p:cNvPr id="3" name="Rectangle 2"/>
          <p:cNvSpPr/>
          <p:nvPr/>
        </p:nvSpPr>
        <p:spPr>
          <a:xfrm>
            <a:off x="9586119" y="4419600"/>
            <a:ext cx="5715000" cy="1846659"/>
          </a:xfrm>
          <a:prstGeom prst="rect">
            <a:avLst/>
          </a:prstGeom>
        </p:spPr>
        <p:txBody>
          <a:bodyPr wrap="square">
            <a:spAutoFit/>
          </a:bodyPr>
          <a:lstStyle/>
          <a:p>
            <a:pPr lvl="0" algn="just" defTabSz="1436888" eaLnBrk="1" fontAlgn="auto" hangingPunct="1">
              <a:spcBef>
                <a:spcPts val="0"/>
              </a:spcBef>
              <a:spcAft>
                <a:spcPts val="0"/>
              </a:spcAft>
            </a:pPr>
            <a:r>
              <a:rPr lang="vi-VN" sz="3800" dirty="0">
                <a:latin typeface="Times New Roman" pitchFamily="18" charset="0"/>
                <a:cs typeface="Times New Roman" pitchFamily="18" charset="0"/>
              </a:rPr>
              <a:t>Bàn, ghế, tủ lạnh, nồi cơm điện; đèn bàn, tivi, giá sách,...</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432719" y="685800"/>
            <a:ext cx="14042484" cy="646331"/>
          </a:xfrm>
          <a:prstGeom prst="rect">
            <a:avLst/>
          </a:prstGeom>
        </p:spPr>
        <p:txBody>
          <a:bodyPr wrap="square">
            <a:spAutoFit/>
          </a:bodyPr>
          <a:lstStyle/>
          <a:p>
            <a:pPr algn="just"/>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2</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Đọc đoạn văn dưới đây và trả lời câu hỏi.</a:t>
            </a:r>
            <a:endParaRPr lang="en-US" sz="3600" b="1" dirty="0">
              <a:latin typeface="Times New Roman" pitchFamily="18" charset="0"/>
              <a:cs typeface="Times New Roman" pitchFamily="18" charset="0"/>
            </a:endParaRPr>
          </a:p>
        </p:txBody>
      </p:sp>
      <p:sp>
        <p:nvSpPr>
          <p:cNvPr id="20" name="Rectangle 19"/>
          <p:cNvSpPr/>
          <p:nvPr/>
        </p:nvSpPr>
        <p:spPr>
          <a:xfrm>
            <a:off x="899319" y="1978462"/>
            <a:ext cx="14575884" cy="2862322"/>
          </a:xfrm>
          <a:prstGeom prst="rect">
            <a:avLst/>
          </a:prstGeom>
        </p:spPr>
        <p:txBody>
          <a:bodyPr wrap="square">
            <a:spAutoFit/>
          </a:bodyPr>
          <a:lstStyle/>
          <a:p>
            <a:pPr algn="just"/>
            <a:r>
              <a:rPr lang="vi-VN" sz="3600" b="1" dirty="0">
                <a:latin typeface="Times New Roman" pitchFamily="18" charset="0"/>
                <a:cs typeface="Times New Roman" pitchFamily="18" charset="0"/>
              </a:rPr>
              <a:t>    </a:t>
            </a:r>
            <a:r>
              <a:rPr lang="vi-VN" sz="3600" dirty="0">
                <a:latin typeface="Times New Roman" pitchFamily="18" charset="0"/>
                <a:cs typeface="Times New Roman" pitchFamily="18" charset="0"/>
              </a:rPr>
              <a:t>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just"/>
            <a:r>
              <a:rPr lang="vi-VN" sz="3600" dirty="0">
                <a:latin typeface="Times New Roman" pitchFamily="18" charset="0"/>
                <a:cs typeface="Times New Roman" pitchFamily="18" charset="0"/>
              </a:rPr>
              <a:t>                                                                                           ( Theo Phong Thu )</a:t>
            </a:r>
            <a:endParaRPr lang="en-US" sz="3600" dirty="0">
              <a:latin typeface="Times New Roman" pitchFamily="18" charset="0"/>
              <a:cs typeface="Times New Roman"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dirty="0">
                <a:latin typeface="Times New Roman" pitchFamily="18" charset="0"/>
                <a:cs typeface="Times New Roman" pitchFamily="18" charset="0"/>
              </a:rPr>
              <a:t>- Nước sông được ví với sự vật nào?</a:t>
            </a: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dirty="0">
                <a:latin typeface="Times New Roman" pitchFamily="18" charset="0"/>
                <a:cs typeface="Times New Roman" pitchFamily="18" charset="0"/>
              </a:rPr>
              <a:t>+ Cánh buồm trên sông được so sánh với con bướm nhỏ</a:t>
            </a:r>
            <a:r>
              <a:rPr lang="vi-VN" sz="3600" b="1" dirty="0">
                <a:solidFill>
                  <a:srgbClr val="0000CC"/>
                </a:solidFill>
                <a:latin typeface="Times New Roman" pitchFamily="18" charset="0"/>
                <a:cs typeface="Times New Roman" pitchFamily="18" charset="0"/>
              </a:rPr>
              <a:t>.</a:t>
            </a: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dirty="0">
                <a:latin typeface="Times New Roman" pitchFamily="18" charset="0"/>
                <a:cs typeface="Times New Roman" pitchFamily="18" charset="0"/>
              </a:rPr>
              <a:t>- Cánh buồm trên sông được so sánh với vật nào?</a:t>
            </a: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dirty="0">
                <a:latin typeface="Times New Roman" pitchFamily="18" charset="0"/>
                <a:cs typeface="Times New Roman" pitchFamily="18" charset="0"/>
              </a:rPr>
              <a:t>+ Nước sông nhấp nháy lúc nắng ửng hồng được ví với sao bay.</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80319" y="821508"/>
            <a:ext cx="1413859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vi-VN" sz="3600" b="1" dirty="0">
                <a:latin typeface="Times New Roman" pitchFamily="18" charset="0"/>
                <a:cs typeface="Times New Roman" pitchFamily="18" charset="0"/>
              </a:rPr>
              <a:t> 3. Tìm hình ảnh so sánh trong các đoạn thơ dưới đây. Nêu tác dụng của hình ảnh so sánh.</a:t>
            </a:r>
            <a:endParaRPr lang="en-US" sz="3600" b="1" dirty="0">
              <a:latin typeface="Times New Roman" pitchFamily="18" charset="0"/>
              <a:cs typeface="Times New Roman" pitchFamily="18" charset="0"/>
            </a:endParaRPr>
          </a:p>
        </p:txBody>
      </p:sp>
      <p:sp>
        <p:nvSpPr>
          <p:cNvPr id="13" name="Rectangle 12"/>
          <p:cNvSpPr/>
          <p:nvPr/>
        </p:nvSpPr>
        <p:spPr>
          <a:xfrm>
            <a:off x="3032919" y="2590800"/>
            <a:ext cx="4419600" cy="2862322"/>
          </a:xfrm>
          <a:prstGeom prst="rect">
            <a:avLst/>
          </a:prstGeom>
        </p:spPr>
        <p:txBody>
          <a:bodyPr wrap="square">
            <a:spAutoFit/>
          </a:bodyPr>
          <a:lstStyle/>
          <a:p>
            <a:pPr algn="just"/>
            <a:r>
              <a:rPr lang="vi-VN" sz="3600" dirty="0">
                <a:latin typeface="Times New Roman" pitchFamily="18" charset="0"/>
                <a:cs typeface="Times New Roman" pitchFamily="18" charset="0"/>
              </a:rPr>
              <a:t>Cau cao cao mãi </a:t>
            </a:r>
          </a:p>
          <a:p>
            <a:pPr algn="just"/>
            <a:r>
              <a:rPr lang="vi-VN" sz="3600" dirty="0">
                <a:latin typeface="Times New Roman" pitchFamily="18" charset="0"/>
                <a:cs typeface="Times New Roman" pitchFamily="18" charset="0"/>
              </a:rPr>
              <a:t>Tàu vươn giữa trời</a:t>
            </a:r>
          </a:p>
          <a:p>
            <a:r>
              <a:rPr lang="vi-VN" sz="3600" dirty="0">
                <a:latin typeface="Times New Roman" pitchFamily="18" charset="0"/>
                <a:cs typeface="Times New Roman" pitchFamily="18" charset="0"/>
              </a:rPr>
              <a:t>Như tay xòe rộng</a:t>
            </a:r>
          </a:p>
          <a:p>
            <a:pPr algn="just"/>
            <a:r>
              <a:rPr lang="vi-VN" sz="3600" dirty="0">
                <a:latin typeface="Times New Roman" pitchFamily="18" charset="0"/>
                <a:cs typeface="Times New Roman" pitchFamily="18" charset="0"/>
              </a:rPr>
              <a:t>Hứng làn mưa rơi.</a:t>
            </a:r>
          </a:p>
          <a:p>
            <a:r>
              <a:rPr lang="vi-VN" sz="3600" dirty="0">
                <a:latin typeface="Times New Roman" pitchFamily="18" charset="0"/>
                <a:cs typeface="Times New Roman" pitchFamily="18" charset="0"/>
              </a:rPr>
              <a:t>       (Ngô Viết Dinh)</a:t>
            </a:r>
            <a:endParaRPr lang="en-US" sz="3600" dirty="0">
              <a:latin typeface="Times New Roman" pitchFamily="18" charset="0"/>
              <a:cs typeface="Times New Roman" pitchFamily="18" charset="0"/>
            </a:endParaRPr>
          </a:p>
        </p:txBody>
      </p:sp>
      <p:sp>
        <p:nvSpPr>
          <p:cNvPr id="20" name="Rectangle 19"/>
          <p:cNvSpPr/>
          <p:nvPr/>
        </p:nvSpPr>
        <p:spPr>
          <a:xfrm>
            <a:off x="8366919" y="2708809"/>
            <a:ext cx="6096000" cy="2862322"/>
          </a:xfrm>
          <a:prstGeom prst="rect">
            <a:avLst/>
          </a:prstGeom>
        </p:spPr>
        <p:txBody>
          <a:bodyPr wrap="square">
            <a:spAutoFit/>
          </a:bodyPr>
          <a:lstStyle/>
          <a:p>
            <a:pPr algn="just"/>
            <a:r>
              <a:rPr lang="vi-VN" sz="3600" dirty="0">
                <a:latin typeface="Times New Roman" pitchFamily="18" charset="0"/>
                <a:cs typeface="Times New Roman" pitchFamily="18" charset="0"/>
              </a:rPr>
              <a:t>Sân nhà em sáng quá</a:t>
            </a:r>
          </a:p>
          <a:p>
            <a:pPr algn="just"/>
            <a:r>
              <a:rPr lang="vi-VN" sz="3600" dirty="0">
                <a:latin typeface="Times New Roman" pitchFamily="18" charset="0"/>
                <a:cs typeface="Times New Roman" pitchFamily="18" charset="0"/>
              </a:rPr>
              <a:t>Nhờ ánh trăng sáng ngời</a:t>
            </a:r>
          </a:p>
          <a:p>
            <a:pPr algn="just"/>
            <a:r>
              <a:rPr lang="vi-VN" sz="3600" dirty="0">
                <a:latin typeface="Times New Roman" pitchFamily="18" charset="0"/>
                <a:cs typeface="Times New Roman" pitchFamily="18" charset="0"/>
              </a:rPr>
              <a:t>Trăng tròn như cái đĩa</a:t>
            </a:r>
          </a:p>
          <a:p>
            <a:pPr algn="just"/>
            <a:r>
              <a:rPr lang="vi-VN" sz="3600" dirty="0">
                <a:latin typeface="Times New Roman" pitchFamily="18" charset="0"/>
                <a:cs typeface="Times New Roman" pitchFamily="18" charset="0"/>
              </a:rPr>
              <a:t>Lơ lửng mà không rơi.</a:t>
            </a:r>
          </a:p>
          <a:p>
            <a:r>
              <a:rPr lang="vi-VN" sz="3600" dirty="0">
                <a:latin typeface="Times New Roman" pitchFamily="18" charset="0"/>
                <a:cs typeface="Times New Roman" pitchFamily="18" charset="0"/>
              </a:rPr>
              <a:t>(Nhược Thủy–Phương Hoa)</a:t>
            </a:r>
          </a:p>
        </p:txBody>
      </p:sp>
      <p:sp>
        <p:nvSpPr>
          <p:cNvPr id="22" name="Rectangle 21"/>
          <p:cNvSpPr/>
          <p:nvPr/>
        </p:nvSpPr>
        <p:spPr>
          <a:xfrm>
            <a:off x="1482951" y="6022085"/>
            <a:ext cx="14503967" cy="1200329"/>
          </a:xfrm>
          <a:prstGeom prst="rect">
            <a:avLst/>
          </a:prstGeom>
        </p:spPr>
        <p:txBody>
          <a:bodyPr wrap="square">
            <a:spAutoFit/>
          </a:bodyPr>
          <a:lstStyle/>
          <a:p>
            <a:r>
              <a:rPr lang="vi-VN" sz="3600" dirty="0">
                <a:latin typeface="Times New Roman" pitchFamily="18" charset="0"/>
                <a:cs typeface="Times New Roman" pitchFamily="18" charset="0"/>
              </a:rPr>
              <a:t>+ Hình ảnh so sánh trong đoạn thơ thứ nhất: Tàu cau như tay xòe rộng hứng mưa.</a:t>
            </a:r>
            <a:endParaRPr lang="en-US" sz="3600" dirty="0">
              <a:latin typeface="Times New Roman" pitchFamily="18" charset="0"/>
              <a:cs typeface="Times New Roman" pitchFamily="18" charset="0"/>
            </a:endParaRPr>
          </a:p>
        </p:txBody>
      </p:sp>
      <p:sp>
        <p:nvSpPr>
          <p:cNvPr id="2" name="Rectangle 1"/>
          <p:cNvSpPr/>
          <p:nvPr/>
        </p:nvSpPr>
        <p:spPr>
          <a:xfrm>
            <a:off x="1482952" y="7391400"/>
            <a:ext cx="13622224" cy="646331"/>
          </a:xfrm>
          <a:prstGeom prst="rect">
            <a:avLst/>
          </a:prstGeom>
        </p:spPr>
        <p:txBody>
          <a:bodyPr wrap="square">
            <a:spAutoFit/>
          </a:bodyPr>
          <a:lstStyle/>
          <a:p>
            <a:pPr lvl="0"/>
            <a:r>
              <a:rPr lang="vi-VN" sz="3600" dirty="0">
                <a:latin typeface="Times New Roman" pitchFamily="18" charset="0"/>
                <a:cs typeface="Times New Roman" pitchFamily="18" charset="0"/>
              </a:rPr>
              <a:t>+ Hình ảnh so sánh trong đoạn thơ thứ hai: Trăng tròn như cái đĩa</a:t>
            </a:r>
            <a:r>
              <a:rPr lang="vi-VN" sz="3600" dirty="0">
                <a:solidFill>
                  <a:srgbClr val="FF3399"/>
                </a:solidFill>
                <a:latin typeface="Times New Roman" pitchFamily="18" charset="0"/>
                <a:cs typeface="Times New Roman" pitchFamily="18" charset="0"/>
              </a:rPr>
              <a:t>.</a:t>
            </a:r>
            <a:endParaRPr lang="en-US" sz="3600" dirty="0">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04119" y="990600"/>
            <a:ext cx="1421479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vi-VN" sz="3600" b="1" dirty="0">
                <a:latin typeface="Times New Roman" pitchFamily="18" charset="0"/>
                <a:cs typeface="Times New Roman" pitchFamily="18" charset="0"/>
              </a:rPr>
              <a:t> 3. Tìm hình ảnh so sánh trong các đoạn thơ dưới đây. Nêu tác dụng của hình ảnh so sánh.</a:t>
            </a:r>
            <a:endParaRPr lang="en-US" sz="3600" b="1" dirty="0">
              <a:latin typeface="Times New Roman" pitchFamily="18" charset="0"/>
              <a:cs typeface="Times New Roman" pitchFamily="18" charset="0"/>
            </a:endParaRPr>
          </a:p>
        </p:txBody>
      </p:sp>
      <p:sp>
        <p:nvSpPr>
          <p:cNvPr id="17" name="Rectangle 16"/>
          <p:cNvSpPr/>
          <p:nvPr/>
        </p:nvSpPr>
        <p:spPr>
          <a:xfrm>
            <a:off x="1585119" y="2729722"/>
            <a:ext cx="6096000" cy="3016210"/>
          </a:xfrm>
          <a:prstGeom prst="rect">
            <a:avLst/>
          </a:prstGeom>
        </p:spPr>
        <p:txBody>
          <a:bodyPr wrap="square">
            <a:spAutoFit/>
          </a:bodyPr>
          <a:lstStyle/>
          <a:p>
            <a:r>
              <a:rPr lang="vi-VN" sz="3800" b="1" dirty="0">
                <a:solidFill>
                  <a:srgbClr val="0000CC"/>
                </a:solidFill>
                <a:latin typeface="Times New Roman" pitchFamily="18" charset="0"/>
                <a:cs typeface="Times New Roman" pitchFamily="18" charset="0"/>
              </a:rPr>
              <a:t> </a:t>
            </a:r>
            <a:r>
              <a:rPr lang="vi-VN" sz="3800" dirty="0">
                <a:latin typeface="Times New Roman" pitchFamily="18" charset="0"/>
                <a:cs typeface="Times New Roman" pitchFamily="18" charset="0"/>
              </a:rPr>
              <a:t>Sương trắng viền quanh núi</a:t>
            </a:r>
          </a:p>
          <a:p>
            <a:r>
              <a:rPr lang="vi-VN" sz="3800" dirty="0">
                <a:latin typeface="Times New Roman" pitchFamily="18" charset="0"/>
                <a:cs typeface="Times New Roman" pitchFamily="18" charset="0"/>
              </a:rPr>
              <a:t>Như một chiếc khăn bông</a:t>
            </a:r>
          </a:p>
          <a:p>
            <a:r>
              <a:rPr lang="vi-VN" sz="3800" dirty="0">
                <a:latin typeface="Times New Roman" pitchFamily="18" charset="0"/>
                <a:cs typeface="Times New Roman" pitchFamily="18" charset="0"/>
              </a:rPr>
              <a:t>Ồ, núi ngủ lười không!</a:t>
            </a:r>
          </a:p>
          <a:p>
            <a:r>
              <a:rPr lang="vi-VN" sz="3800" dirty="0">
                <a:latin typeface="Times New Roman" pitchFamily="18" charset="0"/>
                <a:cs typeface="Times New Roman" pitchFamily="18" charset="0"/>
              </a:rPr>
              <a:t>Giờ mới đang rửa mặt.</a:t>
            </a:r>
          </a:p>
          <a:p>
            <a:r>
              <a:rPr lang="vi-VN" sz="3800" dirty="0">
                <a:latin typeface="Times New Roman" pitchFamily="18" charset="0"/>
                <a:cs typeface="Times New Roman" pitchFamily="18" charset="0"/>
              </a:rPr>
              <a:t>                        (Thanh Hào)</a:t>
            </a:r>
            <a:endParaRPr lang="en-US" sz="3800" dirty="0">
              <a:latin typeface="Times New Roman" pitchFamily="18" charset="0"/>
              <a:cs typeface="Times New Roman" pitchFamily="18" charset="0"/>
            </a:endParaRPr>
          </a:p>
        </p:txBody>
      </p:sp>
      <p:sp>
        <p:nvSpPr>
          <p:cNvPr id="18" name="Rectangle 17"/>
          <p:cNvSpPr/>
          <p:nvPr/>
        </p:nvSpPr>
        <p:spPr>
          <a:xfrm>
            <a:off x="9509919" y="2729722"/>
            <a:ext cx="5181600" cy="3016210"/>
          </a:xfrm>
          <a:prstGeom prst="rect">
            <a:avLst/>
          </a:prstGeom>
        </p:spPr>
        <p:txBody>
          <a:bodyPr wrap="square">
            <a:spAutoFit/>
          </a:bodyPr>
          <a:lstStyle/>
          <a:p>
            <a:r>
              <a:rPr lang="vi-VN" sz="3800" dirty="0">
                <a:latin typeface="Times New Roman" pitchFamily="18" charset="0"/>
                <a:cs typeface="Times New Roman" pitchFamily="18" charset="0"/>
              </a:rPr>
              <a:t>Một hôm mặt đất</a:t>
            </a:r>
          </a:p>
          <a:p>
            <a:r>
              <a:rPr lang="vi-VN" sz="3800" dirty="0">
                <a:latin typeface="Times New Roman" pitchFamily="18" charset="0"/>
                <a:cs typeface="Times New Roman" pitchFamily="18" charset="0"/>
              </a:rPr>
              <a:t>Mọc lên cái cây</a:t>
            </a:r>
          </a:p>
          <a:p>
            <a:r>
              <a:rPr lang="vi-VN" sz="3800" dirty="0">
                <a:latin typeface="Times New Roman" pitchFamily="18" charset="0"/>
                <a:cs typeface="Times New Roman" pitchFamily="18" charset="0"/>
              </a:rPr>
              <a:t>Cái cây bé nhỏ</a:t>
            </a:r>
          </a:p>
          <a:p>
            <a:r>
              <a:rPr lang="vi-VN" sz="3800" dirty="0">
                <a:latin typeface="Times New Roman" pitchFamily="18" charset="0"/>
                <a:cs typeface="Times New Roman" pitchFamily="18" charset="0"/>
              </a:rPr>
              <a:t>Lá mềm như mây.</a:t>
            </a:r>
          </a:p>
          <a:p>
            <a:r>
              <a:rPr lang="vi-VN" sz="3800" dirty="0">
                <a:latin typeface="Times New Roman" pitchFamily="18" charset="0"/>
                <a:cs typeface="Times New Roman" pitchFamily="18" charset="0"/>
              </a:rPr>
              <a:t>(Lâm Thị Mỹ Dạ)</a:t>
            </a:r>
          </a:p>
        </p:txBody>
      </p:sp>
      <p:sp>
        <p:nvSpPr>
          <p:cNvPr id="19" name="Rectangle 18"/>
          <p:cNvSpPr/>
          <p:nvPr/>
        </p:nvSpPr>
        <p:spPr>
          <a:xfrm>
            <a:off x="1526494" y="6414278"/>
            <a:ext cx="14534288" cy="1261884"/>
          </a:xfrm>
          <a:prstGeom prst="rect">
            <a:avLst/>
          </a:prstGeom>
        </p:spPr>
        <p:txBody>
          <a:bodyPr wrap="square">
            <a:spAutoFit/>
          </a:bodyPr>
          <a:lstStyle/>
          <a:p>
            <a:r>
              <a:rPr lang="vi-VN" sz="3800" dirty="0">
                <a:latin typeface="Times New Roman" pitchFamily="18" charset="0"/>
                <a:cs typeface="Times New Roman" pitchFamily="18" charset="0"/>
              </a:rPr>
              <a:t>+ Hình ảnh so sánh trong đoạn thơ thứ ba: Sương trắng viền quanh núi như một chiếc khăn bông.</a:t>
            </a:r>
            <a:endParaRPr lang="en-US" sz="3800" dirty="0">
              <a:latin typeface="Times New Roman" pitchFamily="18" charset="0"/>
              <a:cs typeface="Times New Roman"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dirty="0">
                <a:latin typeface="Times New Roman" pitchFamily="18" charset="0"/>
                <a:cs typeface="Times New Roman" pitchFamily="18" charset="0"/>
              </a:rPr>
              <a:t>+ Hình ảnh so sánh trong đoạn thơ thứ tư: Lá mềm như mây</a:t>
            </a:r>
            <a:endParaRPr lang="en-US" sz="3800" dirty="0">
              <a:latin typeface="Times New Roman" pitchFamily="18" charset="0"/>
              <a:cs typeface="Times New Roman" pitchFamily="18" charset="0"/>
            </a:endParaRPr>
          </a:p>
        </p:txBody>
      </p:sp>
    </p:spTree>
    <p:extLst>
      <p:ext uri="{BB962C8B-B14F-4D97-AF65-F5344CB8AC3E}">
        <p14:creationId xmlns:p14="http://schemas.microsoft.com/office/powerpoint/2010/main" val="2132832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9919" y="762000"/>
            <a:ext cx="13528996"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Bài</a:t>
            </a:r>
            <a:r>
              <a:rPr lang="vi-VN" sz="3800" b="1" dirty="0">
                <a:latin typeface="Times New Roman" pitchFamily="18" charset="0"/>
                <a:cs typeface="Times New Roman" pitchFamily="18" charset="0"/>
              </a:rPr>
              <a:t> 3. Nêu tác dụng của hình ảnh so sánh.</a:t>
            </a:r>
            <a:endParaRPr lang="en-US" sz="3800" b="1" dirty="0">
              <a:latin typeface="Times New Roman" pitchFamily="18" charset="0"/>
              <a:cs typeface="Times New Roman" pitchFamily="18" charset="0"/>
            </a:endParaRPr>
          </a:p>
        </p:txBody>
      </p:sp>
      <p:sp>
        <p:nvSpPr>
          <p:cNvPr id="22" name="Rectangle 21"/>
          <p:cNvSpPr/>
          <p:nvPr/>
        </p:nvSpPr>
        <p:spPr>
          <a:xfrm>
            <a:off x="670719" y="1905000"/>
            <a:ext cx="14748196" cy="2431435"/>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    </a:t>
            </a:r>
            <a:r>
              <a:rPr lang="vi-VN" sz="3800" b="1" dirty="0">
                <a:solidFill>
                  <a:srgbClr val="0000CC"/>
                </a:solidFill>
                <a:latin typeface="Times New Roman" pitchFamily="18" charset="0"/>
                <a:cs typeface="Times New Roman" pitchFamily="18" charset="0"/>
              </a:rPr>
              <a:t>- </a:t>
            </a:r>
            <a:r>
              <a:rPr lang="vi-VN" sz="3800" dirty="0">
                <a:latin typeface="Times New Roman" pitchFamily="18" charset="0"/>
                <a:cs typeface="Times New Roman"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dirty="0">
              <a:latin typeface="Times New Roman" pitchFamily="18" charset="0"/>
              <a:cs typeface="Times New Roman" pitchFamily="18" charset="0"/>
            </a:endParaRPr>
          </a:p>
        </p:txBody>
      </p:sp>
    </p:spTree>
    <p:extLst>
      <p:ext uri="{BB962C8B-B14F-4D97-AF65-F5344CB8AC3E}">
        <p14:creationId xmlns:p14="http://schemas.microsoft.com/office/powerpoint/2010/main" val="1005886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9564</TotalTime>
  <Words>567</Words>
  <Application>Microsoft Office PowerPoint</Application>
  <PresentationFormat>Custom</PresentationFormat>
  <Paragraphs>52</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Vũ Thị Diễm</cp:lastModifiedBy>
  <cp:revision>1049</cp:revision>
  <dcterms:created xsi:type="dcterms:W3CDTF">2008-09-09T22:52:10Z</dcterms:created>
  <dcterms:modified xsi:type="dcterms:W3CDTF">2024-12-02T22:20:55Z</dcterms:modified>
</cp:coreProperties>
</file>