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8" r:id="rId3"/>
    <p:sldId id="427" r:id="rId4"/>
    <p:sldId id="428" r:id="rId5"/>
    <p:sldId id="426" r:id="rId6"/>
    <p:sldId id="436" r:id="rId7"/>
    <p:sldId id="437" r:id="rId8"/>
    <p:sldId id="431"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8" d="100"/>
          <a:sy n="58" d="100"/>
        </p:scale>
        <p:origin x="821"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HÙNG THẮNG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 Đào Thị Huyền</a:t>
            </a:r>
          </a:p>
          <a:p>
            <a:pPr eaLnBrk="1" hangingPunct="1"/>
            <a:r>
              <a:rPr lang="en-US" altLang="en-US" sz="2400" b="1" i="1">
                <a:solidFill>
                  <a:srgbClr val="FF0066"/>
                </a:solidFill>
                <a:latin typeface="Times New Roman" pitchFamily="18" charset="0"/>
              </a:rPr>
              <a:t>Lớp:  3A</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096000"/>
            <a:ext cx="4334745"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41341" t="28796" r="27619" b="48553"/>
          <a:stretch/>
        </p:blipFill>
        <p:spPr bwMode="auto">
          <a:xfrm>
            <a:off x="289719" y="1371600"/>
            <a:ext cx="15773400" cy="74676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919138"/>
            <a:ext cx="13966284" cy="1846659"/>
          </a:xfrm>
          <a:prstGeom prst="rect">
            <a:avLst/>
          </a:prstGeom>
        </p:spPr>
        <p:txBody>
          <a:bodyPr wrap="square">
            <a:spAutoFit/>
          </a:bodyPr>
          <a:lstStyle/>
          <a:p>
            <a:pPr>
              <a:spcAft>
                <a:spcPts val="0"/>
              </a:spcAft>
            </a:pPr>
            <a:r>
              <a:rPr lang="nl-NL" sz="3800" b="1" dirty="0">
                <a:solidFill>
                  <a:srgbClr val="0000CC"/>
                </a:solidFill>
                <a:latin typeface="Times New Roman"/>
                <a:ea typeface="Times New Roman"/>
              </a:rPr>
              <a:t>- Đọc đúng rõ ràng bài “Bạn nhỏ trong nhà”.</a:t>
            </a:r>
            <a:endParaRPr lang="en-US" sz="3800" b="1" dirty="0">
              <a:solidFill>
                <a:srgbClr val="0000CC"/>
              </a:solidFill>
              <a:latin typeface="Times New Roman"/>
              <a:ea typeface="Times New Roman"/>
            </a:endParaRPr>
          </a:p>
          <a:p>
            <a:pPr>
              <a:spcAft>
                <a:spcPts val="0"/>
              </a:spcAft>
            </a:pPr>
            <a:r>
              <a:rPr lang="nl-NL" sz="3800" b="1" dirty="0">
                <a:solidFill>
                  <a:srgbClr val="0000CC"/>
                </a:solidFill>
                <a:latin typeface="Times New Roman"/>
                <a:ea typeface="Times New Roman"/>
              </a:rPr>
              <a:t>- Biết đọc diễn cảm câu, đoạn văn bộc lộ cảm xúc; đọc nhấn giọng ở những từ ngữ gợi tả. </a:t>
            </a:r>
            <a:endParaRPr lang="en-US" sz="3800" b="1" dirty="0">
              <a:solidFill>
                <a:srgbClr val="0000CC"/>
              </a:solidFill>
              <a:effectLst/>
              <a:latin typeface="Times New Roman"/>
              <a:ea typeface="Times New Roman"/>
            </a:endParaRPr>
          </a:p>
        </p:txBody>
      </p:sp>
      <p:sp>
        <p:nvSpPr>
          <p:cNvPr id="3" name="Rectangle 2"/>
          <p:cNvSpPr/>
          <p:nvPr/>
        </p:nvSpPr>
        <p:spPr>
          <a:xfrm>
            <a:off x="1563435" y="5899630"/>
            <a:ext cx="13578681" cy="2025170"/>
          </a:xfrm>
          <a:prstGeom prst="rect">
            <a:avLst/>
          </a:prstGeom>
        </p:spPr>
        <p:txBody>
          <a:bodyPr wrap="square">
            <a:spAutoFit/>
          </a:bodyPr>
          <a:lstStyle/>
          <a:p>
            <a:pPr>
              <a:lnSpc>
                <a:spcPct val="120000"/>
              </a:lnSpc>
            </a:pPr>
            <a:r>
              <a:rPr lang="en-US" sz="3800" b="1">
                <a:solidFill>
                  <a:srgbClr val="0000CC"/>
                </a:solidFill>
                <a:latin typeface="Times New Roman" pitchFamily="18" charset="0"/>
                <a:cs typeface="Times New Roman" pitchFamily="18" charset="0"/>
              </a:rPr>
              <a:t>+ Đ</a:t>
            </a:r>
            <a:r>
              <a:rPr lang="vi-VN" sz="3800" b="1">
                <a:solidFill>
                  <a:srgbClr val="0000CC"/>
                </a:solidFill>
                <a:latin typeface="Times New Roman" pitchFamily="18" charset="0"/>
                <a:cs typeface="Times New Roman" pitchFamily="18" charset="0"/>
              </a:rPr>
              <a:t>oạn</a:t>
            </a:r>
            <a:r>
              <a:rPr lang="en-US" sz="3800" b="1">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i="1" dirty="0">
                <a:solidFill>
                  <a:srgbClr val="0000CC"/>
                </a:solidFill>
                <a:latin typeface="Times New Roman" pitchFamily="18" charset="0"/>
                <a:cs typeface="Times New Roman" pitchFamily="18" charset="0"/>
              </a:rPr>
              <a:t>làm nũng mẹ</a:t>
            </a:r>
            <a:r>
              <a:rPr lang="en-US" sz="3800" b="1" dirty="0">
                <a:solidFill>
                  <a:srgbClr val="0000CC"/>
                </a:solidFill>
                <a:latin typeface="Times New Roman" pitchFamily="18" charset="0"/>
                <a:cs typeface="Times New Roman" pitchFamily="18" charset="0"/>
              </a:rPr>
              <a:t>.</a:t>
            </a:r>
          </a:p>
          <a:p>
            <a:pPr>
              <a:spcAft>
                <a:spcPts val="0"/>
              </a:spcAft>
            </a:pPr>
            <a:r>
              <a:rPr lang="en-US" sz="3800" b="1">
                <a:solidFill>
                  <a:srgbClr val="0000CC"/>
                </a:solidFill>
                <a:latin typeface="Times New Roman" pitchFamily="18" charset="0"/>
                <a:cs typeface="Times New Roman" pitchFamily="18" charset="0"/>
              </a:rPr>
              <a:t>+ </a:t>
            </a:r>
            <a:r>
              <a:rPr lang="en-US" sz="3800" b="1">
                <a:solidFill>
                  <a:srgbClr val="0000CC"/>
                </a:solidFill>
                <a:latin typeface="Times New Roman"/>
                <a:ea typeface="Times New Roman"/>
              </a:rPr>
              <a:t>Đoạn </a:t>
            </a:r>
            <a:r>
              <a:rPr lang="en-US" sz="3800" b="1" dirty="0">
                <a:solidFill>
                  <a:srgbClr val="0000CC"/>
                </a:solidFill>
                <a:latin typeface="Times New Roman"/>
                <a:ea typeface="Times New Roman"/>
              </a:rPr>
              <a:t>2: </a:t>
            </a:r>
            <a:r>
              <a:rPr lang="en-US" sz="3800" b="1" dirty="0" err="1">
                <a:solidFill>
                  <a:srgbClr val="0000CC"/>
                </a:solidFill>
                <a:latin typeface="Times New Roman"/>
                <a:ea typeface="Times New Roman"/>
              </a:rPr>
              <a:t>Tiếp</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theo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đến</a:t>
            </a:r>
            <a:r>
              <a:rPr lang="en-US" sz="3800" b="1" dirty="0">
                <a:solidFill>
                  <a:srgbClr val="0000CC"/>
                </a:solidFill>
                <a:latin typeface="Times New Roman"/>
                <a:ea typeface="Times New Roman"/>
              </a:rPr>
              <a:t> </a:t>
            </a:r>
            <a:r>
              <a:rPr lang="en-US" sz="3800" b="1" i="1" dirty="0" err="1">
                <a:solidFill>
                  <a:srgbClr val="0000CC"/>
                </a:solidFill>
                <a:latin typeface="Times New Roman"/>
                <a:ea typeface="Times New Roman"/>
              </a:rPr>
              <a:t>Từ</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lúc</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nào</a:t>
            </a:r>
            <a:r>
              <a:rPr lang="en-US" sz="3800" b="1" dirty="0">
                <a:solidFill>
                  <a:srgbClr val="0000CC"/>
                </a:solidFill>
                <a:latin typeface="Times New Roman"/>
                <a:ea typeface="Times New Roman"/>
              </a:rPr>
              <a:t>.</a:t>
            </a:r>
          </a:p>
          <a:p>
            <a:pPr>
              <a:spcAft>
                <a:spcPts val="0"/>
              </a:spcAft>
            </a:pP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3: </a:t>
            </a:r>
            <a:r>
              <a:rPr lang="en-US" sz="3800" b="1" dirty="0" err="1">
                <a:solidFill>
                  <a:srgbClr val="0000CC"/>
                </a:solidFill>
                <a:latin typeface="Times New Roman"/>
                <a:ea typeface="Times New Roman"/>
              </a:rPr>
              <a:t>Còn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lại</a:t>
            </a:r>
            <a:r>
              <a:rPr lang="en-US" sz="3800" b="1" dirty="0">
                <a:solidFill>
                  <a:srgbClr val="0000CC"/>
                </a:solidFill>
                <a:latin typeface="Times New Roman"/>
                <a:ea typeface="Times New Roman"/>
              </a:rPr>
              <a:t>.</a:t>
            </a:r>
            <a:endParaRPr lang="en-US" sz="3800" b="1" dirty="0">
              <a:solidFill>
                <a:srgbClr val="0000CC"/>
              </a:solidFill>
              <a:effectLst/>
              <a:latin typeface="Times New Roman"/>
              <a:ea typeface="Times New Roman"/>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317863" y="5020766"/>
            <a:ext cx="4191000" cy="677108"/>
            <a:chOff x="1680063" y="2227218"/>
            <a:chExt cx="3733800" cy="677108"/>
          </a:xfrm>
        </p:grpSpPr>
        <p:sp>
          <p:nvSpPr>
            <p:cNvPr id="23" name="Rectangle 22"/>
            <p:cNvSpPr/>
            <p:nvPr/>
          </p:nvSpPr>
          <p:spPr>
            <a:xfrm>
              <a:off x="1680063" y="222721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734330" y="280128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514599"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x</a:t>
            </a:r>
            <a:r>
              <a:rPr lang="vi-VN" sz="4000" b="1" dirty="0">
                <a:solidFill>
                  <a:srgbClr val="0000CC"/>
                </a:solidFill>
                <a:latin typeface="Times New Roman" pitchFamily="18" charset="0"/>
                <a:cs typeface="Times New Roman" pitchFamily="18" charset="0"/>
              </a:rPr>
              <a:t>inh t</a:t>
            </a:r>
            <a:r>
              <a:rPr lang="vi-VN" sz="4000" b="1" dirty="0">
                <a:solidFill>
                  <a:srgbClr val="FF0000"/>
                </a:solidFill>
                <a:latin typeface="Times New Roman" pitchFamily="18" charset="0"/>
                <a:cs typeface="Times New Roman" pitchFamily="18" charset="0"/>
              </a:rPr>
              <a:t>uyệt</a:t>
            </a:r>
            <a:r>
              <a:rPr lang="en-US" sz="4000" b="1" dirty="0">
                <a:solidFill>
                  <a:srgbClr val="0000CC"/>
                </a:solidFill>
                <a:latin typeface="Times New Roman" pitchFamily="18" charset="0"/>
                <a:cs typeface="Times New Roman" pitchFamily="18" charset="0"/>
              </a:rPr>
              <a:t>, </a:t>
            </a: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438380"/>
            <a:ext cx="12573000" cy="1261884"/>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N</a:t>
            </a:r>
            <a:r>
              <a:rPr lang="vi-VN" sz="3800" b="1" dirty="0">
                <a:solidFill>
                  <a:srgbClr val="0000CC"/>
                </a:solidFill>
                <a:latin typeface="Times New Roman" pitchFamily="18" charset="0"/>
                <a:cs typeface="Times New Roman" pitchFamily="18" charset="0"/>
              </a:rPr>
              <a:t>ó rúc vào chân tôi</a:t>
            </a:r>
            <a:r>
              <a:rPr lang="vi-VN" sz="3800" b="1" dirty="0">
                <a:solidFill>
                  <a:srgbClr val="FF0000"/>
                </a:solidFill>
                <a:latin typeface="Times New Roman" pitchFamily="18" charset="0"/>
                <a:cs typeface="Times New Roman" pitchFamily="18" charset="0"/>
              </a:rPr>
              <a:t>/</a:t>
            </a:r>
            <a:r>
              <a:rPr lang="vi-VN" sz="3800" b="1" dirty="0">
                <a:solidFill>
                  <a:srgbClr val="0000CC"/>
                </a:solidFill>
                <a:latin typeface="Times New Roman" pitchFamily="18" charset="0"/>
                <a:cs typeface="Times New Roman" pitchFamily="18" charset="0"/>
              </a:rPr>
              <a:t> nức lên những tiếng khe khẽ trong cổ</a:t>
            </a:r>
            <a:r>
              <a:rPr lang="vi-VN" sz="3800" b="1" dirty="0">
                <a:solidFill>
                  <a:srgbClr val="FF0000"/>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cái đuôi bé xíu ngoáy tít</a:t>
            </a:r>
            <a:r>
              <a:rPr lang="vi-VN" sz="3800" b="1" dirty="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1" name="Rectangle 20"/>
          <p:cNvSpPr/>
          <p:nvPr/>
        </p:nvSpPr>
        <p:spPr>
          <a:xfrm>
            <a:off x="11717614" y="3056395"/>
            <a:ext cx="3278705" cy="707886"/>
          </a:xfrm>
          <a:prstGeom prst="rect">
            <a:avLst/>
          </a:prstGeom>
        </p:spPr>
        <p:txBody>
          <a:bodyPr wrap="square">
            <a:spAutoFit/>
          </a:bodyPr>
          <a:lstStyle/>
          <a:p>
            <a:pPr algn="just"/>
            <a:r>
              <a:rPr lang="vi-VN" sz="4000" b="1">
                <a:solidFill>
                  <a:srgbClr val="0000CC"/>
                </a:solidFill>
                <a:latin typeface="Times New Roman" pitchFamily="18" charset="0"/>
                <a:cs typeface="Times New Roman" pitchFamily="18" charset="0"/>
              </a:rPr>
              <a:t>q</a:t>
            </a:r>
            <a:r>
              <a:rPr lang="vi-VN" sz="4000" b="1">
                <a:solidFill>
                  <a:srgbClr val="FF0000"/>
                </a:solidFill>
                <a:latin typeface="Times New Roman" pitchFamily="18" charset="0"/>
                <a:cs typeface="Times New Roman" pitchFamily="18" charset="0"/>
              </a:rPr>
              <a:t>uấn</a:t>
            </a:r>
            <a:r>
              <a:rPr lang="vi-VN" sz="4000" b="1">
                <a:solidFill>
                  <a:srgbClr val="0000CC"/>
                </a:solidFill>
                <a:latin typeface="Times New Roman" pitchFamily="18" charset="0"/>
                <a:cs typeface="Times New Roman" pitchFamily="18" charset="0"/>
              </a:rPr>
              <a:t> q</a:t>
            </a:r>
            <a:r>
              <a:rPr lang="vi-VN" sz="4000" b="1">
                <a:solidFill>
                  <a:srgbClr val="FF0000"/>
                </a:solidFill>
                <a:latin typeface="Times New Roman" pitchFamily="18" charset="0"/>
                <a:cs typeface="Times New Roman" pitchFamily="18" charset="0"/>
              </a:rPr>
              <a:t>uýt</a:t>
            </a:r>
            <a:r>
              <a:rPr lang="en-US" sz="4000" b="1">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077814" y="3056395"/>
            <a:ext cx="2384105"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l</a:t>
            </a:r>
            <a:r>
              <a:rPr lang="vi-VN" sz="4000" b="1" dirty="0">
                <a:solidFill>
                  <a:srgbClr val="0000CC"/>
                </a:solidFill>
                <a:latin typeface="Times New Roman" pitchFamily="18" charset="0"/>
                <a:cs typeface="Times New Roman" pitchFamily="18" charset="0"/>
              </a:rPr>
              <a:t>oáng </a:t>
            </a:r>
            <a:r>
              <a:rPr lang="vi-VN" sz="4000" b="1" dirty="0">
                <a:solidFill>
                  <a:srgbClr val="FF0000"/>
                </a:solidFill>
                <a:latin typeface="Times New Roman" pitchFamily="18" charset="0"/>
                <a:cs typeface="Times New Roman" pitchFamily="18" charset="0"/>
              </a:rPr>
              <a:t>ướt</a:t>
            </a:r>
            <a:r>
              <a:rPr lang="en-US" sz="4000" b="1" dirty="0">
                <a:solidFill>
                  <a:srgbClr val="0000CC"/>
                </a:solidFill>
                <a:latin typeface="Times New Roman" pitchFamily="18" charset="0"/>
                <a:cs typeface="Times New Roman" pitchFamily="18" charset="0"/>
              </a:rPr>
              <a:t>, </a:t>
            </a:r>
          </a:p>
        </p:txBody>
      </p:sp>
      <p:sp>
        <p:nvSpPr>
          <p:cNvPr id="23" name="Rectangle 22"/>
          <p:cNvSpPr/>
          <p:nvPr/>
        </p:nvSpPr>
        <p:spPr>
          <a:xfrm>
            <a:off x="6461919" y="3062009"/>
            <a:ext cx="2819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ng</a:t>
            </a:r>
            <a:r>
              <a:rPr lang="vi-VN" sz="4000" b="1" dirty="0">
                <a:solidFill>
                  <a:srgbClr val="0000CC"/>
                </a:solidFill>
                <a:latin typeface="Times New Roman" pitchFamily="18" charset="0"/>
                <a:cs typeface="Times New Roman" pitchFamily="18" charset="0"/>
              </a:rPr>
              <a:t>oáy tít</a:t>
            </a:r>
            <a:r>
              <a:rPr lang="en-US" sz="4000" b="1" dirty="0">
                <a:solidFill>
                  <a:srgbClr val="0000CC"/>
                </a:solidFill>
                <a:latin typeface="Times New Roman" pitchFamily="18" charset="0"/>
                <a:cs typeface="Times New Roman" pitchFamily="18" charset="0"/>
              </a:rPr>
              <a:t>, </a:t>
            </a:r>
          </a:p>
        </p:txBody>
      </p:sp>
      <p:sp>
        <p:nvSpPr>
          <p:cNvPr id="24" name="Rectangle 23"/>
          <p:cNvSpPr/>
          <p:nvPr/>
        </p:nvSpPr>
        <p:spPr>
          <a:xfrm>
            <a:off x="8761084" y="3056395"/>
            <a:ext cx="3133526"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kh</a:t>
            </a:r>
            <a:r>
              <a:rPr lang="vi-VN" sz="4000" b="1" dirty="0">
                <a:solidFill>
                  <a:srgbClr val="FF0000"/>
                </a:solidFill>
                <a:latin typeface="Times New Roman" pitchFamily="18" charset="0"/>
                <a:cs typeface="Times New Roman" pitchFamily="18" charset="0"/>
              </a:rPr>
              <a:t>oanh</a:t>
            </a:r>
            <a:r>
              <a:rPr lang="vi-VN" sz="4000" b="1" dirty="0">
                <a:solidFill>
                  <a:srgbClr val="0000CC"/>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tr</a:t>
            </a:r>
            <a:r>
              <a:rPr lang="vi-VN" sz="4000" b="1" dirty="0">
                <a:solidFill>
                  <a:srgbClr val="0000CC"/>
                </a:solidFill>
                <a:latin typeface="Times New Roman" pitchFamily="18" charset="0"/>
                <a:cs typeface="Times New Roman" pitchFamily="18" charset="0"/>
              </a:rPr>
              <a:t>òn,</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80537" y="291709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dirty="0">
                <a:solidFill>
                  <a:srgbClr val="FF0000"/>
                </a:solidFill>
                <a:latin typeface="Times New Roman"/>
                <a:ea typeface="Times New Roman"/>
              </a:rPr>
              <a:t>Chú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ngày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tiên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a:t>
            </a:r>
          </a:p>
        </p:txBody>
      </p:sp>
      <p:sp>
        <p:nvSpPr>
          <p:cNvPr id="44" name="Rectangle 43"/>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878909" y="4075401"/>
            <a:ext cx="9879409" cy="1200329"/>
          </a:xfrm>
          <a:prstGeom prst="rect">
            <a:avLst/>
          </a:prstGeom>
        </p:spPr>
        <p:txBody>
          <a:bodyPr wrap="square">
            <a:spAutoFit/>
          </a:bodyPr>
          <a:lstStyle/>
          <a:p>
            <a:pPr lvl="0" algn="just">
              <a:spcAft>
                <a:spcPts val="0"/>
              </a:spcAft>
            </a:pPr>
            <a:r>
              <a:rPr lang="nl-NL" sz="3600" b="1" dirty="0">
                <a:solidFill>
                  <a:srgbClr val="0000CC"/>
                </a:solidFill>
                <a:latin typeface="Times New Roman"/>
                <a:ea typeface="Times New Roman"/>
              </a:rPr>
              <a:t>+</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Chú chó trông tuyệt xinh, lông trắng, khoang đen, đôi mắt tròn xoe và loáng ướt.</a:t>
            </a:r>
            <a:endParaRPr lang="en-US" sz="3600" b="1" dirty="0">
              <a:solidFill>
                <a:srgbClr val="0000CC"/>
              </a:solidFill>
              <a:latin typeface="Times New Roman"/>
              <a:ea typeface="Times New Roman"/>
            </a:endParaRPr>
          </a:p>
        </p:txBody>
      </p:sp>
      <p:sp>
        <p:nvSpPr>
          <p:cNvPr id="13" name="Rectangle 12"/>
          <p:cNvSpPr/>
          <p:nvPr/>
        </p:nvSpPr>
        <p:spPr>
          <a:xfrm>
            <a:off x="5676900" y="5379965"/>
            <a:ext cx="10233819"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đặt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50" name="Rectangle 49"/>
          <p:cNvSpPr/>
          <p:nvPr/>
        </p:nvSpPr>
        <p:spPr>
          <a:xfrm>
            <a:off x="5705879" y="6630385"/>
            <a:ext cx="10233818" cy="1754326"/>
          </a:xfrm>
          <a:prstGeom prst="rect">
            <a:avLst/>
          </a:prstGeom>
        </p:spPr>
        <p:txBody>
          <a:bodyPr wrap="square">
            <a:spAutoFit/>
          </a:bodyPr>
          <a:lstStyle/>
          <a:p>
            <a:pPr algn="just">
              <a:spcAft>
                <a:spcPts val="0"/>
              </a:spcAft>
            </a:pPr>
            <a:r>
              <a:rPr lang="nl-NL" sz="3600" b="1" dirty="0">
                <a:solidFill>
                  <a:srgbClr val="0000CC"/>
                </a:solidFill>
                <a:latin typeface="Times New Roman" pitchFamily="18" charset="0"/>
                <a:cs typeface="Times New Roman" pitchFamily="18" charset="0"/>
              </a:rPr>
              <a:t>  + </a:t>
            </a:r>
            <a:r>
              <a:rPr lang="nl-NL" sz="3600" dirty="0">
                <a:latin typeface="Times New Roman"/>
                <a:ea typeface="Times New Roman"/>
              </a:rPr>
              <a:t> </a:t>
            </a:r>
            <a:r>
              <a:rPr lang="nl-NL" sz="3600" b="1" dirty="0">
                <a:solidFill>
                  <a:srgbClr val="0000CC"/>
                </a:solidFill>
                <a:latin typeface="Times New Roman"/>
                <a:ea typeface="Times New Roman"/>
              </a:rPr>
              <a:t>Chú chó được đặt tên là Cúp.Chú cúp biết chui gầm giường lấy trái banh, đem chiếc khăn lau nhà, đưa hai chân trước lên bắt tay.</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96993" y="3048000"/>
            <a:ext cx="10233818" cy="646331"/>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8439" y="4423888"/>
            <a:ext cx="9677400" cy="1200329"/>
          </a:xfrm>
          <a:prstGeom prst="rect">
            <a:avLst/>
          </a:prstGeom>
        </p:spPr>
        <p:txBody>
          <a:bodyPr wrap="square">
            <a:spAutoFit/>
          </a:bodyPr>
          <a:lstStyle/>
          <a:p>
            <a:pPr algn="just">
              <a:spcAft>
                <a:spcPts val="0"/>
              </a:spcAft>
            </a:pPr>
            <a:r>
              <a:rPr lang="nl-NL" sz="3600" b="1" dirty="0">
                <a:solidFill>
                  <a:srgbClr val="0000CC"/>
                </a:solidFill>
                <a:latin typeface="Times New Roman"/>
                <a:ea typeface="Times New Roman"/>
              </a:rPr>
              <a:t>+</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 Sở thích của chú chó</a:t>
            </a:r>
            <a:r>
              <a:rPr lang="vi-VN" sz="3600" b="1" dirty="0">
                <a:solidFill>
                  <a:srgbClr val="0000CC"/>
                </a:solidFill>
                <a:latin typeface="Times New Roman"/>
                <a:ea typeface="Times New Roman"/>
              </a:rPr>
              <a:t> là</a:t>
            </a:r>
            <a:r>
              <a:rPr lang="nl-NL" sz="3600" b="1" dirty="0">
                <a:solidFill>
                  <a:srgbClr val="0000CC"/>
                </a:solidFill>
                <a:latin typeface="Times New Roman"/>
                <a:ea typeface="Times New Roman"/>
              </a:rPr>
              <a:t> thích nghe bạn nhỏ đọc truyện.</a:t>
            </a:r>
            <a:endParaRPr lang="en-US" sz="3200" b="1" dirty="0">
              <a:solidFill>
                <a:srgbClr val="0000CC"/>
              </a:solidFill>
              <a:effectLst/>
              <a:latin typeface="Times New Roman"/>
              <a:ea typeface="Times New Roman"/>
            </a:endParaRPr>
          </a:p>
        </p:txBody>
      </p:sp>
      <p:cxnSp>
        <p:nvCxnSpPr>
          <p:cNvPr id="37" name="Straight Connector 36"/>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11911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605144" y="2667000"/>
            <a:ext cx="10000775" cy="1754326"/>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Tìm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giữa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đó</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50" name="Rectangle 49"/>
          <p:cNvSpPr/>
          <p:nvPr/>
        </p:nvSpPr>
        <p:spPr>
          <a:xfrm>
            <a:off x="5699919" y="4271969"/>
            <a:ext cx="10058400" cy="4524315"/>
          </a:xfrm>
          <a:prstGeom prst="rect">
            <a:avLst/>
          </a:prstGeom>
        </p:spPr>
        <p:txBody>
          <a:bodyPr wrap="square">
            <a:spAutoFit/>
          </a:bodyPr>
          <a:lstStyle/>
          <a:p>
            <a:pPr algn="just">
              <a:spcAft>
                <a:spcPts val="0"/>
              </a:spcAft>
            </a:pPr>
            <a:r>
              <a:rPr lang="nl-NL" sz="3600" b="1">
                <a:solidFill>
                  <a:srgbClr val="0000CC"/>
                </a:solidFill>
                <a:latin typeface="Times New Roman" pitchFamily="18" charset="0"/>
                <a:cs typeface="Times New Roman" pitchFamily="18" charset="0"/>
              </a:rPr>
              <a:t>   + </a:t>
            </a:r>
            <a:r>
              <a:rPr lang="nl-NL" sz="3600">
                <a:solidFill>
                  <a:srgbClr val="000000"/>
                </a:solidFill>
                <a:latin typeface="Times New Roman"/>
                <a:ea typeface="Times New Roman"/>
              </a:rPr>
              <a:t> </a:t>
            </a:r>
            <a:r>
              <a:rPr lang="nl-NL" sz="3600" b="1" dirty="0">
                <a:solidFill>
                  <a:srgbClr val="0000CC"/>
                </a:solidFill>
                <a:latin typeface="Times New Roman"/>
                <a:ea typeface="Times New Roman"/>
              </a:rPr>
              <a:t>Bạn nhỏ đọc truyện cho chú chó nghe, mỗi khi chú cúp chạy ra mừng bạn nhỏ vỗ về chú. Chú chó rúc vào chân bạn nhỏ, đuôi ngoáy tít,... Như làm nũng mẹ. Cúp chạy ra mừng rỡ khi bạn nhỏ đi học về... Bạn nhỏ và Cúp ngày càng quấn quýt bên</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nhau.</a:t>
            </a:r>
            <a:endParaRPr lang="vi-VN" sz="3600" b="1" dirty="0">
              <a:solidFill>
                <a:srgbClr val="0000CC"/>
              </a:solidFill>
              <a:latin typeface="Times New Roman"/>
              <a:ea typeface="Times New Roman"/>
            </a:endParaRPr>
          </a:p>
          <a:p>
            <a:pPr algn="just">
              <a:spcAft>
                <a:spcPts val="0"/>
              </a:spcAft>
            </a:pPr>
            <a:r>
              <a:rPr lang="en-US" sz="3600" b="1">
                <a:solidFill>
                  <a:srgbClr val="0000CC"/>
                </a:solidFill>
                <a:latin typeface="Times New Roman"/>
                <a:ea typeface="Times New Roman"/>
              </a:rPr>
              <a:t>   </a:t>
            </a:r>
            <a:r>
              <a:rPr lang="vi-VN" sz="3600" b="1">
                <a:solidFill>
                  <a:srgbClr val="0000CC"/>
                </a:solidFill>
                <a:latin typeface="Times New Roman"/>
                <a:ea typeface="Times New Roman"/>
              </a:rPr>
              <a:t>+ </a:t>
            </a:r>
            <a:r>
              <a:rPr lang="nl-NL" sz="3600" b="1" dirty="0">
                <a:solidFill>
                  <a:srgbClr val="0000CC"/>
                </a:solidFill>
                <a:latin typeface="Times New Roman"/>
                <a:ea typeface="Times New Roman"/>
              </a:rPr>
              <a:t>Tình </a:t>
            </a:r>
            <a:r>
              <a:rPr lang="vi-VN" sz="3600" b="1" dirty="0">
                <a:solidFill>
                  <a:srgbClr val="0000CC"/>
                </a:solidFill>
                <a:latin typeface="Times New Roman"/>
                <a:ea typeface="Times New Roman"/>
              </a:rPr>
              <a:t>cảm đó cho biết b</a:t>
            </a:r>
            <a:r>
              <a:rPr lang="nl-NL" sz="3600" b="1" dirty="0">
                <a:solidFill>
                  <a:srgbClr val="0000CC"/>
                </a:solidFill>
                <a:latin typeface="Times New Roman"/>
                <a:ea typeface="Times New Roman"/>
              </a:rPr>
              <a:t>ạn nhỏ rất yêu quý chú chó và chúng ta nên học tập bạn ấy.</a:t>
            </a:r>
            <a:endParaRPr lang="en-US" sz="3600" b="1" dirty="0">
              <a:solidFill>
                <a:srgbClr val="0000CC"/>
              </a:solidFill>
              <a:latin typeface="Times New Roman"/>
              <a:ea typeface="Times New Roman"/>
            </a:endParaRPr>
          </a:p>
        </p:txBody>
      </p:sp>
      <p:cxnSp>
        <p:nvCxnSpPr>
          <p:cNvPr id="37" name="Straight Connector 36"/>
          <p:cNvCxnSpPr/>
          <p:nvPr/>
        </p:nvCxnSpPr>
        <p:spPr>
          <a:xfrm>
            <a:off x="5497795" y="2669532"/>
            <a:ext cx="0" cy="578866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650303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23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57745" y="3637009"/>
            <a:ext cx="9525001" cy="4089352"/>
            <a:chOff x="6057746" y="3987848"/>
            <a:chExt cx="9525001" cy="4089352"/>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75571" y="1270023"/>
              <a:ext cx="4089352"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66720" y="4524418"/>
              <a:ext cx="8137525" cy="3016210"/>
            </a:xfrm>
            <a:prstGeom prst="rect">
              <a:avLst/>
            </a:prstGeom>
          </p:spPr>
          <p:txBody>
            <a:bodyPr>
              <a:spAutoFit/>
            </a:bodyPr>
            <a:lstStyle/>
            <a:p>
              <a:pPr algn="just">
                <a:spcAft>
                  <a:spcPts val="0"/>
                </a:spcAft>
              </a:pPr>
              <a:r>
                <a:rPr lang="nl-NL" sz="3800" b="1">
                  <a:solidFill>
                    <a:srgbClr val="FF0000"/>
                  </a:solidFill>
                  <a:latin typeface="Times New Roman"/>
                  <a:ea typeface="Times New Roman"/>
                </a:rPr>
                <a:t>     Vật </a:t>
              </a:r>
              <a:r>
                <a:rPr lang="nl-NL" sz="3800" b="1" dirty="0">
                  <a:solidFill>
                    <a:srgbClr val="FF0000"/>
                  </a:solidFill>
                  <a:latin typeface="Times New Roman"/>
                  <a:ea typeface="Times New Roman"/>
                </a:rPr>
                <a:t>nuôi trong nhà là những người bạn của chúng ta. Tình cảm thân thiết, gắn bó giữa bạn nhỏ và chú chó Cúp. Qua đó khuyên các em biết yêu quý vật nuôi trong nhà.</a:t>
              </a:r>
              <a:endParaRPr lang="en-US" sz="3800" dirty="0">
                <a:solidFill>
                  <a:srgbClr val="FF0000"/>
                </a:solidFill>
                <a:effectLst/>
                <a:latin typeface="Times New Roman"/>
                <a:ea typeface="Times New Roman"/>
              </a:endParaRPr>
            </a:p>
          </p:txBody>
        </p:sp>
      </p:grpSp>
      <p:cxnSp>
        <p:nvCxnSpPr>
          <p:cNvPr id="41" name="Straight Connector 40"/>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0" name="Rectangle 4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9442</TotalTime>
  <Words>626</Words>
  <Application>Microsoft Office PowerPoint</Application>
  <PresentationFormat>Custom</PresentationFormat>
  <Paragraphs>67</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 NITRO 5</cp:lastModifiedBy>
  <cp:revision>1014</cp:revision>
  <dcterms:created xsi:type="dcterms:W3CDTF">2008-09-09T22:52:10Z</dcterms:created>
  <dcterms:modified xsi:type="dcterms:W3CDTF">2024-12-04T06:22:55Z</dcterms:modified>
</cp:coreProperties>
</file>