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7" r:id="rId2"/>
    <p:sldId id="370" r:id="rId3"/>
    <p:sldId id="371" r:id="rId4"/>
    <p:sldId id="277" r:id="rId5"/>
    <p:sldId id="372" r:id="rId6"/>
    <p:sldId id="373" r:id="rId7"/>
    <p:sldId id="281" r:id="rId8"/>
    <p:sldId id="284" r:id="rId9"/>
    <p:sldId id="285" r:id="rId10"/>
    <p:sldId id="374" r:id="rId11"/>
    <p:sldId id="365" r:id="rId12"/>
    <p:sldId id="376" r:id="rId13"/>
    <p:sldId id="316" r:id="rId14"/>
    <p:sldId id="317" r:id="rId15"/>
    <p:sldId id="319" r:id="rId16"/>
    <p:sldId id="32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8EA5A-BFC5-45FD-8F75-A26F9F7CB121}"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4C64-C1C2-41D1-8AD3-8706741E7E3A}" type="slidenum">
              <a:rPr lang="en-US" smtClean="0"/>
              <a:t>‹#›</a:t>
            </a:fld>
            <a:endParaRPr lang="en-US"/>
          </a:p>
        </p:txBody>
      </p:sp>
    </p:spTree>
    <p:extLst>
      <p:ext uri="{BB962C8B-B14F-4D97-AF65-F5344CB8AC3E}">
        <p14:creationId xmlns:p14="http://schemas.microsoft.com/office/powerpoint/2010/main" val="79464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3663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078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5167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869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098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8789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1577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9223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8525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6006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0008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6838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1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382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532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043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7726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019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6072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86813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3582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7598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16020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1938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6586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8931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954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264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35201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411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776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948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606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624235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2" name="Picture 1">
            <a:extLst>
              <a:ext uri="{FF2B5EF4-FFF2-40B4-BE49-F238E27FC236}">
                <a16:creationId xmlns:a16="http://schemas.microsoft.com/office/drawing/2014/main" id="{4C7EF770-AD05-05E4-5F42-DB7C31BA59E2}"/>
              </a:ext>
            </a:extLst>
          </p:cNvPr>
          <p:cNvPicPr>
            <a:picLocks noChangeAspect="1"/>
          </p:cNvPicPr>
          <p:nvPr/>
        </p:nvPicPr>
        <p:blipFill>
          <a:blip r:embed="rId6"/>
          <a:stretch>
            <a:fillRect/>
          </a:stretch>
        </p:blipFill>
        <p:spPr>
          <a:xfrm>
            <a:off x="4579472" y="1914839"/>
            <a:ext cx="3414056" cy="1542422"/>
          </a:xfrm>
          <a:prstGeom prst="rect">
            <a:avLst/>
          </a:prstGeom>
        </p:spPr>
      </p:pic>
      <p:pic>
        <p:nvPicPr>
          <p:cNvPr id="3" name="Picture 2">
            <a:extLst>
              <a:ext uri="{FF2B5EF4-FFF2-40B4-BE49-F238E27FC236}">
                <a16:creationId xmlns:a16="http://schemas.microsoft.com/office/drawing/2014/main" id="{D2813CF6-2ED8-5182-898A-FDDF38F9811B}"/>
              </a:ext>
            </a:extLst>
          </p:cNvPr>
          <p:cNvPicPr>
            <a:picLocks noChangeAspect="1"/>
          </p:cNvPicPr>
          <p:nvPr/>
        </p:nvPicPr>
        <p:blipFill>
          <a:blip r:embed="rId7"/>
          <a:stretch>
            <a:fillRect/>
          </a:stretch>
        </p:blipFill>
        <p:spPr>
          <a:xfrm>
            <a:off x="2132116" y="2025291"/>
            <a:ext cx="7870618" cy="2426418"/>
          </a:xfrm>
          <a:prstGeom prst="rect">
            <a:avLst/>
          </a:prstGeom>
        </p:spPr>
      </p:pic>
      <p:sp>
        <p:nvSpPr>
          <p:cNvPr id="4" name="TextBox 3">
            <a:extLst>
              <a:ext uri="{FF2B5EF4-FFF2-40B4-BE49-F238E27FC236}">
                <a16:creationId xmlns:a16="http://schemas.microsoft.com/office/drawing/2014/main" id="{EBC17E3E-24D1-E481-954E-B003133C24BB}"/>
              </a:ext>
            </a:extLst>
          </p:cNvPr>
          <p:cNvSpPr txBox="1"/>
          <p:nvPr/>
        </p:nvSpPr>
        <p:spPr>
          <a:xfrm>
            <a:off x="5248275" y="4448175"/>
            <a:ext cx="1933575"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4)</a:t>
            </a:r>
          </a:p>
        </p:txBody>
      </p:sp>
      <p:sp>
        <p:nvSpPr>
          <p:cNvPr id="9" name="Title 8">
            <a:extLst>
              <a:ext uri="{FF2B5EF4-FFF2-40B4-BE49-F238E27FC236}">
                <a16:creationId xmlns:a16="http://schemas.microsoft.com/office/drawing/2014/main" id="{271F88F4-339D-75E5-5A4F-C28117E79974}"/>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71775" y="1923473"/>
            <a:ext cx="6562725" cy="3785652"/>
          </a:xfrm>
          <a:prstGeom prst="rect">
            <a:avLst/>
          </a:prstGeom>
          <a:noFill/>
        </p:spPr>
        <p:txBody>
          <a:bodyPr wrap="square" rtlCol="0">
            <a:spAutoFit/>
          </a:bodyPr>
          <a:lstStyle/>
          <a:p>
            <a:pPr lvl="0" algn="just"/>
            <a:r>
              <a:rPr lang="vi-VN" sz="4000" b="1" dirty="0">
                <a:solidFill>
                  <a:prstClr val="white"/>
                </a:solidFill>
                <a:latin typeface="Calibri" panose="020F0502020204030204"/>
              </a:rPr>
              <a:t>Nếu là Ngọc em sẽ làm việc cùng ông, nhờ ông hướng dẫn những việc em có thể làm để công việc được hoàn thành sớm, ông sẽ có thời gian nghỉ ngơi.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C49D95C-A5F3-6B8A-DFFB-BD9BEFE5DE77}"/>
              </a:ext>
            </a:extLst>
          </p:cNvPr>
          <p:cNvPicPr>
            <a:picLocks noChangeAspect="1"/>
          </p:cNvPicPr>
          <p:nvPr/>
        </p:nvPicPr>
        <p:blipFill>
          <a:blip r:embed="rId4"/>
          <a:stretch>
            <a:fillRect/>
          </a:stretch>
        </p:blipFill>
        <p:spPr>
          <a:xfrm>
            <a:off x="2222248" y="654130"/>
            <a:ext cx="2889754" cy="1072989"/>
          </a:xfrm>
          <a:prstGeom prst="rect">
            <a:avLst/>
          </a:prstGeom>
        </p:spPr>
      </p:pic>
      <p:sp>
        <p:nvSpPr>
          <p:cNvPr id="4" name="Title 3">
            <a:extLst>
              <a:ext uri="{FF2B5EF4-FFF2-40B4-BE49-F238E27FC236}">
                <a16:creationId xmlns:a16="http://schemas.microsoft.com/office/drawing/2014/main" id="{D84C7C51-CAA1-62E7-33D9-067C17CF137B}"/>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9221753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D08957BA-0D96-642C-ED55-B3F7826F0D2A}"/>
              </a:ext>
            </a:extLst>
          </p:cNvPr>
          <p:cNvPicPr>
            <a:picLocks noChangeAspect="1"/>
          </p:cNvPicPr>
          <p:nvPr/>
        </p:nvPicPr>
        <p:blipFill>
          <a:blip r:embed="rId4"/>
          <a:stretch>
            <a:fillRect/>
          </a:stretch>
        </p:blipFill>
        <p:spPr>
          <a:xfrm>
            <a:off x="0" y="62861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6433A53B-3F71-2C95-D3C3-0B35BEB36C39}"/>
              </a:ext>
            </a:extLst>
          </p:cNvPr>
          <p:cNvPicPr>
            <a:picLocks noChangeAspect="1"/>
          </p:cNvPicPr>
          <p:nvPr/>
        </p:nvPicPr>
        <p:blipFill>
          <a:blip r:embed="rId4"/>
          <a:stretch>
            <a:fillRect/>
          </a:stretch>
        </p:blipFill>
        <p:spPr>
          <a:xfrm>
            <a:off x="3186008" y="2586551"/>
            <a:ext cx="6791533" cy="1322947"/>
          </a:xfrm>
          <a:prstGeom prst="rect">
            <a:avLst/>
          </a:prstGeom>
        </p:spPr>
      </p:pic>
      <p:sp>
        <p:nvSpPr>
          <p:cNvPr id="4" name="Title 3">
            <a:extLst>
              <a:ext uri="{FF2B5EF4-FFF2-40B4-BE49-F238E27FC236}">
                <a16:creationId xmlns:a16="http://schemas.microsoft.com/office/drawing/2014/main" id="{D08F9993-B4F1-D811-74E3-42C20C663F44}"/>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sp>
        <p:nvSpPr>
          <p:cNvPr id="11" name="TextBox 10">
            <a:extLst>
              <a:ext uri="{FF2B5EF4-FFF2-40B4-BE49-F238E27FC236}">
                <a16:creationId xmlns:a16="http://schemas.microsoft.com/office/drawing/2014/main" id="{B901A894-E7CB-465D-9B47-EAEC999EA07A}"/>
              </a:ext>
            </a:extLst>
          </p:cNvPr>
          <p:cNvSpPr txBox="1"/>
          <p:nvPr/>
        </p:nvSpPr>
        <p:spPr>
          <a:xfrm flipH="1">
            <a:off x="4424521" y="945605"/>
            <a:ext cx="5611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EE6F8">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YES</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OR </a:t>
            </a: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a:t>
            </a:r>
          </a:p>
        </p:txBody>
      </p:sp>
      <p:sp>
        <p:nvSpPr>
          <p:cNvPr id="2" name="Title 1">
            <a:extLst>
              <a:ext uri="{FF2B5EF4-FFF2-40B4-BE49-F238E27FC236}">
                <a16:creationId xmlns:a16="http://schemas.microsoft.com/office/drawing/2014/main" id="{552174C5-9822-2875-46EB-219DE73B4FE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263402" y="3173100"/>
            <a:ext cx="10431773" cy="2971666"/>
          </a:xfrm>
          <a:custGeom>
            <a:avLst/>
            <a:gdLst>
              <a:gd name="connsiteX0" fmla="*/ 0 w 10431773"/>
              <a:gd name="connsiteY0" fmla="*/ 495288 h 2971666"/>
              <a:gd name="connsiteX1" fmla="*/ 495288 w 10431773"/>
              <a:gd name="connsiteY1" fmla="*/ 0 h 2971666"/>
              <a:gd name="connsiteX2" fmla="*/ 9936485 w 10431773"/>
              <a:gd name="connsiteY2" fmla="*/ 0 h 2971666"/>
              <a:gd name="connsiteX3" fmla="*/ 10431773 w 10431773"/>
              <a:gd name="connsiteY3" fmla="*/ 495288 h 2971666"/>
              <a:gd name="connsiteX4" fmla="*/ 10431773 w 10431773"/>
              <a:gd name="connsiteY4" fmla="*/ 2476378 h 2971666"/>
              <a:gd name="connsiteX5" fmla="*/ 9936485 w 10431773"/>
              <a:gd name="connsiteY5" fmla="*/ 2971666 h 2971666"/>
              <a:gd name="connsiteX6" fmla="*/ 495288 w 10431773"/>
              <a:gd name="connsiteY6" fmla="*/ 2971666 h 2971666"/>
              <a:gd name="connsiteX7" fmla="*/ 0 w 10431773"/>
              <a:gd name="connsiteY7" fmla="*/ 2476378 h 2971666"/>
              <a:gd name="connsiteX8" fmla="*/ 0 w 10431773"/>
              <a:gd name="connsiteY8" fmla="*/ 495288 h 297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971666" fill="none" extrusionOk="0">
                <a:moveTo>
                  <a:pt x="0" y="495288"/>
                </a:moveTo>
                <a:cubicBezTo>
                  <a:pt x="14097" y="263639"/>
                  <a:pt x="175486" y="-21463"/>
                  <a:pt x="495288" y="0"/>
                </a:cubicBezTo>
                <a:cubicBezTo>
                  <a:pt x="4838358" y="37724"/>
                  <a:pt x="8726951" y="-109534"/>
                  <a:pt x="9936485" y="0"/>
                </a:cubicBezTo>
                <a:cubicBezTo>
                  <a:pt x="10210829" y="17876"/>
                  <a:pt x="10468068" y="185571"/>
                  <a:pt x="10431773" y="495288"/>
                </a:cubicBezTo>
                <a:cubicBezTo>
                  <a:pt x="10391372" y="731591"/>
                  <a:pt x="10263780" y="2225991"/>
                  <a:pt x="10431773" y="2476378"/>
                </a:cubicBezTo>
                <a:cubicBezTo>
                  <a:pt x="10437732" y="2762600"/>
                  <a:pt x="10200280" y="2950242"/>
                  <a:pt x="9936485" y="2971666"/>
                </a:cubicBezTo>
                <a:cubicBezTo>
                  <a:pt x="8577717" y="3059772"/>
                  <a:pt x="1943688" y="3119275"/>
                  <a:pt x="495288" y="2971666"/>
                </a:cubicBezTo>
                <a:cubicBezTo>
                  <a:pt x="187871" y="2993492"/>
                  <a:pt x="-8804" y="2777212"/>
                  <a:pt x="0" y="2476378"/>
                </a:cubicBezTo>
                <a:cubicBezTo>
                  <a:pt x="-143033" y="1926497"/>
                  <a:pt x="-76500" y="738677"/>
                  <a:pt x="0" y="495288"/>
                </a:cubicBezTo>
                <a:close/>
              </a:path>
              <a:path w="10431773" h="2971666" stroke="0" extrusionOk="0">
                <a:moveTo>
                  <a:pt x="0" y="495288"/>
                </a:moveTo>
                <a:cubicBezTo>
                  <a:pt x="-1656" y="251454"/>
                  <a:pt x="221170" y="25516"/>
                  <a:pt x="495288" y="0"/>
                </a:cubicBezTo>
                <a:cubicBezTo>
                  <a:pt x="1494992" y="-88882"/>
                  <a:pt x="7401508" y="158302"/>
                  <a:pt x="9936485" y="0"/>
                </a:cubicBezTo>
                <a:cubicBezTo>
                  <a:pt x="10199522" y="-31227"/>
                  <a:pt x="10427356" y="235878"/>
                  <a:pt x="10431773" y="495288"/>
                </a:cubicBezTo>
                <a:cubicBezTo>
                  <a:pt x="10310189" y="1180980"/>
                  <a:pt x="10489831" y="1968830"/>
                  <a:pt x="10431773" y="2476378"/>
                </a:cubicBezTo>
                <a:cubicBezTo>
                  <a:pt x="10446982" y="2725132"/>
                  <a:pt x="10174645" y="3006132"/>
                  <a:pt x="9936485" y="2971666"/>
                </a:cubicBezTo>
                <a:cubicBezTo>
                  <a:pt x="5545329" y="2960001"/>
                  <a:pt x="2474617" y="2912327"/>
                  <a:pt x="495288" y="2971666"/>
                </a:cubicBezTo>
                <a:cubicBezTo>
                  <a:pt x="233450" y="2963989"/>
                  <a:pt x="-27239" y="2724423"/>
                  <a:pt x="0" y="2476378"/>
                </a:cubicBezTo>
                <a:cubicBezTo>
                  <a:pt x="-90888" y="2164565"/>
                  <a:pt x="53488" y="983132"/>
                  <a:pt x="0" y="495288"/>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493429"/>
                </a:solidFill>
                <a:latin typeface="Calibri" panose="020F0502020204030204" pitchFamily="34" charset="0"/>
                <a:ea typeface="Calibri" panose="020F0502020204030204" pitchFamily="34" charset="0"/>
                <a:cs typeface="Calibri" panose="020F0502020204030204" pitchFamily="34" charset="0"/>
              </a:rPr>
              <a:t>Cơm ăn, áo mặc, sách vở, … đều nhờ lao động mới có được.</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1</a:t>
            </a:r>
          </a:p>
        </p:txBody>
      </p:sp>
      <p:sp>
        <p:nvSpPr>
          <p:cNvPr id="2" name="Title 1">
            <a:extLst>
              <a:ext uri="{FF2B5EF4-FFF2-40B4-BE49-F238E27FC236}">
                <a16:creationId xmlns:a16="http://schemas.microsoft.com/office/drawing/2014/main" id="{221758F4-F2BC-3F47-77A1-D21FA18F69FB}"/>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93092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0"/>
                                        </p:tgtEl>
                                      </p:cBhvr>
                                      <p:by x="150000" y="150000"/>
                                    </p:animScale>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65977" y="85342"/>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493429"/>
                </a:solidFill>
                <a:latin typeface="Calibri" panose="020F0502020204030204" pitchFamily="34" charset="0"/>
                <a:ea typeface="Calibri" panose="020F0502020204030204" pitchFamily="34" charset="0"/>
                <a:cs typeface="Calibri" panose="020F0502020204030204" pitchFamily="34" charset="0"/>
              </a:rPr>
              <a:t>Chỉ người nghèo mới phải lao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5269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4"/>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493429"/>
                </a:solidFill>
                <a:latin typeface="Calibri" panose="020F0502020204030204" pitchFamily="34" charset="0"/>
                <a:ea typeface="Calibri" panose="020F0502020204030204" pitchFamily="34" charset="0"/>
                <a:cs typeface="Calibri" panose="020F0502020204030204" pitchFamily="34" charset="0"/>
              </a:rPr>
              <a:t>Lười lao động là đáng chê cười.</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3</a:t>
            </a:r>
          </a:p>
        </p:txBody>
      </p:sp>
      <p:sp>
        <p:nvSpPr>
          <p:cNvPr id="2" name="Title 1">
            <a:extLst>
              <a:ext uri="{FF2B5EF4-FFF2-40B4-BE49-F238E27FC236}">
                <a16:creationId xmlns:a16="http://schemas.microsoft.com/office/drawing/2014/main" id="{6C73826D-42A3-E7FC-F3FD-FBD64C500DEE}"/>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495576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5" name="Picture 4">
            <a:extLst>
              <a:ext uri="{FF2B5EF4-FFF2-40B4-BE49-F238E27FC236}">
                <a16:creationId xmlns:a16="http://schemas.microsoft.com/office/drawing/2014/main" id="{4BA142B0-FAC0-C227-6727-AD1DF567AEE5}"/>
              </a:ext>
            </a:extLst>
          </p:cNvPr>
          <p:cNvPicPr>
            <a:picLocks noChangeAspect="1"/>
          </p:cNvPicPr>
          <p:nvPr/>
        </p:nvPicPr>
        <p:blipFill>
          <a:blip r:embed="rId4"/>
          <a:stretch>
            <a:fillRect/>
          </a:stretch>
        </p:blipFill>
        <p:spPr>
          <a:xfrm>
            <a:off x="3138383" y="2596076"/>
            <a:ext cx="6791533" cy="1322947"/>
          </a:xfrm>
          <a:prstGeom prst="rect">
            <a:avLst/>
          </a:prstGeom>
        </p:spPr>
      </p:pic>
    </p:spTree>
    <p:extLst>
      <p:ext uri="{BB962C8B-B14F-4D97-AF65-F5344CB8AC3E}">
        <p14:creationId xmlns:p14="http://schemas.microsoft.com/office/powerpoint/2010/main" val="209067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34984" y="3035926"/>
            <a:ext cx="63696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88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8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8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noProof="0" dirty="0" err="1">
                <a:ln>
                  <a:noFill/>
                </a:ln>
                <a:solidFill>
                  <a:prstClr val="black"/>
                </a:solidFill>
                <a:effectLst/>
                <a:uLnTx/>
                <a:uFillTx/>
                <a:latin typeface="Calibri" panose="020F0502020204030204"/>
                <a:ea typeface="+mn-ea"/>
                <a:cs typeface="+mn-cs"/>
              </a:rPr>
              <a:t>huống</a:t>
            </a:r>
            <a:endPar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DCFB9-A95B-7BD7-06E4-FE2CC8C2D696}"/>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402729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Calibri" panose="020F0502020204030204"/>
              </a:rPr>
              <a:t>1. M</a:t>
            </a:r>
            <a:r>
              <a:rPr lang="vi-VN" sz="3600" b="1" dirty="0">
                <a:solidFill>
                  <a:prstClr val="black"/>
                </a:solidFill>
                <a:latin typeface="Calibri" panose="020F0502020204030204"/>
              </a:rPr>
              <a:t>ỗi nhóm lựa chọn tình huống trong SGK để đóng vai đưa ra cách xử lý đúng.</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1">
            <a:extLst>
              <a:ext uri="{FF2B5EF4-FFF2-40B4-BE49-F238E27FC236}">
                <a16:creationId xmlns:a16="http://schemas.microsoft.com/office/drawing/2014/main" id="{31FC8E6A-DB37-4DE0-418B-D09192B166B3}"/>
              </a:ext>
            </a:extLst>
          </p:cNvPr>
          <p:cNvSpPr txBox="1"/>
          <p:nvPr/>
        </p:nvSpPr>
        <p:spPr>
          <a:xfrm>
            <a:off x="1095374" y="1609725"/>
            <a:ext cx="9934575" cy="1938992"/>
          </a:xfrm>
          <a:prstGeom prst="rect">
            <a:avLst/>
          </a:prstGeom>
          <a:noFill/>
        </p:spPr>
        <p:txBody>
          <a:bodyPr wrap="square" rtlCol="0">
            <a:spAutoFit/>
          </a:bodyPr>
          <a:lstStyle/>
          <a:p>
            <a:pPr algn="just"/>
            <a:r>
              <a:rPr lang="vi-VN" sz="2400" b="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Nếu là thành viên trong tổ của Lan, em sẽ chọn ai? Vì sao?</a:t>
            </a:r>
            <a:endParaRPr lang="en-US" sz="2400" i="1" dirty="0">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5E24716-53D6-3E1B-518F-C5AE5758E6D9}"/>
              </a:ext>
            </a:extLst>
          </p:cNvPr>
          <p:cNvPicPr>
            <a:picLocks noChangeAspect="1"/>
          </p:cNvPicPr>
          <p:nvPr/>
        </p:nvPicPr>
        <p:blipFill>
          <a:blip r:embed="rId3"/>
          <a:stretch>
            <a:fillRect/>
          </a:stretch>
        </p:blipFill>
        <p:spPr>
          <a:xfrm>
            <a:off x="3400425" y="3606941"/>
            <a:ext cx="5462587" cy="2484296"/>
          </a:xfrm>
          <a:prstGeom prst="rect">
            <a:avLst/>
          </a:prstGeom>
        </p:spPr>
      </p:pic>
      <p:sp>
        <p:nvSpPr>
          <p:cNvPr id="3" name="Title 2">
            <a:extLst>
              <a:ext uri="{FF2B5EF4-FFF2-40B4-BE49-F238E27FC236}">
                <a16:creationId xmlns:a16="http://schemas.microsoft.com/office/drawing/2014/main" id="{59D16253-0445-2234-9BDA-8289791DE44C}"/>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b. Em chưa lau dọn xong nhà cửa thì bạn hàng xóm sang rủ chơi cầu lông.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8D1F39A1-24DF-21BB-83C3-F39EABF21F7C}"/>
              </a:ext>
            </a:extLst>
          </p:cNvPr>
          <p:cNvPicPr>
            <a:picLocks noChangeAspect="1"/>
          </p:cNvPicPr>
          <p:nvPr/>
        </p:nvPicPr>
        <p:blipFill>
          <a:blip r:embed="rId3"/>
          <a:stretch>
            <a:fillRect/>
          </a:stretch>
        </p:blipFill>
        <p:spPr>
          <a:xfrm>
            <a:off x="2943224" y="2538412"/>
            <a:ext cx="5314059" cy="3395663"/>
          </a:xfrm>
          <a:prstGeom prst="rect">
            <a:avLst/>
          </a:prstGeom>
        </p:spPr>
      </p:pic>
      <p:sp>
        <p:nvSpPr>
          <p:cNvPr id="3" name="Title 2">
            <a:extLst>
              <a:ext uri="{FF2B5EF4-FFF2-40B4-BE49-F238E27FC236}">
                <a16:creationId xmlns:a16="http://schemas.microsoft.com/office/drawing/2014/main" id="{0409746C-985A-3E89-12FE-9FA8DA55CD18}"/>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69374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c. Ngọc đang chơi thì thấy ông nội chăm sóc cây trong vườn. Nếu là Ngọc,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2F17EFB0-AACB-CBAC-578D-0038664C8D9E}"/>
              </a:ext>
            </a:extLst>
          </p:cNvPr>
          <p:cNvPicPr>
            <a:picLocks noChangeAspect="1"/>
          </p:cNvPicPr>
          <p:nvPr/>
        </p:nvPicPr>
        <p:blipFill>
          <a:blip r:embed="rId3"/>
          <a:stretch>
            <a:fillRect/>
          </a:stretch>
        </p:blipFill>
        <p:spPr>
          <a:xfrm>
            <a:off x="3019424" y="2781299"/>
            <a:ext cx="5610225" cy="3212693"/>
          </a:xfrm>
          <a:prstGeom prst="rect">
            <a:avLst/>
          </a:prstGeom>
        </p:spPr>
      </p:pic>
      <p:sp>
        <p:nvSpPr>
          <p:cNvPr id="3" name="Title 2">
            <a:extLst>
              <a:ext uri="{FF2B5EF4-FFF2-40B4-BE49-F238E27FC236}">
                <a16:creationId xmlns:a16="http://schemas.microsoft.com/office/drawing/2014/main" id="{4954CB9D-D9D5-7582-EB56-D7B8E86DF0E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5175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92478F5B-3831-86AF-8949-F8746B7B94A3}"/>
              </a:ext>
            </a:extLst>
          </p:cNvPr>
          <p:cNvPicPr>
            <a:picLocks noChangeAspect="1"/>
          </p:cNvPicPr>
          <p:nvPr/>
        </p:nvPicPr>
        <p:blipFill>
          <a:blip r:embed="rId5"/>
          <a:stretch>
            <a:fillRect/>
          </a:stretch>
        </p:blipFill>
        <p:spPr>
          <a:xfrm>
            <a:off x="2641563" y="1253792"/>
            <a:ext cx="6718374" cy="1816765"/>
          </a:xfrm>
          <a:prstGeom prst="rect">
            <a:avLst/>
          </a:prstGeom>
        </p:spPr>
      </p:pic>
      <p:sp>
        <p:nvSpPr>
          <p:cNvPr id="4" name="Title 3">
            <a:extLst>
              <a:ext uri="{FF2B5EF4-FFF2-40B4-BE49-F238E27FC236}">
                <a16:creationId xmlns:a16="http://schemas.microsoft.com/office/drawing/2014/main" id="{C3E9C26F-6E26-E4F2-D805-D239412860EF}"/>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43225" y="1923473"/>
            <a:ext cx="6429375" cy="3785652"/>
          </a:xfrm>
          <a:prstGeom prst="rect">
            <a:avLst/>
          </a:prstGeom>
          <a:noFill/>
        </p:spPr>
        <p:txBody>
          <a:bodyPr wrap="square" rtlCol="0">
            <a:spAutoFit/>
          </a:bodyPr>
          <a:lstStyle/>
          <a:p>
            <a:pPr lvl="0" algn="just"/>
            <a:r>
              <a:rPr lang="en-US" sz="4000" b="1" dirty="0" err="1">
                <a:solidFill>
                  <a:prstClr val="white"/>
                </a:solidFill>
              </a:rPr>
              <a:t>Nếu</a:t>
            </a:r>
            <a:r>
              <a:rPr lang="en-US" sz="4000" b="1" dirty="0">
                <a:solidFill>
                  <a:prstClr val="white"/>
                </a:solidFill>
              </a:rPr>
              <a:t> </a:t>
            </a:r>
            <a:r>
              <a:rPr lang="en-US" sz="4000" b="1" dirty="0" err="1">
                <a:solidFill>
                  <a:prstClr val="white"/>
                </a:solidFill>
              </a:rPr>
              <a:t>là</a:t>
            </a:r>
            <a:r>
              <a:rPr lang="en-US" sz="4000" b="1" dirty="0">
                <a:solidFill>
                  <a:prstClr val="white"/>
                </a:solidFill>
              </a:rPr>
              <a:t> </a:t>
            </a:r>
            <a:r>
              <a:rPr lang="en-US" sz="4000" b="1" dirty="0" err="1">
                <a:solidFill>
                  <a:prstClr val="white"/>
                </a:solidFill>
              </a:rPr>
              <a:t>thành</a:t>
            </a:r>
            <a:r>
              <a:rPr lang="en-US" sz="4000" b="1" dirty="0">
                <a:solidFill>
                  <a:prstClr val="white"/>
                </a:solidFill>
              </a:rPr>
              <a:t> </a:t>
            </a:r>
            <a:r>
              <a:rPr lang="en-US" sz="4000" b="1" dirty="0" err="1">
                <a:solidFill>
                  <a:prstClr val="white"/>
                </a:solidFill>
              </a:rPr>
              <a:t>viên</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tổ</a:t>
            </a:r>
            <a:r>
              <a:rPr lang="en-US" sz="4000" b="1" dirty="0">
                <a:solidFill>
                  <a:prstClr val="white"/>
                </a:solidFill>
              </a:rPr>
              <a:t> </a:t>
            </a:r>
            <a:r>
              <a:rPr lang="en-US" sz="4000" b="1" dirty="0" err="1">
                <a:solidFill>
                  <a:prstClr val="white"/>
                </a:solidFill>
              </a:rPr>
              <a:t>của</a:t>
            </a:r>
            <a:r>
              <a:rPr lang="en-US" sz="4000" b="1" dirty="0">
                <a:solidFill>
                  <a:prstClr val="white"/>
                </a:solidFill>
              </a:rPr>
              <a:t> Lan, </a:t>
            </a:r>
            <a:r>
              <a:rPr lang="en-US" sz="4000" b="1" dirty="0" err="1">
                <a:solidFill>
                  <a:prstClr val="white"/>
                </a:solidFill>
              </a:rPr>
              <a:t>em</a:t>
            </a:r>
            <a:r>
              <a:rPr lang="en-US" sz="4000" b="1" dirty="0">
                <a:solidFill>
                  <a:prstClr val="white"/>
                </a:solidFill>
              </a:rPr>
              <a:t> </a:t>
            </a:r>
            <a:r>
              <a:rPr lang="en-US" sz="4000" b="1" dirty="0" err="1">
                <a:solidFill>
                  <a:prstClr val="white"/>
                </a:solidFill>
              </a:rPr>
              <a:t>nên</a:t>
            </a:r>
            <a:r>
              <a:rPr lang="en-US" sz="4000" b="1" dirty="0">
                <a:solidFill>
                  <a:prstClr val="white"/>
                </a:solidFill>
              </a:rPr>
              <a:t> </a:t>
            </a:r>
            <a:r>
              <a:rPr lang="en-US" sz="4000" b="1" dirty="0" err="1">
                <a:solidFill>
                  <a:prstClr val="white"/>
                </a:solidFill>
              </a:rPr>
              <a:t>bầu</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Kiên</a:t>
            </a:r>
            <a:r>
              <a:rPr lang="en-US" sz="4000" b="1" dirty="0">
                <a:solidFill>
                  <a:prstClr val="white"/>
                </a:solidFill>
              </a:rPr>
              <a:t> </a:t>
            </a:r>
            <a:r>
              <a:rPr lang="en-US" sz="4000" b="1" dirty="0" err="1">
                <a:solidFill>
                  <a:prstClr val="white"/>
                </a:solidFill>
              </a:rPr>
              <a:t>vì</a:t>
            </a:r>
            <a:r>
              <a:rPr lang="en-US" sz="4000" b="1" dirty="0">
                <a:solidFill>
                  <a:prstClr val="white"/>
                </a:solidFill>
              </a:rPr>
              <a:t> HS </a:t>
            </a:r>
            <a:r>
              <a:rPr lang="en-US" sz="4000" b="1" dirty="0" err="1">
                <a:solidFill>
                  <a:prstClr val="white"/>
                </a:solidFill>
              </a:rPr>
              <a:t>ngoài</a:t>
            </a:r>
            <a:r>
              <a:rPr lang="en-US" sz="4000" b="1" dirty="0">
                <a:solidFill>
                  <a:prstClr val="white"/>
                </a:solidFill>
              </a:rPr>
              <a:t> </a:t>
            </a:r>
            <a:r>
              <a:rPr lang="en-US" sz="4000" b="1" dirty="0" err="1">
                <a:solidFill>
                  <a:prstClr val="white"/>
                </a:solidFill>
              </a:rPr>
              <a:t>việc</a:t>
            </a:r>
            <a:r>
              <a:rPr lang="en-US" sz="4000" b="1" dirty="0">
                <a:solidFill>
                  <a:prstClr val="white"/>
                </a:solidFill>
              </a:rPr>
              <a:t> </a:t>
            </a:r>
            <a:r>
              <a:rPr lang="en-US" sz="4000" b="1" dirty="0" err="1">
                <a:solidFill>
                  <a:prstClr val="white"/>
                </a:solidFill>
              </a:rPr>
              <a:t>học</a:t>
            </a:r>
            <a:r>
              <a:rPr lang="en-US" sz="4000" b="1" dirty="0">
                <a:solidFill>
                  <a:prstClr val="white"/>
                </a:solidFill>
              </a:rPr>
              <a:t> </a:t>
            </a:r>
            <a:r>
              <a:rPr lang="en-US" sz="4000" b="1" dirty="0" err="1">
                <a:solidFill>
                  <a:prstClr val="white"/>
                </a:solidFill>
              </a:rPr>
              <a:t>tốt</a:t>
            </a:r>
            <a:r>
              <a:rPr lang="en-US" sz="4000" b="1" dirty="0">
                <a:solidFill>
                  <a:prstClr val="white"/>
                </a:solidFill>
              </a:rPr>
              <a:t> </a:t>
            </a:r>
            <a:r>
              <a:rPr lang="en-US" sz="4000" b="1" dirty="0" err="1">
                <a:solidFill>
                  <a:prstClr val="white"/>
                </a:solidFill>
              </a:rPr>
              <a:t>thì</a:t>
            </a:r>
            <a:r>
              <a:rPr lang="en-US" sz="4000" b="1" dirty="0">
                <a:solidFill>
                  <a:prstClr val="white"/>
                </a:solidFill>
              </a:rPr>
              <a:t> </a:t>
            </a:r>
            <a:r>
              <a:rPr lang="en-US" sz="4000" b="1" dirty="0" err="1">
                <a:solidFill>
                  <a:prstClr val="white"/>
                </a:solidFill>
              </a:rPr>
              <a:t>cần</a:t>
            </a:r>
            <a:r>
              <a:rPr lang="en-US" sz="4000" b="1" dirty="0">
                <a:solidFill>
                  <a:prstClr val="white"/>
                </a:solidFill>
              </a:rPr>
              <a:t> </a:t>
            </a:r>
            <a:r>
              <a:rPr lang="en-US" sz="4000" b="1" dirty="0" err="1">
                <a:solidFill>
                  <a:prstClr val="white"/>
                </a:solidFill>
              </a:rPr>
              <a:t>tích</a:t>
            </a:r>
            <a:r>
              <a:rPr lang="en-US" sz="4000" b="1" dirty="0">
                <a:solidFill>
                  <a:prstClr val="white"/>
                </a:solidFill>
              </a:rPr>
              <a:t> </a:t>
            </a:r>
            <a:r>
              <a:rPr lang="en-US" sz="4000" b="1" dirty="0" err="1">
                <a:solidFill>
                  <a:prstClr val="white"/>
                </a:solidFill>
              </a:rPr>
              <a:t>cực</a:t>
            </a:r>
            <a:r>
              <a:rPr lang="en-US" sz="4000" b="1" dirty="0">
                <a:solidFill>
                  <a:prstClr val="white"/>
                </a:solidFill>
              </a:rPr>
              <a:t> </a:t>
            </a:r>
            <a:r>
              <a:rPr lang="en-US" sz="4000" b="1" dirty="0" err="1">
                <a:solidFill>
                  <a:prstClr val="white"/>
                </a:solidFill>
              </a:rPr>
              <a:t>tham</a:t>
            </a:r>
            <a:r>
              <a:rPr lang="en-US" sz="4000" b="1" dirty="0">
                <a:solidFill>
                  <a:prstClr val="white"/>
                </a:solidFill>
              </a:rPr>
              <a:t> </a:t>
            </a:r>
            <a:r>
              <a:rPr lang="en-US" sz="4000" b="1" dirty="0" err="1">
                <a:solidFill>
                  <a:prstClr val="white"/>
                </a:solidFill>
              </a:rPr>
              <a:t>gia</a:t>
            </a:r>
            <a:r>
              <a:rPr lang="en-US" sz="4000" b="1" dirty="0">
                <a:solidFill>
                  <a:prstClr val="white"/>
                </a:solidFill>
              </a:rPr>
              <a:t> </a:t>
            </a:r>
            <a:r>
              <a:rPr lang="en-US" sz="4000" b="1" dirty="0" err="1">
                <a:solidFill>
                  <a:prstClr val="white"/>
                </a:solidFill>
              </a:rPr>
              <a:t>các</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tập</a:t>
            </a:r>
            <a:r>
              <a:rPr lang="en-US" sz="4000" b="1" dirty="0">
                <a:solidFill>
                  <a:prstClr val="white"/>
                </a:solidFill>
              </a:rPr>
              <a:t> </a:t>
            </a:r>
            <a:r>
              <a:rPr lang="en-US" sz="4000" b="1" dirty="0" err="1">
                <a:solidFill>
                  <a:prstClr val="white"/>
                </a:solidFill>
              </a:rPr>
              <a:t>thể</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đó</a:t>
            </a:r>
            <a:r>
              <a:rPr lang="en-US" sz="4000" b="1" dirty="0">
                <a:solidFill>
                  <a:prstClr val="white"/>
                </a:solidFill>
              </a:rPr>
              <a:t> </a:t>
            </a:r>
            <a:r>
              <a:rPr lang="en-US" sz="4000" b="1" dirty="0" err="1">
                <a:solidFill>
                  <a:prstClr val="white"/>
                </a:solidFill>
              </a:rPr>
              <a:t>có</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lao</a:t>
            </a:r>
            <a:r>
              <a:rPr lang="en-US" sz="4000" b="1" dirty="0">
                <a:solidFill>
                  <a:prstClr val="white"/>
                </a:solidFill>
              </a:rPr>
              <a:t> </a:t>
            </a:r>
            <a:r>
              <a:rPr lang="en-US" sz="4000" b="1" dirty="0" err="1">
                <a:solidFill>
                  <a:prstClr val="white"/>
                </a:solidFill>
              </a:rPr>
              <a:t>động</a:t>
            </a:r>
            <a:r>
              <a:rPr lang="en-US" sz="4000" b="1" dirty="0">
                <a:solidFill>
                  <a:prstClr val="white"/>
                </a:solidFill>
              </a:rPr>
              <a:t>.</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1F52DA-993C-0CD1-DAED-2F83A2700616}"/>
              </a:ext>
            </a:extLst>
          </p:cNvPr>
          <p:cNvPicPr>
            <a:picLocks noChangeAspect="1"/>
          </p:cNvPicPr>
          <p:nvPr/>
        </p:nvPicPr>
        <p:blipFill>
          <a:blip r:embed="rId4"/>
          <a:stretch>
            <a:fillRect/>
          </a:stretch>
        </p:blipFill>
        <p:spPr>
          <a:xfrm>
            <a:off x="2409319" y="673180"/>
            <a:ext cx="2877561" cy="1072989"/>
          </a:xfrm>
          <a:prstGeom prst="rect">
            <a:avLst/>
          </a:prstGeom>
        </p:spPr>
      </p:pic>
      <p:sp>
        <p:nvSpPr>
          <p:cNvPr id="4" name="Title 3">
            <a:extLst>
              <a:ext uri="{FF2B5EF4-FFF2-40B4-BE49-F238E27FC236}">
                <a16:creationId xmlns:a16="http://schemas.microsoft.com/office/drawing/2014/main" id="{7F9D66BB-6CE3-B554-BCBA-5EF0AC26DF11}"/>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43694" y="1436017"/>
            <a:ext cx="6647461" cy="4401205"/>
          </a:xfrm>
          <a:prstGeom prst="rect">
            <a:avLst/>
          </a:prstGeom>
          <a:noFill/>
        </p:spPr>
        <p:txBody>
          <a:bodyPr wrap="square" rtlCol="0">
            <a:spAutoFit/>
          </a:bodyPr>
          <a:lstStyle/>
          <a:p>
            <a:pPr lvl="0" algn="just"/>
            <a:r>
              <a:rPr lang="vi-VN" sz="4000" b="1" dirty="0">
                <a:solidFill>
                  <a:prstClr val="white"/>
                </a:solidFill>
                <a:latin typeface="Calibri" panose="020F0502020204030204"/>
              </a:rPr>
              <a:t>Tình huống 2: Em tiếp tục lau dọn nhà cửa sạch sẽ và nói với bạn để chờ mình làm xong thì cùng nhau chơi cầu lông. Vì chia sẻ việc nhà với các thành viên trong gia đình là nghĩa vụ của mỗi người.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19EAADA-2939-8C47-EFBD-5EC0A96FC659}"/>
              </a:ext>
            </a:extLst>
          </p:cNvPr>
          <p:cNvPicPr>
            <a:picLocks noChangeAspect="1"/>
          </p:cNvPicPr>
          <p:nvPr/>
        </p:nvPicPr>
        <p:blipFill>
          <a:blip r:embed="rId4"/>
          <a:stretch>
            <a:fillRect/>
          </a:stretch>
        </p:blipFill>
        <p:spPr>
          <a:xfrm>
            <a:off x="2514474" y="425530"/>
            <a:ext cx="2895851" cy="1072989"/>
          </a:xfrm>
          <a:prstGeom prst="rect">
            <a:avLst/>
          </a:prstGeom>
        </p:spPr>
      </p:pic>
      <p:sp>
        <p:nvSpPr>
          <p:cNvPr id="4" name="Title 3">
            <a:extLst>
              <a:ext uri="{FF2B5EF4-FFF2-40B4-BE49-F238E27FC236}">
                <a16:creationId xmlns:a16="http://schemas.microsoft.com/office/drawing/2014/main" id="{10E1F21F-E6F1-BAE6-A315-0351C8E6D347}"/>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377</Words>
  <Application>Microsoft Office PowerPoint</Application>
  <PresentationFormat>Widescreen</PresentationFormat>
  <Paragraphs>23</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#9Slide05 SVNClementine</vt:lpstr>
      <vt:lpstr>Arial</vt:lpstr>
      <vt:lpstr>Bellota Text</vt:lpstr>
      <vt:lpstr>Calibri</vt:lpstr>
      <vt:lpstr>Cambria</vt:lpstr>
      <vt:lpstr>Chau Philomene One</vt:lpstr>
      <vt:lpstr>Poller One</vt:lpstr>
      <vt:lpstr>Times New Roman</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22</cp:revision>
  <dcterms:created xsi:type="dcterms:W3CDTF">2023-09-06T11:07:28Z</dcterms:created>
  <dcterms:modified xsi:type="dcterms:W3CDTF">2024-12-05T08:10:49Z</dcterms:modified>
</cp:coreProperties>
</file>