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3" r:id="rId2"/>
    <p:sldId id="270" r:id="rId3"/>
    <p:sldId id="264" r:id="rId4"/>
    <p:sldId id="272" r:id="rId5"/>
    <p:sldId id="273" r:id="rId6"/>
    <p:sldId id="266" r:id="rId7"/>
    <p:sldId id="276" r:id="rId8"/>
    <p:sldId id="277" r:id="rId9"/>
    <p:sldId id="268" r:id="rId10"/>
    <p:sldId id="274" r:id="rId11"/>
    <p:sldId id="269" r:id="rId12"/>
    <p:sldId id="280" r:id="rId13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FF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C2C0F-76BA-49B2-8564-D7FC2EA553D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D521F-4065-42D9-BED2-BD41A855A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4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56EE8-EFA4-4B13-9986-9F9C08AEC9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9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D521F-4065-42D9-BED2-BD41A855A5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1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3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2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5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9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6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0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9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2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6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5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9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BA52B-1588-41E7-9BF7-52A0B05BB5A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1BA08-FEB0-4083-9AF0-6504609B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wav"/><Relationship Id="rId7" Type="http://schemas.openxmlformats.org/officeDocument/2006/relationships/image" Target="../media/image2.gi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&#272;&#202;&#769;M%20NG&#431;&#416;&#803;C%202%20PHU&#769;T%20-%20BO&#769;NG%20S&#212;&#769;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padlet.com/tuyetptthminhthanh/s-ng-h-ng-v-v-n-minh-s-ng-h-ng-per3r8ko4y4flhl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3329956" y="156083"/>
            <a:ext cx="4670794" cy="4746703"/>
            <a:chOff x="3765361" y="233265"/>
            <a:chExt cx="6227725" cy="632893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8327" y="2593286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646464" y="1343716"/>
              <a:ext cx="112466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Huy</a:t>
              </a:r>
              <a:r>
                <a:rPr lang="en-US" sz="1350" dirty="0"/>
                <a:t> </a:t>
              </a:r>
              <a:r>
                <a:rPr lang="en-US" sz="1350" dirty="0" err="1"/>
                <a:t>Bách</a:t>
              </a:r>
              <a:endParaRPr lang="en-US" sz="1350" dirty="0"/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278711" y="1608769"/>
              <a:ext cx="12764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Đức</a:t>
              </a:r>
              <a:r>
                <a:rPr lang="en-US" sz="1350" dirty="0"/>
                <a:t> Chung</a:t>
              </a: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045149" y="1940309"/>
              <a:ext cx="1171689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>
                  <a:solidFill>
                    <a:schemeClr val="bg1">
                      <a:lumMod val="95000"/>
                    </a:schemeClr>
                  </a:solidFill>
                </a:rPr>
                <a:t>Quốc Anh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839389" y="2354072"/>
              <a:ext cx="1364049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Thành</a:t>
              </a:r>
              <a:r>
                <a:rPr lang="en-US" sz="1350" dirty="0"/>
                <a:t> </a:t>
              </a:r>
              <a:r>
                <a:rPr lang="en-US" sz="1350" dirty="0" err="1"/>
                <a:t>Công</a:t>
              </a:r>
              <a:endParaRPr lang="en-US" sz="1350" dirty="0"/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765361" y="2715950"/>
              <a:ext cx="1009251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Tiến</a:t>
              </a:r>
              <a:r>
                <a:rPr lang="en-US" sz="1350" dirty="0"/>
                <a:t> </a:t>
              </a:r>
              <a:r>
                <a:rPr lang="en-US" sz="1350" dirty="0" err="1"/>
                <a:t>Đại</a:t>
              </a:r>
              <a:endParaRPr lang="en-US" sz="1350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1066959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Linh</a:t>
              </a:r>
              <a:r>
                <a:rPr lang="en-US" sz="1350" dirty="0"/>
                <a:t> </a:t>
              </a:r>
              <a:r>
                <a:rPr lang="en-US" sz="1350" dirty="0" err="1"/>
                <a:t>Đan</a:t>
              </a:r>
              <a:endParaRPr lang="en-US" sz="1350" dirty="0"/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872328" y="3593426"/>
              <a:ext cx="105413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Anh</a:t>
              </a:r>
              <a:r>
                <a:rPr lang="en-US" sz="1350" dirty="0"/>
                <a:t> </a:t>
              </a:r>
              <a:r>
                <a:rPr lang="en-US" sz="1350" dirty="0" err="1"/>
                <a:t>Đức</a:t>
              </a:r>
              <a:endParaRPr lang="en-US" sz="1350" dirty="0"/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963006" y="4024824"/>
              <a:ext cx="975053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Hải</a:t>
              </a:r>
              <a:r>
                <a:rPr lang="en-US" sz="1350" dirty="0"/>
                <a:t> </a:t>
              </a:r>
              <a:r>
                <a:rPr lang="en-US" sz="1350" dirty="0" err="1"/>
                <a:t>Huy</a:t>
              </a:r>
              <a:endParaRPr lang="en-US" sz="1350" dirty="0"/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66088" y="4444006"/>
              <a:ext cx="1127488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Tuấn</a:t>
              </a:r>
              <a:r>
                <a:rPr lang="en-US" sz="1350" dirty="0"/>
                <a:t> </a:t>
              </a:r>
              <a:r>
                <a:rPr lang="en-US" sz="1350" dirty="0" err="1"/>
                <a:t>Anh</a:t>
              </a:r>
              <a:endParaRPr lang="en-US" sz="1350" dirty="0"/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317702" y="4785922"/>
              <a:ext cx="104986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Hải</a:t>
              </a:r>
              <a:r>
                <a:rPr lang="en-US" sz="1350" dirty="0"/>
                <a:t> Nam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73370" y="5075805"/>
              <a:ext cx="108046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/>
                <a:t>Tuấn Đạt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984369" y="5462072"/>
              <a:ext cx="843223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/>
                <a:t>Tú Nhi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311893" y="5517837"/>
              <a:ext cx="114176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Kim </a:t>
              </a:r>
              <a:r>
                <a:rPr lang="en-US" sz="1350" dirty="0" err="1"/>
                <a:t>Ngân</a:t>
              </a:r>
              <a:endParaRPr lang="en-US" sz="1350" dirty="0"/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585577" y="5530458"/>
              <a:ext cx="1436715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Hồng</a:t>
              </a:r>
              <a:r>
                <a:rPr lang="en-US" sz="1350" dirty="0"/>
                <a:t> </a:t>
              </a:r>
              <a:r>
                <a:rPr lang="en-US" sz="1350" dirty="0" err="1"/>
                <a:t>Ngọc</a:t>
              </a:r>
              <a:endParaRPr lang="en-US" sz="1350" dirty="0"/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228378" y="5805741"/>
              <a:ext cx="85322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Hà</a:t>
              </a:r>
              <a:r>
                <a:rPr lang="en-US" sz="1350" dirty="0"/>
                <a:t> My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106638" y="5408329"/>
              <a:ext cx="1907637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Quang</a:t>
              </a:r>
              <a:r>
                <a:rPr lang="en-US" sz="1350" dirty="0"/>
                <a:t> Minh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7133565" y="5884750"/>
              <a:ext cx="779103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/>
                <a:t>Trung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430109" y="5612349"/>
              <a:ext cx="1024212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/>
                <a:t>Vân Anh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705209" y="5401479"/>
              <a:ext cx="114176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 err="1"/>
                <a:t>Văn</a:t>
              </a:r>
              <a:r>
                <a:rPr lang="en-US" sz="1350" dirty="0"/>
                <a:t> Minh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14001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Thảo</a:t>
              </a:r>
              <a:r>
                <a:rPr lang="en-US" sz="1350" dirty="0"/>
                <a:t> </a:t>
              </a:r>
              <a:r>
                <a:rPr lang="en-US" sz="1350" dirty="0" err="1"/>
                <a:t>Linh</a:t>
              </a:r>
              <a:endParaRPr lang="en-US" sz="1350" dirty="0"/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8043225" y="4687853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Anh</a:t>
              </a:r>
              <a:r>
                <a:rPr lang="en-US" sz="1350" dirty="0"/>
                <a:t> </a:t>
              </a:r>
              <a:r>
                <a:rPr lang="en-US" sz="1350" dirty="0" err="1"/>
                <a:t>Tuấn</a:t>
              </a:r>
              <a:endParaRPr lang="en-US" sz="1350" dirty="0"/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1" y="4379526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Diệu</a:t>
              </a:r>
              <a:r>
                <a:rPr lang="en-US" sz="1350" dirty="0"/>
                <a:t> </a:t>
              </a:r>
              <a:r>
                <a:rPr lang="en-US" sz="1350" dirty="0" err="1"/>
                <a:t>Nhi</a:t>
              </a:r>
              <a:endParaRPr lang="en-US" sz="1350" dirty="0"/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56641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>
                  <a:solidFill>
                    <a:schemeClr val="bg1"/>
                  </a:solidFill>
                </a:rPr>
                <a:t>Thùy Linh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81991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Khánh</a:t>
              </a:r>
              <a:r>
                <a:rPr lang="en-US" sz="1350" dirty="0"/>
                <a:t> </a:t>
              </a:r>
              <a:r>
                <a:rPr lang="en-US" sz="1350" dirty="0" err="1"/>
                <a:t>Linh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00921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/>
                <a:t>Ngọc Ánh 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1" y="2829614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350">
                  <a:solidFill>
                    <a:schemeClr val="bg1"/>
                  </a:solidFill>
                </a:rPr>
                <a:t>Thiện</a:t>
              </a:r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62358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Bảo</a:t>
              </a:r>
              <a:r>
                <a:rPr lang="en-US" sz="1350" dirty="0"/>
                <a:t> </a:t>
              </a:r>
              <a:r>
                <a:rPr lang="en-US" sz="1350" dirty="0" err="1"/>
                <a:t>Khánh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46362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Anh</a:t>
              </a:r>
              <a:r>
                <a:rPr lang="en-US" sz="1350" dirty="0"/>
                <a:t> </a:t>
              </a:r>
              <a:r>
                <a:rPr lang="en-US" sz="1350" dirty="0" err="1"/>
                <a:t>Quyền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1" y="1616721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Đăng</a:t>
              </a:r>
              <a:r>
                <a:rPr lang="en-US" sz="1350" dirty="0"/>
                <a:t> </a:t>
              </a:r>
              <a:r>
                <a:rPr lang="en-US" sz="1350" dirty="0" err="1"/>
                <a:t>Khoa</a:t>
              </a:r>
              <a:endParaRPr lang="en-US" sz="1350" dirty="0"/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1" y="1384889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350" dirty="0"/>
                <a:t>Thương</a:t>
              </a:r>
              <a:endParaRPr lang="en-US" sz="1350" dirty="0"/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15261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/>
                <a:t>Thu </a:t>
              </a:r>
              <a:r>
                <a:rPr lang="en-US" sz="1350" dirty="0" err="1"/>
                <a:t>Huyền</a:t>
              </a:r>
              <a:endParaRPr lang="en-US" sz="1350" dirty="0"/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6952406" y="1139714"/>
              <a:ext cx="1706491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Phương</a:t>
              </a:r>
              <a:r>
                <a:rPr lang="en-US" sz="1350" dirty="0"/>
                <a:t> </a:t>
              </a:r>
              <a:r>
                <a:rPr lang="en-US" sz="1350" dirty="0" err="1"/>
                <a:t>Thảo</a:t>
              </a:r>
              <a:endParaRPr lang="en-US" sz="1350" dirty="0"/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24056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Văn</a:t>
              </a:r>
              <a:r>
                <a:rPr lang="en-US" sz="1350" dirty="0"/>
                <a:t> </a:t>
              </a:r>
              <a:r>
                <a:rPr lang="en-US" sz="1350" dirty="0" err="1"/>
                <a:t>Việt</a:t>
              </a:r>
              <a:endParaRPr lang="en-US" sz="1350" dirty="0"/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408008" y="629601"/>
              <a:ext cx="142256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Quỳnh</a:t>
              </a:r>
              <a:r>
                <a:rPr lang="en-US" sz="1350" dirty="0"/>
                <a:t> </a:t>
              </a:r>
              <a:r>
                <a:rPr lang="en-US" sz="1350" dirty="0" err="1"/>
                <a:t>Trang</a:t>
              </a:r>
              <a:endParaRPr lang="en-US" sz="1350" dirty="0"/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795314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Hà</a:t>
              </a:r>
              <a:r>
                <a:rPr lang="en-US" sz="1350" dirty="0"/>
                <a:t> </a:t>
              </a:r>
              <a:r>
                <a:rPr lang="en-US" sz="1350"/>
                <a:t>Vy</a:t>
              </a:r>
              <a:endParaRPr lang="en-US" sz="1350" dirty="0"/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480798" y="1010380"/>
              <a:ext cx="1716084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/>
                <a:t>Phương</a:t>
              </a:r>
              <a:r>
                <a:rPr lang="en-US" sz="1350" dirty="0"/>
                <a:t> </a:t>
              </a:r>
              <a:r>
                <a:rPr lang="en-US" sz="1350" dirty="0" err="1"/>
                <a:t>Thùy</a:t>
              </a:r>
              <a:endParaRPr lang="en-US" sz="1350" dirty="0"/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990088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350" dirty="0"/>
                <a:t>Tường Vy</a:t>
              </a:r>
              <a:endParaRPr lang="en-US" sz="1350" dirty="0"/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98808" y="1149078"/>
              <a:ext cx="1422569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350">
                  <a:solidFill>
                    <a:schemeClr val="bg1"/>
                  </a:solidFill>
                </a:rPr>
                <a:t>Thu Trang</a:t>
              </a:r>
              <a:endParaRPr 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5234338" y="2093007"/>
            <a:ext cx="869318" cy="86931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Rectangle 90"/>
          <p:cNvSpPr/>
          <p:nvPr/>
        </p:nvSpPr>
        <p:spPr>
          <a:xfrm>
            <a:off x="485543" y="259528"/>
            <a:ext cx="2344232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3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7329334" y="4435638"/>
            <a:ext cx="1678863" cy="527179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5" y="861823"/>
            <a:ext cx="371475" cy="32861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34" y="1133278"/>
            <a:ext cx="371475" cy="32861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20" y="218627"/>
            <a:ext cx="619934" cy="103322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65" y="2094516"/>
            <a:ext cx="1015661" cy="866298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550" y="1461891"/>
            <a:ext cx="4401913" cy="3681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5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0355" y="1032696"/>
            <a:ext cx="18406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VẬN DỤNG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0468" y="1419622"/>
            <a:ext cx="85620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Một số phong tục, tập quán của người Việt cổ còn được lưu giữ đến ngày nay: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Ăn trầu cau và sử dụng trầu cau trong các ngày lễ, tết hay các dịp trọng đại (cưới hỏi, tang ma…)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Thờ cúng tổ tiên, anh hùng dân tộc và những người có công với cộng đồng.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Thờ các vị thần tự nhiên, như: thần Núi, thần Sông,…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Làm bánh chưng, bánh giầy vào các dịp lễ, tết,…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Tổ chức nhiều lễ hội.</a:t>
            </a:r>
          </a:p>
        </p:txBody>
      </p:sp>
    </p:spTree>
    <p:extLst>
      <p:ext uri="{BB962C8B-B14F-4D97-AF65-F5344CB8AC3E}">
        <p14:creationId xmlns:p14="http://schemas.microsoft.com/office/powerpoint/2010/main" val="25725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ga.com.vn/media/news/2707_hinh-nen-lam-slide-chuyen-nghi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" y="0"/>
            <a:ext cx="9167030" cy="51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2166" y="1923678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en-US" sz="2800" dirty="0">
                <a:latin typeface="+mj-lt"/>
              </a:rPr>
              <a:t>	</a:t>
            </a:r>
            <a:r>
              <a:rPr lang="vi-VN" sz="2800" dirty="0">
                <a:latin typeface="+mj-lt"/>
              </a:rPr>
              <a:t>Sông Hồng – dòng sông Mẹ chở nặng phù sa qua triệu năm đã bồi đắp nên vùng châu thổ sông Hồng trù phú </a:t>
            </a:r>
            <a:r>
              <a:rPr lang="en-US" sz="2800" dirty="0">
                <a:latin typeface="+mj-lt"/>
              </a:rPr>
              <a:t>.</a:t>
            </a:r>
            <a:r>
              <a:rPr lang="vi-VN" sz="2800" dirty="0">
                <a:latin typeface="+mj-lt"/>
                <a:cs typeface="Times New Roman" pitchFamily="18" charset="0"/>
              </a:rPr>
              <a:t>Văn minh Sông Hồng có một sức sống mạnh mẽ,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  <a:cs typeface="Times New Roman" pitchFamily="18" charset="0"/>
              </a:rPr>
              <a:t>đổi mới, tạo thành bản sắc văn hóa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  <a:cs typeface="Times New Roman" pitchFamily="18" charset="0"/>
              </a:rPr>
              <a:t>Việt Nam, khẳng định vị 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800" dirty="0">
                <a:latin typeface="+mj-lt"/>
                <a:cs typeface="Times New Roman" pitchFamily="18" charset="0"/>
              </a:rPr>
              <a:t>Việt Nam trên trường quốc tế.</a:t>
            </a:r>
            <a:endParaRPr lang="en-US" sz="28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16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90"/>
            <a:ext cx="9144000" cy="520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35696" y="1995686"/>
            <a:ext cx="61926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TẠM BIỆT CÁC EM</a:t>
            </a:r>
          </a:p>
          <a:p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13" y="0"/>
            <a:ext cx="19383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KHÁM PHÁ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841" y="469850"/>
            <a:ext cx="2911588" cy="2376264"/>
            <a:chOff x="4938555" y="2427734"/>
            <a:chExt cx="3281376" cy="22774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555" y="2427734"/>
              <a:ext cx="3281376" cy="2277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84763" y="2427734"/>
              <a:ext cx="2988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tỉnh</a:t>
              </a:r>
              <a:r>
                <a: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98232" y="2904722"/>
            <a:ext cx="2863953" cy="2281258"/>
            <a:chOff x="3517903" y="985973"/>
            <a:chExt cx="3139057" cy="23470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903" y="985973"/>
              <a:ext cx="3139057" cy="23470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707904" y="2878230"/>
              <a:ext cx="2316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Du </a:t>
              </a:r>
              <a:r>
                <a:rPr lang="en-US" dirty="0" err="1"/>
                <a:t>lịch</a:t>
              </a:r>
              <a:r>
                <a:rPr lang="en-US" dirty="0"/>
                <a:t> </a:t>
              </a:r>
              <a:r>
                <a:rPr lang="en-US" dirty="0" err="1"/>
                <a:t>trên</a:t>
              </a:r>
              <a:r>
                <a:rPr lang="en-US" dirty="0"/>
                <a:t> </a:t>
              </a:r>
              <a:r>
                <a:rPr lang="en-US" dirty="0" err="1"/>
                <a:t>sông</a:t>
              </a:r>
              <a:r>
                <a:rPr lang="en-US" dirty="0"/>
                <a:t> </a:t>
              </a:r>
              <a:r>
                <a:rPr lang="en-US" dirty="0" err="1"/>
                <a:t>Hồng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78879" y="441605"/>
            <a:ext cx="3085731" cy="2346118"/>
            <a:chOff x="3002926" y="546628"/>
            <a:chExt cx="3153249" cy="24323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926" y="546628"/>
              <a:ext cx="3153249" cy="2432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801500" y="593403"/>
              <a:ext cx="22133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Trồng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hoa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 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ở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bãi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giữa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sông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Hồng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2972398"/>
            <a:ext cx="3000576" cy="1951067"/>
            <a:chOff x="-20676" y="3021011"/>
            <a:chExt cx="3008500" cy="1951067"/>
          </a:xfrm>
        </p:grpSpPr>
        <p:pic>
          <p:nvPicPr>
            <p:cNvPr id="2052" name="Picture 4" descr="https://static.kinhtedothi.vn/w960/images/upload/2021/12/24/pha-1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4" y="3021011"/>
              <a:ext cx="2966030" cy="195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20676" y="4602746"/>
              <a:ext cx="3002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Phà</a:t>
              </a:r>
              <a:r>
                <a:rPr lang="en-US" dirty="0"/>
                <a:t> </a:t>
              </a:r>
              <a:r>
                <a:rPr lang="en-US" dirty="0" err="1"/>
                <a:t>chở</a:t>
              </a:r>
              <a:r>
                <a:rPr lang="en-US" dirty="0"/>
                <a:t> </a:t>
              </a:r>
              <a:r>
                <a:rPr lang="en-US" dirty="0" err="1"/>
                <a:t>khách</a:t>
              </a:r>
              <a:r>
                <a:rPr lang="en-US" dirty="0"/>
                <a:t> qua </a:t>
              </a:r>
              <a:r>
                <a:rPr lang="en-US" dirty="0" err="1"/>
                <a:t>sông</a:t>
              </a:r>
              <a:r>
                <a:rPr lang="en-US" dirty="0"/>
                <a:t> </a:t>
              </a:r>
              <a:r>
                <a:rPr lang="en-US" dirty="0" err="1"/>
                <a:t>Hồng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5000" y="3000134"/>
            <a:ext cx="2977412" cy="2243394"/>
            <a:chOff x="4232538" y="3025914"/>
            <a:chExt cx="4038215" cy="224339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630" y="3025914"/>
              <a:ext cx="3941123" cy="209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232538" y="4622977"/>
              <a:ext cx="4038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Giải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Bơi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chải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thuyền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rồng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Hà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Nội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29198" y="299907"/>
            <a:ext cx="3114802" cy="2487816"/>
            <a:chOff x="6012160" y="379767"/>
            <a:chExt cx="3114802" cy="2241945"/>
          </a:xfrm>
        </p:grpSpPr>
        <p:pic>
          <p:nvPicPr>
            <p:cNvPr id="2" name="Picture 2" descr="Lồng cá trên sông Hồng của gia đình chị Vũ Thị Mai, thôn Thượng Trang, xã Mỹ Tân (Mỹ Lộc). 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7962" y="379767"/>
              <a:ext cx="3049000" cy="224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012160" y="379767"/>
              <a:ext cx="2884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Hồng</a:t>
              </a:r>
              <a:endParaRPr lang="en-U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1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205540"/>
            <a:ext cx="6029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261" y="1974295"/>
            <a:ext cx="504056" cy="432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0564" y="1851670"/>
            <a:ext cx="751947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Em hãy đề xuất một số biện pháp để góp phần giữ gìn và phát huy giá trị của sông Hồng.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8094" y="3003798"/>
            <a:ext cx="32896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Thảo</a:t>
            </a:r>
            <a:r>
              <a: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luận</a:t>
            </a:r>
            <a:r>
              <a: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nhóm</a:t>
            </a:r>
            <a:r>
              <a: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đôi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197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205540"/>
            <a:ext cx="6029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6317" y="1728760"/>
            <a:ext cx="32896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Thảo</a:t>
            </a:r>
            <a:r>
              <a:rPr lang="en-US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luận</a:t>
            </a:r>
            <a:r>
              <a:rPr lang="en-US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nhóm</a:t>
            </a:r>
            <a:r>
              <a:rPr lang="en-US" sz="2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8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đôi</a:t>
            </a:r>
            <a:endParaRPr lang="en-US" sz="28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1331640" y="2253698"/>
            <a:ext cx="5533857" cy="2746589"/>
          </a:xfrm>
          <a:prstGeom prst="flowChartAlternateProcess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Phiếu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hướng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dẫn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thảo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luận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nhóm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dirty="0">
                <a:solidFill>
                  <a:srgbClr val="3333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góp phần giữ gìn và phát huy giá trị của sông Hồng:</a:t>
            </a:r>
          </a:p>
          <a:p>
            <a:r>
              <a:rPr lang="nl-NL" b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en-US" b="1" dirty="0">
              <a:solidFill>
                <a:srgbClr val="333300"/>
              </a:solidFill>
            </a:endParaRPr>
          </a:p>
        </p:txBody>
      </p:sp>
      <p:sp>
        <p:nvSpPr>
          <p:cNvPr id="6" name="Heart 5">
            <a:hlinkClick r:id="rId2" action="ppaction://hlinkfile"/>
          </p:cNvPr>
          <p:cNvSpPr/>
          <p:nvPr/>
        </p:nvSpPr>
        <p:spPr>
          <a:xfrm>
            <a:off x="251520" y="4587974"/>
            <a:ext cx="720080" cy="412313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2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3215"/>
            <a:ext cx="9036496" cy="39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1205540"/>
            <a:ext cx="6029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1915712"/>
            <a:ext cx="82587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4E8F3D6-907C-E339-617B-695E473C3D48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4139952" y="987574"/>
            <a:ext cx="2801758" cy="1132251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4E8F3D6-907C-E339-617B-695E473C3D48}"/>
              </a:ext>
            </a:extLst>
          </p:cNvPr>
          <p:cNvCxnSpPr>
            <a:cxnSpLocks/>
          </p:cNvCxnSpPr>
          <p:nvPr/>
        </p:nvCxnSpPr>
        <p:spPr>
          <a:xfrm flipH="1">
            <a:off x="4092839" y="1087359"/>
            <a:ext cx="263137" cy="993784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E8F3D6-907C-E339-617B-695E473C3D48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2488134" y="1057898"/>
            <a:ext cx="1982158" cy="108012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E8F3D6-907C-E339-617B-695E473C3D48}"/>
              </a:ext>
            </a:extLst>
          </p:cNvPr>
          <p:cNvCxnSpPr>
            <a:cxnSpLocks/>
          </p:cNvCxnSpPr>
          <p:nvPr/>
        </p:nvCxnSpPr>
        <p:spPr>
          <a:xfrm flipH="1">
            <a:off x="906118" y="1131590"/>
            <a:ext cx="3533678" cy="970045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88809" y="0"/>
            <a:ext cx="6029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D70EB554-07FC-9E45-8B34-2A13F7819105}"/>
              </a:ext>
            </a:extLst>
          </p:cNvPr>
          <p:cNvSpPr/>
          <p:nvPr/>
        </p:nvSpPr>
        <p:spPr>
          <a:xfrm>
            <a:off x="42093" y="2101634"/>
            <a:ext cx="1721595" cy="2880983"/>
          </a:xfrm>
          <a:prstGeom prst="roundRect">
            <a:avLst/>
          </a:prstGeom>
          <a:ln w="28575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Không xả rác và vận động mọi người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không xả rác xuống sông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D70EB554-07FC-9E45-8B34-2A13F7819105}"/>
              </a:ext>
            </a:extLst>
          </p:cNvPr>
          <p:cNvSpPr/>
          <p:nvPr/>
        </p:nvSpPr>
        <p:spPr>
          <a:xfrm>
            <a:off x="2022020" y="2138018"/>
            <a:ext cx="932227" cy="2844600"/>
          </a:xfrm>
          <a:prstGeom prst="roundRect">
            <a:avLst/>
          </a:prstGeom>
          <a:ln w="28575"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endParaRPr lang="en-US" sz="2400" dirty="0"/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: Rounded Corners 19">
            <a:extLst>
              <a:ext uri="{FF2B5EF4-FFF2-40B4-BE49-F238E27FC236}">
                <a16:creationId xmlns:a16="http://schemas.microsoft.com/office/drawing/2014/main" id="{D70EB554-07FC-9E45-8B34-2A13F7819105}"/>
              </a:ext>
            </a:extLst>
          </p:cNvPr>
          <p:cNvSpPr/>
          <p:nvPr/>
        </p:nvSpPr>
        <p:spPr>
          <a:xfrm>
            <a:off x="3103416" y="2045144"/>
            <a:ext cx="1468583" cy="2937474"/>
          </a:xfrm>
          <a:prstGeom prst="roundRect">
            <a:avLst/>
          </a:prstGeom>
          <a:ln w="28575"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0" defTabSz="685783"/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</a:t>
            </a:r>
            <a:r>
              <a:rPr lang="vi-VN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uyên truyền mọi người bảo vệ nguồn nước sông Hồng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4E8F3D6-907C-E339-617B-695E473C3D48}"/>
              </a:ext>
            </a:extLst>
          </p:cNvPr>
          <p:cNvCxnSpPr>
            <a:cxnSpLocks/>
          </p:cNvCxnSpPr>
          <p:nvPr/>
        </p:nvCxnSpPr>
        <p:spPr>
          <a:xfrm>
            <a:off x="4233315" y="1033633"/>
            <a:ext cx="1448688" cy="1023173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4" name="Rectangle: Rounded Corners 19">
            <a:extLst>
              <a:ext uri="{FF2B5EF4-FFF2-40B4-BE49-F238E27FC236}">
                <a16:creationId xmlns:a16="http://schemas.microsoft.com/office/drawing/2014/main" id="{D70EB554-07FC-9E45-8B34-2A13F7819105}"/>
              </a:ext>
            </a:extLst>
          </p:cNvPr>
          <p:cNvSpPr/>
          <p:nvPr/>
        </p:nvSpPr>
        <p:spPr>
          <a:xfrm>
            <a:off x="4735719" y="2068470"/>
            <a:ext cx="1382306" cy="2914147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E8F3D6-907C-E339-617B-695E473C3D48}"/>
              </a:ext>
            </a:extLst>
          </p:cNvPr>
          <p:cNvCxnSpPr>
            <a:cxnSpLocks/>
          </p:cNvCxnSpPr>
          <p:nvPr/>
        </p:nvCxnSpPr>
        <p:spPr>
          <a:xfrm>
            <a:off x="4228697" y="1087359"/>
            <a:ext cx="4201890" cy="915721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Rectangle: Rounded Corners 19">
            <a:extLst>
              <a:ext uri="{FF2B5EF4-FFF2-40B4-BE49-F238E27FC236}">
                <a16:creationId xmlns:a16="http://schemas.microsoft.com/office/drawing/2014/main" id="{D70EB554-07FC-9E45-8B34-2A13F7819105}"/>
              </a:ext>
            </a:extLst>
          </p:cNvPr>
          <p:cNvSpPr/>
          <p:nvPr/>
        </p:nvSpPr>
        <p:spPr>
          <a:xfrm>
            <a:off x="7740352" y="2068470"/>
            <a:ext cx="1202980" cy="2914148"/>
          </a:xfrm>
          <a:prstGeom prst="roundRect">
            <a:avLst/>
          </a:prstGeom>
          <a:ln w="28575">
            <a:solidFill>
              <a:srgbClr val="FFCC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</a:t>
            </a:r>
            <a:r>
              <a:rPr lang="vi-VN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ử lí nghiêm</a:t>
            </a:r>
            <a:endParaRPr lang="en-US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: Rounded Corners 19">
            <a:extLst>
              <a:ext uri="{FF2B5EF4-FFF2-40B4-BE49-F238E27FC236}">
                <a16:creationId xmlns:a16="http://schemas.microsoft.com/office/drawing/2014/main" id="{D70EB554-07FC-9E45-8B34-2A13F7819105}"/>
              </a:ext>
            </a:extLst>
          </p:cNvPr>
          <p:cNvSpPr/>
          <p:nvPr/>
        </p:nvSpPr>
        <p:spPr>
          <a:xfrm>
            <a:off x="6329642" y="2119825"/>
            <a:ext cx="1224136" cy="2844600"/>
          </a:xfrm>
          <a:prstGeom prst="roundRect">
            <a:avLst/>
          </a:prstGeom>
          <a:ln w="28575">
            <a:solidFill>
              <a:srgbClr val="3333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r>
              <a:rPr lang="nl-NL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Khai thác tài nguyên hợp lý, bảo vệ môi 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801D2203-FFCA-3571-C7E5-6E2FE10AB705}"/>
              </a:ext>
            </a:extLst>
          </p:cNvPr>
          <p:cNvSpPr/>
          <p:nvPr/>
        </p:nvSpPr>
        <p:spPr>
          <a:xfrm>
            <a:off x="287524" y="523220"/>
            <a:ext cx="8568952" cy="6083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góp phần giữ gìn và phát huy giá trị của sông Hồng</a:t>
            </a:r>
            <a:r>
              <a:rPr lang="nl-NL" sz="240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35" grpId="0" animBg="1"/>
      <p:bldP spid="44" grpId="0" animBg="1"/>
      <p:bldP spid="47" grpId="0" animBg="1"/>
      <p:bldP spid="5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66" y="991291"/>
            <a:ext cx="4649974" cy="38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4649" y="1233256"/>
            <a:ext cx="18003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LUYỆN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4649" y="1923678"/>
            <a:ext cx="2029719" cy="24622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2771800" y="2854270"/>
            <a:ext cx="1872208" cy="977820"/>
          </a:xfrm>
          <a:prstGeom prst="ellips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600" dirty="0" err="1"/>
              <a:t>Đời</a:t>
            </a:r>
            <a:r>
              <a:rPr lang="en-US" sz="1600" dirty="0"/>
              <a:t> </a:t>
            </a:r>
            <a:r>
              <a:rPr lang="en-US" sz="1600" dirty="0" err="1"/>
              <a:t>sống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Việt</a:t>
            </a:r>
            <a:r>
              <a:rPr lang="en-US" sz="1600" dirty="0"/>
              <a:t> </a:t>
            </a:r>
            <a:r>
              <a:rPr lang="en-US" sz="1600" dirty="0" err="1"/>
              <a:t>cổ</a:t>
            </a:r>
            <a:r>
              <a:rPr lang="en-US" sz="1600" dirty="0"/>
              <a:t> </a:t>
            </a:r>
          </a:p>
        </p:txBody>
      </p:sp>
      <p:pic>
        <p:nvPicPr>
          <p:cNvPr id="6" name="MoonlightSonataSonataAnhTrangDoan_x66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529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3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083"/>
            <a:ext cx="6624736" cy="47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899592" y="2643758"/>
            <a:ext cx="1872208" cy="977820"/>
          </a:xfrm>
          <a:prstGeom prst="ellips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1600" dirty="0" err="1">
                <a:solidFill>
                  <a:prstClr val="black"/>
                </a:solidFill>
              </a:rPr>
              <a:t>Đời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sống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của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người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Việt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cổ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788614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/>
              <a:t>Sơ  đồ tư duy mô tả một số nét cơ bản về đời sống vật chất, tinh thần của người Việt cổ</a:t>
            </a:r>
            <a:r>
              <a:rPr lang="vi-V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629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6" y="-23175"/>
            <a:ext cx="9124524" cy="508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9168" y="1392218"/>
            <a:ext cx="18406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VẬN DỤNG</a:t>
            </a:r>
          </a:p>
        </p:txBody>
      </p:sp>
      <p:sp>
        <p:nvSpPr>
          <p:cNvPr id="11" name="Rectangle 10">
            <a:hlinkClick r:id="rId3"/>
          </p:cNvPr>
          <p:cNvSpPr/>
          <p:nvPr/>
        </p:nvSpPr>
        <p:spPr>
          <a:xfrm>
            <a:off x="1262940" y="2038362"/>
            <a:ext cx="697207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7044" y="3075806"/>
            <a:ext cx="6039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https://padlet.com/tuyetptthminhthanh/s-ng-h-ng-v-v-n-minh-s-ng-h-ng-per3r8ko4y4flhll</a:t>
            </a:r>
          </a:p>
        </p:txBody>
      </p:sp>
    </p:spTree>
    <p:extLst>
      <p:ext uri="{BB962C8B-B14F-4D97-AF65-F5344CB8AC3E}">
        <p14:creationId xmlns:p14="http://schemas.microsoft.com/office/powerpoint/2010/main" val="306381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39185B8-C9D1-417B-B745-DF03C3EEF90E}"/>
  <p:tag name="GENSWF_ADVANCE_TIME" val="10.001"/>
  <p:tag name="TIMING" val="|0.001|0.5|0.5|0.5|0.5|0.5|0.5|0.5|0.5|0.5|0.5|0.5|0.5|0.5|0.5|0.5|0.5|0.5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</TotalTime>
  <Words>594</Words>
  <Application>Microsoft Office PowerPoint</Application>
  <PresentationFormat>On-screen Show (16:9)</PresentationFormat>
  <Paragraphs>92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67</cp:revision>
  <dcterms:created xsi:type="dcterms:W3CDTF">2023-11-29T12:34:24Z</dcterms:created>
  <dcterms:modified xsi:type="dcterms:W3CDTF">2024-12-03T22:48:31Z</dcterms:modified>
</cp:coreProperties>
</file>