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8" r:id="rId2"/>
    <p:sldId id="274" r:id="rId3"/>
    <p:sldId id="275" r:id="rId4"/>
    <p:sldId id="276" r:id="rId5"/>
    <p:sldId id="277" r:id="rId6"/>
    <p:sldId id="278" r:id="rId7"/>
    <p:sldId id="285" r:id="rId8"/>
    <p:sldId id="286" r:id="rId9"/>
    <p:sldId id="287" r:id="rId10"/>
    <p:sldId id="288" r:id="rId11"/>
    <p:sldId id="291" r:id="rId12"/>
    <p:sldId id="292" r:id="rId13"/>
    <p:sldId id="295" r:id="rId14"/>
    <p:sldId id="296" r:id="rId15"/>
  </p:sldIdLst>
  <p:sldSz cx="18288000" cy="10287000"/>
  <p:notesSz cx="6858000" cy="9144000"/>
  <p:embeddedFontLst>
    <p:embeddedFont>
      <p:font typeface="#9Slide06 SVNDope Script" panose="020B0604020202020204" charset="0"/>
      <p:regular r:id="rId17"/>
    </p:embeddedFont>
    <p:embeddedFont>
      <p:font typeface="Cambria" panose="02040503050406030204" pitchFamily="18"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2F6"/>
    <a:srgbClr val="C0E1F6"/>
    <a:srgbClr val="A4D4F1"/>
    <a:srgbClr val="566AA1"/>
    <a:srgbClr val="07295C"/>
    <a:srgbClr val="087B8D"/>
    <a:srgbClr val="4BCCE1"/>
    <a:srgbClr val="BCEAFF"/>
    <a:srgbClr val="3DC2EB"/>
    <a:srgbClr val="92A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8" autoAdjust="0"/>
    <p:restoredTop sz="94622" autoAdjust="0"/>
  </p:normalViewPr>
  <p:slideViewPr>
    <p:cSldViewPr>
      <p:cViewPr varScale="1">
        <p:scale>
          <a:sx n="40" d="100"/>
          <a:sy n="40" d="100"/>
        </p:scale>
        <p:origin x="91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1BE62-E598-4A8C-ACAB-D1E76A36FFA3}" type="datetimeFigureOut">
              <a:rPr lang="en-GB" smtClean="0"/>
              <a:t>23/11/2024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459C6-34D3-4BF9-8C95-3EEE132CF633}" type="slidenum">
              <a:rPr lang="en-GB" smtClean="0"/>
              <a:t>‹#›</a:t>
            </a:fld>
            <a:endParaRPr lang="en-GB"/>
          </a:p>
        </p:txBody>
      </p:sp>
    </p:spTree>
    <p:extLst>
      <p:ext uri="{BB962C8B-B14F-4D97-AF65-F5344CB8AC3E}">
        <p14:creationId xmlns:p14="http://schemas.microsoft.com/office/powerpoint/2010/main" val="275758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id="{B4CF70CF-4EA6-3E04-12FD-D1D1E8B7C051}"/>
              </a:ext>
            </a:extLst>
          </p:cNvPr>
          <p:cNvPicPr>
            <a:picLocks noChangeAspect="1"/>
          </p:cNvPicPr>
          <p:nvPr userDrawn="1"/>
        </p:nvPicPr>
        <p:blipFill>
          <a:blip r:embed="rId14"/>
          <a:stretch>
            <a:fillRect/>
          </a:stretch>
        </p:blipFill>
        <p:spPr>
          <a:xfrm>
            <a:off x="-3014589" y="-364830"/>
            <a:ext cx="2706858" cy="3813378"/>
          </a:xfrm>
          <a:prstGeom prst="rect">
            <a:avLst/>
          </a:prstGeom>
        </p:spPr>
      </p:pic>
      <p:pic>
        <p:nvPicPr>
          <p:cNvPr id="9"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14"/>
          <a:stretch>
            <a:fillRect/>
          </a:stretch>
        </p:blipFill>
        <p:spPr>
          <a:xfrm>
            <a:off x="2048022" y="11819690"/>
            <a:ext cx="2706858" cy="3813378"/>
          </a:xfrm>
          <a:prstGeom prst="rect">
            <a:avLst/>
          </a:prstGeom>
        </p:spPr>
      </p:pic>
      <p:sp>
        <p:nvSpPr>
          <p:cNvPr id="10" name="TextBox 9"/>
          <p:cNvSpPr txBox="1"/>
          <p:nvPr userDrawn="1"/>
        </p:nvSpPr>
        <p:spPr>
          <a:xfrm>
            <a:off x="17000621" y="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C2E2F6"/>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C2E2F6"/>
                </a:solidFill>
                <a:effectLst/>
                <a:uLnTx/>
                <a:uFillTx/>
                <a:latin typeface="#9Slide06 SVNDope Script" pitchFamily="2" charset="0"/>
                <a:ea typeface="+mn-ea"/>
                <a:cs typeface="+mn-cs"/>
              </a:rPr>
              <a:t> non</a:t>
            </a:r>
          </a:p>
        </p:txBody>
      </p:sp>
      <p:sp>
        <p:nvSpPr>
          <p:cNvPr id="11" name="TextBox 10"/>
          <p:cNvSpPr txBox="1"/>
          <p:nvPr userDrawn="1"/>
        </p:nvSpPr>
        <p:spPr>
          <a:xfrm>
            <a:off x="17012653" y="9678162"/>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C2E2F6"/>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C2E2F6"/>
                </a:solidFill>
                <a:effectLst/>
                <a:uLnTx/>
                <a:uFillTx/>
                <a:latin typeface="#9Slide06 SVNDope Script" pitchFamily="2" charset="0"/>
                <a:ea typeface="+mn-ea"/>
                <a:cs typeface="+mn-cs"/>
              </a:rPr>
              <a:t> non</a:t>
            </a:r>
          </a:p>
        </p:txBody>
      </p:sp>
      <p:sp>
        <p:nvSpPr>
          <p:cNvPr id="12" name="TextBox 11"/>
          <p:cNvSpPr txBox="1"/>
          <p:nvPr userDrawn="1"/>
        </p:nvSpPr>
        <p:spPr>
          <a:xfrm>
            <a:off x="228600" y="9716262"/>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C2E2F6"/>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C2E2F6"/>
                </a:solidFill>
                <a:effectLst/>
                <a:uLnTx/>
                <a:uFillTx/>
                <a:latin typeface="#9Slide06 SVNDope Script" pitchFamily="2" charset="0"/>
                <a:ea typeface="+mn-ea"/>
                <a:cs typeface="+mn-cs"/>
              </a:rPr>
              <a:t> non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3400" y="800100"/>
            <a:ext cx="17297400" cy="822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stretch>
            <a:fillRect/>
          </a:stretch>
        </p:blipFill>
        <p:spPr>
          <a:xfrm>
            <a:off x="-718265" y="3367027"/>
            <a:ext cx="18624894" cy="19204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23850" y="266700"/>
            <a:ext cx="17678400" cy="967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rotWithShape="1">
          <a:blip r:embed="rId2"/>
          <a:srcRect l="50622" t="53196" r="863" b="782"/>
          <a:stretch/>
        </p:blipFill>
        <p:spPr>
          <a:xfrm>
            <a:off x="779796" y="747228"/>
            <a:ext cx="7772400" cy="525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p:cNvGrpSpPr/>
          <p:nvPr/>
        </p:nvGrpSpPr>
        <p:grpSpPr>
          <a:xfrm>
            <a:off x="2057400" y="6264277"/>
            <a:ext cx="5388185" cy="1089023"/>
            <a:chOff x="2007269" y="7415324"/>
            <a:chExt cx="5388185" cy="1815764"/>
          </a:xfrm>
        </p:grpSpPr>
        <p:sp>
          <p:nvSpPr>
            <p:cNvPr id="8" name="Freeform 8"/>
            <p:cNvSpPr/>
            <p:nvPr/>
          </p:nvSpPr>
          <p:spPr>
            <a:xfrm>
              <a:off x="2007269" y="7415324"/>
              <a:ext cx="5388185" cy="1815764"/>
            </a:xfrm>
            <a:custGeom>
              <a:avLst/>
              <a:gdLst/>
              <a:ahLst/>
              <a:cxnLst/>
              <a:rect l="l" t="t" r="r" b="b"/>
              <a:pathLst>
                <a:path w="1883181" h="406400">
                  <a:moveTo>
                    <a:pt x="1679981" y="0"/>
                  </a:moveTo>
                  <a:cubicBezTo>
                    <a:pt x="1792205" y="0"/>
                    <a:pt x="1883181" y="90976"/>
                    <a:pt x="1883181" y="203200"/>
                  </a:cubicBezTo>
                  <a:cubicBezTo>
                    <a:pt x="1883181" y="315424"/>
                    <a:pt x="1792205" y="406400"/>
                    <a:pt x="1679981" y="406400"/>
                  </a:cubicBezTo>
                  <a:lnTo>
                    <a:pt x="203200" y="406400"/>
                  </a:lnTo>
                  <a:cubicBezTo>
                    <a:pt x="90976" y="406400"/>
                    <a:pt x="0" y="315424"/>
                    <a:pt x="0" y="203200"/>
                  </a:cubicBezTo>
                  <a:cubicBezTo>
                    <a:pt x="0" y="90976"/>
                    <a:pt x="90976" y="0"/>
                    <a:pt x="203200" y="0"/>
                  </a:cubicBezTo>
                  <a:close/>
                </a:path>
              </a:pathLst>
            </a:custGeom>
            <a:gradFill rotWithShape="1">
              <a:gsLst>
                <a:gs pos="0">
                  <a:srgbClr val="A4D4F1">
                    <a:alpha val="71000"/>
                  </a:srgbClr>
                </a:gs>
                <a:gs pos="100000">
                  <a:srgbClr val="C2E2F6"/>
                </a:gs>
              </a:gsLst>
              <a:lin ang="2700000"/>
            </a:gradFill>
          </p:spPr>
        </p:sp>
        <p:sp>
          <p:nvSpPr>
            <p:cNvPr id="9" name="Rectangle 8"/>
            <p:cNvSpPr/>
            <p:nvPr/>
          </p:nvSpPr>
          <p:spPr>
            <a:xfrm>
              <a:off x="3111151" y="7495121"/>
              <a:ext cx="3180420" cy="923331"/>
            </a:xfrm>
            <a:prstGeom prst="rect">
              <a:avLst/>
            </a:prstGeom>
          </p:spPr>
          <p:txBody>
            <a:bodyPr wrap="square">
              <a:spAutoFit/>
            </a:bodyPr>
            <a:lstStyle/>
            <a:p>
              <a:pPr lvl="0" algn="just"/>
              <a:r>
                <a:rPr lang="en-GB" sz="5400" dirty="0" err="1">
                  <a:solidFill>
                    <a:prstClr val="black"/>
                  </a:solidFill>
                  <a:latin typeface="Cambria" panose="02040503050406030204" pitchFamily="18" charset="0"/>
                  <a:ea typeface="Cambria" panose="02040503050406030204" pitchFamily="18" charset="0"/>
                </a:rPr>
                <a:t>Sấy</a:t>
              </a:r>
              <a:r>
                <a:rPr lang="en-GB" sz="5400" dirty="0">
                  <a:solidFill>
                    <a:prstClr val="black"/>
                  </a:solidFill>
                  <a:latin typeface="Cambria" panose="02040503050406030204" pitchFamily="18" charset="0"/>
                  <a:ea typeface="Cambria" panose="02040503050406030204" pitchFamily="18" charset="0"/>
                </a:rPr>
                <a:t> </a:t>
              </a:r>
              <a:r>
                <a:rPr lang="en-GB" sz="5400" dirty="0" err="1">
                  <a:solidFill>
                    <a:prstClr val="black"/>
                  </a:solidFill>
                  <a:latin typeface="Cambria" panose="02040503050406030204" pitchFamily="18" charset="0"/>
                  <a:ea typeface="Cambria" panose="02040503050406030204" pitchFamily="18" charset="0"/>
                </a:rPr>
                <a:t>chuối</a:t>
              </a:r>
              <a:endParaRPr lang="en-GB" sz="5400" dirty="0">
                <a:solidFill>
                  <a:prstClr val="black"/>
                </a:solidFill>
                <a:latin typeface="Cambria" panose="02040503050406030204" pitchFamily="18" charset="0"/>
                <a:ea typeface="Cambria" panose="02040503050406030204" pitchFamily="18" charset="0"/>
              </a:endParaRPr>
            </a:p>
          </p:txBody>
        </p:sp>
      </p:grpSp>
      <p:grpSp>
        <p:nvGrpSpPr>
          <p:cNvPr id="10" name="Group 9"/>
          <p:cNvGrpSpPr/>
          <p:nvPr/>
        </p:nvGrpSpPr>
        <p:grpSpPr>
          <a:xfrm>
            <a:off x="8970041" y="747230"/>
            <a:ext cx="8815850" cy="2279149"/>
            <a:chOff x="2319740" y="7315622"/>
            <a:chExt cx="6393131" cy="1481594"/>
          </a:xfrm>
        </p:grpSpPr>
        <p:sp>
          <p:nvSpPr>
            <p:cNvPr id="11" name="Freeform 8"/>
            <p:cNvSpPr/>
            <p:nvPr/>
          </p:nvSpPr>
          <p:spPr>
            <a:xfrm>
              <a:off x="2319740" y="7315622"/>
              <a:ext cx="6393131" cy="1481594"/>
            </a:xfrm>
            <a:custGeom>
              <a:avLst/>
              <a:gdLst/>
              <a:ahLst/>
              <a:cxnLst/>
              <a:rect l="l" t="t" r="r" b="b"/>
              <a:pathLst>
                <a:path w="1883181" h="406400">
                  <a:moveTo>
                    <a:pt x="1679981" y="0"/>
                  </a:moveTo>
                  <a:cubicBezTo>
                    <a:pt x="1792205" y="0"/>
                    <a:pt x="1883181" y="90976"/>
                    <a:pt x="1883181" y="203200"/>
                  </a:cubicBezTo>
                  <a:cubicBezTo>
                    <a:pt x="1883181" y="315424"/>
                    <a:pt x="1792205" y="406400"/>
                    <a:pt x="1679981" y="406400"/>
                  </a:cubicBezTo>
                  <a:lnTo>
                    <a:pt x="203200" y="406400"/>
                  </a:lnTo>
                  <a:cubicBezTo>
                    <a:pt x="90976" y="406400"/>
                    <a:pt x="0" y="315424"/>
                    <a:pt x="0" y="203200"/>
                  </a:cubicBezTo>
                  <a:cubicBezTo>
                    <a:pt x="0" y="90976"/>
                    <a:pt x="90976" y="0"/>
                    <a:pt x="203200" y="0"/>
                  </a:cubicBezTo>
                  <a:close/>
                </a:path>
              </a:pathLst>
            </a:custGeom>
            <a:gradFill rotWithShape="1">
              <a:gsLst>
                <a:gs pos="0">
                  <a:srgbClr val="A4D4F1">
                    <a:alpha val="71000"/>
                  </a:srgbClr>
                </a:gs>
                <a:gs pos="100000">
                  <a:srgbClr val="C2E2F6"/>
                </a:gs>
              </a:gsLst>
              <a:lin ang="2700000"/>
            </a:gradFill>
          </p:spPr>
        </p:sp>
        <p:sp>
          <p:nvSpPr>
            <p:cNvPr id="12" name="Rectangle 11"/>
            <p:cNvSpPr/>
            <p:nvPr/>
          </p:nvSpPr>
          <p:spPr>
            <a:xfrm>
              <a:off x="2599869" y="7437549"/>
              <a:ext cx="5832872" cy="1051073"/>
            </a:xfrm>
            <a:prstGeom prst="rect">
              <a:avLst/>
            </a:prstGeom>
          </p:spPr>
          <p:txBody>
            <a:bodyPr wrap="square">
              <a:spAutoFit/>
            </a:bodyPr>
            <a:lstStyle/>
            <a:p>
              <a:pPr lvl="0" algn="ctr"/>
              <a:r>
                <a:rPr lang="vi-VN" sz="4000" dirty="0">
                  <a:solidFill>
                    <a:prstClr val="black"/>
                  </a:solidFill>
                  <a:latin typeface="Cambria" panose="02040503050406030204" pitchFamily="18" charset="0"/>
                  <a:ea typeface="Cambria" panose="02040503050406030204" pitchFamily="18" charset="0"/>
                </a:rPr>
                <a:t> Vì sao nói sấy chuối bằng năng lượng mặt trời tiết kiệm chi phí và bảo vệ môi trường?</a:t>
              </a:r>
              <a:endParaRPr lang="en-GB" sz="4000" dirty="0">
                <a:solidFill>
                  <a:prstClr val="black"/>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9675128" y="3003863"/>
            <a:ext cx="7486648" cy="4101465"/>
            <a:chOff x="10108711" y="4132466"/>
            <a:chExt cx="7486648" cy="4101465"/>
          </a:xfrm>
        </p:grpSpPr>
        <p:sp>
          <p:nvSpPr>
            <p:cNvPr id="16" name="Freeform 7"/>
            <p:cNvSpPr/>
            <p:nvPr/>
          </p:nvSpPr>
          <p:spPr>
            <a:xfrm>
              <a:off x="10108711" y="4132466"/>
              <a:ext cx="7486648" cy="4101465"/>
            </a:xfrm>
            <a:custGeom>
              <a:avLst/>
              <a:gdLst/>
              <a:ahLst/>
              <a:cxnLst/>
              <a:rect l="l" t="t" r="r" b="b"/>
              <a:pathLst>
                <a:path w="870874" h="1134407">
                  <a:moveTo>
                    <a:pt x="18177" y="0"/>
                  </a:moveTo>
                  <a:lnTo>
                    <a:pt x="852697" y="0"/>
                  </a:lnTo>
                  <a:cubicBezTo>
                    <a:pt x="857518" y="0"/>
                    <a:pt x="862141" y="1915"/>
                    <a:pt x="865550" y="5324"/>
                  </a:cubicBezTo>
                  <a:cubicBezTo>
                    <a:pt x="868959" y="8733"/>
                    <a:pt x="870874" y="13356"/>
                    <a:pt x="870874" y="18177"/>
                  </a:cubicBezTo>
                  <a:lnTo>
                    <a:pt x="870874" y="1116230"/>
                  </a:lnTo>
                  <a:cubicBezTo>
                    <a:pt x="870874" y="1126269"/>
                    <a:pt x="862736" y="1134407"/>
                    <a:pt x="852697" y="1134407"/>
                  </a:cubicBezTo>
                  <a:lnTo>
                    <a:pt x="18177" y="1134407"/>
                  </a:lnTo>
                  <a:cubicBezTo>
                    <a:pt x="8138" y="1134407"/>
                    <a:pt x="0" y="1126269"/>
                    <a:pt x="0" y="1116230"/>
                  </a:cubicBezTo>
                  <a:lnTo>
                    <a:pt x="0" y="18177"/>
                  </a:lnTo>
                  <a:cubicBezTo>
                    <a:pt x="0" y="8138"/>
                    <a:pt x="8138" y="0"/>
                    <a:pt x="18177" y="0"/>
                  </a:cubicBezTo>
                  <a:close/>
                </a:path>
              </a:pathLst>
            </a:custGeom>
            <a:solidFill>
              <a:srgbClr val="FFFFFF"/>
            </a:solidFill>
            <a:ln w="57150">
              <a:solidFill>
                <a:srgbClr val="C0E1F6"/>
              </a:solidFill>
            </a:ln>
          </p:spPr>
        </p:sp>
        <p:sp>
          <p:nvSpPr>
            <p:cNvPr id="17" name="Rectangle 16"/>
            <p:cNvSpPr/>
            <p:nvPr/>
          </p:nvSpPr>
          <p:spPr>
            <a:xfrm>
              <a:off x="10301055" y="4270037"/>
              <a:ext cx="7101959" cy="3785652"/>
            </a:xfrm>
            <a:prstGeom prst="rect">
              <a:avLst/>
            </a:prstGeom>
          </p:spPr>
          <p:txBody>
            <a:bodyPr wrap="square">
              <a:spAutoFit/>
            </a:bodyPr>
            <a:lstStyle/>
            <a:p>
              <a:pPr algn="just"/>
              <a:r>
                <a:rPr lang="en-GB" sz="4000" dirty="0">
                  <a:latin typeface="Cambria" panose="02040503050406030204" pitchFamily="18" charset="0"/>
                  <a:ea typeface="Cambria" panose="02040503050406030204" pitchFamily="18" charset="0"/>
                </a:rPr>
                <a:t>+T</a:t>
              </a:r>
              <a:r>
                <a:rPr lang="vi-VN" sz="4000" dirty="0">
                  <a:latin typeface="Cambria" panose="02040503050406030204" pitchFamily="18" charset="0"/>
                  <a:ea typeface="Cambria" panose="02040503050406030204" pitchFamily="18" charset="0"/>
                </a:rPr>
                <a:t>iết kiệm chi phí:  Không tốn chi phí cho nhiên liệu như than, củi, ga,...</a:t>
              </a:r>
            </a:p>
            <a:p>
              <a:pPr algn="just"/>
              <a:r>
                <a:rPr lang="en-GB"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Bảo vệ môi trường: Không tạo ra khí thải gây ô nhiễm môi trường</a:t>
              </a:r>
              <a:endParaRPr lang="en-GB" sz="1200" dirty="0">
                <a:latin typeface="Cambria" panose="02040503050406030204" pitchFamily="18" charset="0"/>
                <a:ea typeface="Cambria" panose="02040503050406030204" pitchFamily="18" charset="0"/>
              </a:endParaRPr>
            </a:p>
          </p:txBody>
        </p:sp>
      </p:grpSp>
      <p:grpSp>
        <p:nvGrpSpPr>
          <p:cNvPr id="4" name="Group 3"/>
          <p:cNvGrpSpPr/>
          <p:nvPr/>
        </p:nvGrpSpPr>
        <p:grpSpPr>
          <a:xfrm>
            <a:off x="1771650" y="7622308"/>
            <a:ext cx="14782800" cy="2005575"/>
            <a:chOff x="2057400" y="7612549"/>
            <a:chExt cx="14782800" cy="2005575"/>
          </a:xfrm>
        </p:grpSpPr>
        <p:grpSp>
          <p:nvGrpSpPr>
            <p:cNvPr id="2" name="Group 1"/>
            <p:cNvGrpSpPr/>
            <p:nvPr/>
          </p:nvGrpSpPr>
          <p:grpSpPr>
            <a:xfrm>
              <a:off x="2057400" y="7612549"/>
              <a:ext cx="14782800" cy="2005575"/>
              <a:chOff x="1524000" y="8205629"/>
              <a:chExt cx="15410062" cy="1612882"/>
            </a:xfrm>
          </p:grpSpPr>
          <p:sp>
            <p:nvSpPr>
              <p:cNvPr id="18" name="Freeform 11"/>
              <p:cNvSpPr/>
              <p:nvPr/>
            </p:nvSpPr>
            <p:spPr>
              <a:xfrm>
                <a:off x="1524000" y="8205629"/>
                <a:ext cx="15410062" cy="1612882"/>
              </a:xfrm>
              <a:custGeom>
                <a:avLst/>
                <a:gdLst>
                  <a:gd name="connsiteX0" fmla="*/ 1448587 w 1651787"/>
                  <a:gd name="connsiteY0" fmla="*/ 0 h 406400"/>
                  <a:gd name="connsiteX1" fmla="*/ 1651787 w 1651787"/>
                  <a:gd name="connsiteY1" fmla="*/ 203200 h 406400"/>
                  <a:gd name="connsiteX2" fmla="*/ 1448587 w 1651787"/>
                  <a:gd name="connsiteY2" fmla="*/ 406400 h 406400"/>
                  <a:gd name="connsiteX3" fmla="*/ 216098 w 1651787"/>
                  <a:gd name="connsiteY3" fmla="*/ 406400 h 406400"/>
                  <a:gd name="connsiteX4" fmla="*/ 12898 w 1651787"/>
                  <a:gd name="connsiteY4" fmla="*/ 203200 h 406400"/>
                  <a:gd name="connsiteX5" fmla="*/ 94248 w 1651787"/>
                  <a:gd name="connsiteY5" fmla="*/ 0 h 406400"/>
                  <a:gd name="connsiteX6" fmla="*/ 1448587 w 1651787"/>
                  <a:gd name="connsiteY6" fmla="*/ 0 h 406400"/>
                  <a:gd name="connsiteX0" fmla="*/ 1439759 w 1642959"/>
                  <a:gd name="connsiteY0" fmla="*/ 0 h 406400"/>
                  <a:gd name="connsiteX1" fmla="*/ 1642959 w 1642959"/>
                  <a:gd name="connsiteY1" fmla="*/ 203200 h 406400"/>
                  <a:gd name="connsiteX2" fmla="*/ 1439759 w 1642959"/>
                  <a:gd name="connsiteY2" fmla="*/ 406400 h 406400"/>
                  <a:gd name="connsiteX3" fmla="*/ 87857 w 1642959"/>
                  <a:gd name="connsiteY3" fmla="*/ 396568 h 406400"/>
                  <a:gd name="connsiteX4" fmla="*/ 4070 w 1642959"/>
                  <a:gd name="connsiteY4" fmla="*/ 203200 h 406400"/>
                  <a:gd name="connsiteX5" fmla="*/ 85420 w 1642959"/>
                  <a:gd name="connsiteY5" fmla="*/ 0 h 406400"/>
                  <a:gd name="connsiteX6" fmla="*/ 1439759 w 1642959"/>
                  <a:gd name="connsiteY6" fmla="*/ 0 h 406400"/>
                  <a:gd name="connsiteX0" fmla="*/ 1559172 w 1655021"/>
                  <a:gd name="connsiteY0" fmla="*/ 0 h 421149"/>
                  <a:gd name="connsiteX1" fmla="*/ 1642959 w 1655021"/>
                  <a:gd name="connsiteY1" fmla="*/ 217949 h 421149"/>
                  <a:gd name="connsiteX2" fmla="*/ 1439759 w 1655021"/>
                  <a:gd name="connsiteY2" fmla="*/ 421149 h 421149"/>
                  <a:gd name="connsiteX3" fmla="*/ 87857 w 1655021"/>
                  <a:gd name="connsiteY3" fmla="*/ 411317 h 421149"/>
                  <a:gd name="connsiteX4" fmla="*/ 4070 w 1655021"/>
                  <a:gd name="connsiteY4" fmla="*/ 217949 h 421149"/>
                  <a:gd name="connsiteX5" fmla="*/ 85420 w 1655021"/>
                  <a:gd name="connsiteY5" fmla="*/ 14749 h 421149"/>
                  <a:gd name="connsiteX6" fmla="*/ 1559172 w 1655021"/>
                  <a:gd name="connsiteY6" fmla="*/ 0 h 421149"/>
                  <a:gd name="connsiteX0" fmla="*/ 1559172 w 1658260"/>
                  <a:gd name="connsiteY0" fmla="*/ 0 h 416233"/>
                  <a:gd name="connsiteX1" fmla="*/ 1642959 w 1658260"/>
                  <a:gd name="connsiteY1" fmla="*/ 217949 h 416233"/>
                  <a:gd name="connsiteX2" fmla="*/ 1585979 w 1658260"/>
                  <a:gd name="connsiteY2" fmla="*/ 416233 h 416233"/>
                  <a:gd name="connsiteX3" fmla="*/ 87857 w 1658260"/>
                  <a:gd name="connsiteY3" fmla="*/ 411317 h 416233"/>
                  <a:gd name="connsiteX4" fmla="*/ 4070 w 1658260"/>
                  <a:gd name="connsiteY4" fmla="*/ 217949 h 416233"/>
                  <a:gd name="connsiteX5" fmla="*/ 85420 w 1658260"/>
                  <a:gd name="connsiteY5" fmla="*/ 14749 h 416233"/>
                  <a:gd name="connsiteX6" fmla="*/ 1559172 w 1658260"/>
                  <a:gd name="connsiteY6" fmla="*/ 0 h 4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8260" h="416233">
                    <a:moveTo>
                      <a:pt x="1559172" y="0"/>
                    </a:moveTo>
                    <a:cubicBezTo>
                      <a:pt x="1671397" y="0"/>
                      <a:pt x="1638491" y="148577"/>
                      <a:pt x="1642959" y="217949"/>
                    </a:cubicBezTo>
                    <a:cubicBezTo>
                      <a:pt x="1647427" y="287321"/>
                      <a:pt x="1698204" y="416233"/>
                      <a:pt x="1585979" y="416233"/>
                    </a:cubicBezTo>
                    <a:lnTo>
                      <a:pt x="87857" y="411317"/>
                    </a:lnTo>
                    <a:cubicBezTo>
                      <a:pt x="-24367" y="411317"/>
                      <a:pt x="4476" y="284044"/>
                      <a:pt x="4070" y="217949"/>
                    </a:cubicBezTo>
                    <a:cubicBezTo>
                      <a:pt x="3664" y="151854"/>
                      <a:pt x="-26804" y="14749"/>
                      <a:pt x="85420" y="14749"/>
                    </a:cubicBezTo>
                    <a:lnTo>
                      <a:pt x="1559172" y="0"/>
                    </a:lnTo>
                    <a:close/>
                  </a:path>
                </a:pathLst>
              </a:custGeom>
              <a:gradFill rotWithShape="1">
                <a:gsLst>
                  <a:gs pos="0">
                    <a:srgbClr val="071952">
                      <a:alpha val="85000"/>
                    </a:srgbClr>
                  </a:gs>
                  <a:gs pos="100000">
                    <a:srgbClr val="088395">
                      <a:alpha val="85000"/>
                    </a:srgbClr>
                  </a:gs>
                </a:gsLst>
                <a:lin ang="2700000"/>
              </a:gradFill>
            </p:spPr>
          </p:sp>
          <p:sp>
            <p:nvSpPr>
              <p:cNvPr id="19" name="Freeform 11"/>
              <p:cNvSpPr/>
              <p:nvPr/>
            </p:nvSpPr>
            <p:spPr>
              <a:xfrm>
                <a:off x="1676400" y="8281829"/>
                <a:ext cx="15087600" cy="1460482"/>
              </a:xfrm>
              <a:custGeom>
                <a:avLst/>
                <a:gdLst>
                  <a:gd name="connsiteX0" fmla="*/ 1448587 w 1651787"/>
                  <a:gd name="connsiteY0" fmla="*/ 0 h 406400"/>
                  <a:gd name="connsiteX1" fmla="*/ 1651787 w 1651787"/>
                  <a:gd name="connsiteY1" fmla="*/ 203200 h 406400"/>
                  <a:gd name="connsiteX2" fmla="*/ 1448587 w 1651787"/>
                  <a:gd name="connsiteY2" fmla="*/ 406400 h 406400"/>
                  <a:gd name="connsiteX3" fmla="*/ 216098 w 1651787"/>
                  <a:gd name="connsiteY3" fmla="*/ 406400 h 406400"/>
                  <a:gd name="connsiteX4" fmla="*/ 12898 w 1651787"/>
                  <a:gd name="connsiteY4" fmla="*/ 203200 h 406400"/>
                  <a:gd name="connsiteX5" fmla="*/ 94248 w 1651787"/>
                  <a:gd name="connsiteY5" fmla="*/ 0 h 406400"/>
                  <a:gd name="connsiteX6" fmla="*/ 1448587 w 1651787"/>
                  <a:gd name="connsiteY6" fmla="*/ 0 h 406400"/>
                  <a:gd name="connsiteX0" fmla="*/ 1439759 w 1642959"/>
                  <a:gd name="connsiteY0" fmla="*/ 0 h 406400"/>
                  <a:gd name="connsiteX1" fmla="*/ 1642959 w 1642959"/>
                  <a:gd name="connsiteY1" fmla="*/ 203200 h 406400"/>
                  <a:gd name="connsiteX2" fmla="*/ 1439759 w 1642959"/>
                  <a:gd name="connsiteY2" fmla="*/ 406400 h 406400"/>
                  <a:gd name="connsiteX3" fmla="*/ 87857 w 1642959"/>
                  <a:gd name="connsiteY3" fmla="*/ 396568 h 406400"/>
                  <a:gd name="connsiteX4" fmla="*/ 4070 w 1642959"/>
                  <a:gd name="connsiteY4" fmla="*/ 203200 h 406400"/>
                  <a:gd name="connsiteX5" fmla="*/ 85420 w 1642959"/>
                  <a:gd name="connsiteY5" fmla="*/ 0 h 406400"/>
                  <a:gd name="connsiteX6" fmla="*/ 1439759 w 1642959"/>
                  <a:gd name="connsiteY6" fmla="*/ 0 h 406400"/>
                  <a:gd name="connsiteX0" fmla="*/ 1559172 w 1655021"/>
                  <a:gd name="connsiteY0" fmla="*/ 0 h 421149"/>
                  <a:gd name="connsiteX1" fmla="*/ 1642959 w 1655021"/>
                  <a:gd name="connsiteY1" fmla="*/ 217949 h 421149"/>
                  <a:gd name="connsiteX2" fmla="*/ 1439759 w 1655021"/>
                  <a:gd name="connsiteY2" fmla="*/ 421149 h 421149"/>
                  <a:gd name="connsiteX3" fmla="*/ 87857 w 1655021"/>
                  <a:gd name="connsiteY3" fmla="*/ 411317 h 421149"/>
                  <a:gd name="connsiteX4" fmla="*/ 4070 w 1655021"/>
                  <a:gd name="connsiteY4" fmla="*/ 217949 h 421149"/>
                  <a:gd name="connsiteX5" fmla="*/ 85420 w 1655021"/>
                  <a:gd name="connsiteY5" fmla="*/ 14749 h 421149"/>
                  <a:gd name="connsiteX6" fmla="*/ 1559172 w 1655021"/>
                  <a:gd name="connsiteY6" fmla="*/ 0 h 421149"/>
                  <a:gd name="connsiteX0" fmla="*/ 1559172 w 1658260"/>
                  <a:gd name="connsiteY0" fmla="*/ 0 h 416233"/>
                  <a:gd name="connsiteX1" fmla="*/ 1642959 w 1658260"/>
                  <a:gd name="connsiteY1" fmla="*/ 217949 h 416233"/>
                  <a:gd name="connsiteX2" fmla="*/ 1585979 w 1658260"/>
                  <a:gd name="connsiteY2" fmla="*/ 416233 h 416233"/>
                  <a:gd name="connsiteX3" fmla="*/ 87857 w 1658260"/>
                  <a:gd name="connsiteY3" fmla="*/ 411317 h 416233"/>
                  <a:gd name="connsiteX4" fmla="*/ 4070 w 1658260"/>
                  <a:gd name="connsiteY4" fmla="*/ 217949 h 416233"/>
                  <a:gd name="connsiteX5" fmla="*/ 85420 w 1658260"/>
                  <a:gd name="connsiteY5" fmla="*/ 14749 h 416233"/>
                  <a:gd name="connsiteX6" fmla="*/ 1559172 w 1658260"/>
                  <a:gd name="connsiteY6" fmla="*/ 0 h 4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8260" h="416233">
                    <a:moveTo>
                      <a:pt x="1559172" y="0"/>
                    </a:moveTo>
                    <a:cubicBezTo>
                      <a:pt x="1671397" y="0"/>
                      <a:pt x="1638491" y="148577"/>
                      <a:pt x="1642959" y="217949"/>
                    </a:cubicBezTo>
                    <a:cubicBezTo>
                      <a:pt x="1647427" y="287321"/>
                      <a:pt x="1698204" y="416233"/>
                      <a:pt x="1585979" y="416233"/>
                    </a:cubicBezTo>
                    <a:lnTo>
                      <a:pt x="87857" y="411317"/>
                    </a:lnTo>
                    <a:cubicBezTo>
                      <a:pt x="-24367" y="411317"/>
                      <a:pt x="4476" y="284044"/>
                      <a:pt x="4070" y="217949"/>
                    </a:cubicBezTo>
                    <a:cubicBezTo>
                      <a:pt x="3664" y="151854"/>
                      <a:pt x="-26804" y="14749"/>
                      <a:pt x="85420" y="14749"/>
                    </a:cubicBezTo>
                    <a:lnTo>
                      <a:pt x="1559172" y="0"/>
                    </a:lnTo>
                    <a:close/>
                  </a:path>
                </a:pathLst>
              </a:custGeom>
              <a:solidFill>
                <a:schemeClr val="bg1"/>
              </a:solidFill>
            </p:spPr>
          </p:sp>
        </p:grpSp>
        <p:sp>
          <p:nvSpPr>
            <p:cNvPr id="3" name="Rectangle 2"/>
            <p:cNvSpPr/>
            <p:nvPr/>
          </p:nvSpPr>
          <p:spPr>
            <a:xfrm>
              <a:off x="2855228" y="7882709"/>
              <a:ext cx="13639800" cy="1446550"/>
            </a:xfrm>
            <a:prstGeom prst="rect">
              <a:avLst/>
            </a:prstGeom>
          </p:spPr>
          <p:txBody>
            <a:bodyPr wrap="square">
              <a:spAutoFit/>
            </a:bodyPr>
            <a:lstStyle/>
            <a:p>
              <a:r>
                <a:rPr lang="vi-VN" sz="4400" dirty="0">
                  <a:latin typeface="Cambria" panose="02040503050406030204" pitchFamily="18" charset="0"/>
                  <a:ea typeface="Cambria" panose="02040503050406030204" pitchFamily="18" charset="0"/>
                </a:rPr>
                <a:t>Chuối được sấy bằng năng lượng mặt trời giữ nguyên đượ</a:t>
              </a:r>
              <a:r>
                <a:rPr lang="en-GB" sz="4400" dirty="0">
                  <a:latin typeface="Cambria" panose="02040503050406030204" pitchFamily="18" charset="0"/>
                  <a:ea typeface="Cambria" panose="02040503050406030204" pitchFamily="18" charset="0"/>
                </a:rPr>
                <a:t>c </a:t>
              </a:r>
              <a:r>
                <a:rPr lang="vi-VN" sz="4400" dirty="0">
                  <a:latin typeface="Cambria" panose="02040503050406030204" pitchFamily="18" charset="0"/>
                  <a:ea typeface="Cambria" panose="02040503050406030204" pitchFamily="18" charset="0"/>
                </a:rPr>
                <a:t>hương vị, màu sắc và giá trị dinh dưỡng của chuối. </a:t>
              </a:r>
              <a:endParaRPr lang="en-GB" sz="44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9895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23850" y="353666"/>
            <a:ext cx="17678400" cy="95142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79665" y="1917031"/>
            <a:ext cx="7330940" cy="2123658"/>
          </a:xfrm>
          <a:prstGeom prst="rect">
            <a:avLst/>
          </a:prstGeom>
        </p:spPr>
        <p:txBody>
          <a:bodyPr wrap="square">
            <a:spAutoFit/>
          </a:bodyPr>
          <a:lstStyle/>
          <a:p>
            <a:pPr lvl="0" algn="just"/>
            <a:r>
              <a:rPr lang="vi-VN" sz="4400" dirty="0">
                <a:solidFill>
                  <a:prstClr val="black"/>
                </a:solidFill>
                <a:latin typeface="Cambria" panose="02040503050406030204" pitchFamily="18" charset="0"/>
                <a:ea typeface="Cambria" panose="02040503050406030204" pitchFamily="18" charset="0"/>
              </a:rPr>
              <a:t>Năng lượng điện được tạo ra từ năng lượng mặt trời được sử dụng để:</a:t>
            </a:r>
          </a:p>
        </p:txBody>
      </p:sp>
      <p:pic>
        <p:nvPicPr>
          <p:cNvPr id="3" name="Picture 2"/>
          <p:cNvPicPr>
            <a:picLocks noChangeAspect="1"/>
          </p:cNvPicPr>
          <p:nvPr/>
        </p:nvPicPr>
        <p:blipFill>
          <a:blip r:embed="rId2"/>
          <a:stretch>
            <a:fillRect/>
          </a:stretch>
        </p:blipFill>
        <p:spPr>
          <a:xfrm>
            <a:off x="775882" y="4178758"/>
            <a:ext cx="6920318" cy="4047843"/>
          </a:xfrm>
          <a:prstGeom prst="roundRect">
            <a:avLst>
              <a:gd name="adj" fmla="val 96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rotWithShape="1">
          <a:blip r:embed="rId3"/>
          <a:srcRect r="52013"/>
          <a:stretch/>
        </p:blipFill>
        <p:spPr>
          <a:xfrm>
            <a:off x="8764857" y="1476528"/>
            <a:ext cx="3589693" cy="6290738"/>
          </a:xfrm>
          <a:prstGeom prst="rect">
            <a:avLst/>
          </a:prstGeom>
        </p:spPr>
      </p:pic>
      <p:pic>
        <p:nvPicPr>
          <p:cNvPr id="9" name="Picture 8"/>
          <p:cNvPicPr>
            <a:picLocks noChangeAspect="1"/>
          </p:cNvPicPr>
          <p:nvPr/>
        </p:nvPicPr>
        <p:blipFill rotWithShape="1">
          <a:blip r:embed="rId3"/>
          <a:srcRect l="52584" t="390"/>
          <a:stretch/>
        </p:blipFill>
        <p:spPr>
          <a:xfrm>
            <a:off x="13565520" y="714035"/>
            <a:ext cx="3559032" cy="6252652"/>
          </a:xfrm>
          <a:prstGeom prst="rect">
            <a:avLst/>
          </a:prstGeom>
        </p:spPr>
      </p:pic>
      <p:grpSp>
        <p:nvGrpSpPr>
          <p:cNvPr id="15" name="Group 14"/>
          <p:cNvGrpSpPr/>
          <p:nvPr/>
        </p:nvGrpSpPr>
        <p:grpSpPr>
          <a:xfrm>
            <a:off x="1935166" y="8502739"/>
            <a:ext cx="4601750" cy="1089023"/>
            <a:chOff x="2007270" y="7415324"/>
            <a:chExt cx="4601750" cy="1815764"/>
          </a:xfrm>
        </p:grpSpPr>
        <p:sp>
          <p:nvSpPr>
            <p:cNvPr id="16" name="Freeform 8"/>
            <p:cNvSpPr/>
            <p:nvPr/>
          </p:nvSpPr>
          <p:spPr>
            <a:xfrm>
              <a:off x="2007270" y="7415324"/>
              <a:ext cx="4601750" cy="1815764"/>
            </a:xfrm>
            <a:custGeom>
              <a:avLst/>
              <a:gdLst/>
              <a:ahLst/>
              <a:cxnLst/>
              <a:rect l="l" t="t" r="r" b="b"/>
              <a:pathLst>
                <a:path w="1883181" h="406400">
                  <a:moveTo>
                    <a:pt x="1679981" y="0"/>
                  </a:moveTo>
                  <a:cubicBezTo>
                    <a:pt x="1792205" y="0"/>
                    <a:pt x="1883181" y="90976"/>
                    <a:pt x="1883181" y="203200"/>
                  </a:cubicBezTo>
                  <a:cubicBezTo>
                    <a:pt x="1883181" y="315424"/>
                    <a:pt x="1792205" y="406400"/>
                    <a:pt x="1679981" y="406400"/>
                  </a:cubicBezTo>
                  <a:lnTo>
                    <a:pt x="203200" y="406400"/>
                  </a:lnTo>
                  <a:cubicBezTo>
                    <a:pt x="90976" y="406400"/>
                    <a:pt x="0" y="315424"/>
                    <a:pt x="0" y="203200"/>
                  </a:cubicBezTo>
                  <a:cubicBezTo>
                    <a:pt x="0" y="90976"/>
                    <a:pt x="90976" y="0"/>
                    <a:pt x="203200" y="0"/>
                  </a:cubicBezTo>
                  <a:close/>
                </a:path>
              </a:pathLst>
            </a:custGeom>
            <a:gradFill rotWithShape="1">
              <a:gsLst>
                <a:gs pos="0">
                  <a:srgbClr val="A4D4F1">
                    <a:alpha val="71000"/>
                  </a:srgbClr>
                </a:gs>
                <a:gs pos="100000">
                  <a:srgbClr val="C2E2F6"/>
                </a:gs>
              </a:gsLst>
              <a:lin ang="2700000"/>
            </a:gradFill>
          </p:spPr>
        </p:sp>
        <p:sp>
          <p:nvSpPr>
            <p:cNvPr id="17" name="Rectangle 16"/>
            <p:cNvSpPr/>
            <p:nvPr/>
          </p:nvSpPr>
          <p:spPr>
            <a:xfrm>
              <a:off x="2437970" y="7415324"/>
              <a:ext cx="3740350" cy="1385549"/>
            </a:xfrm>
            <a:prstGeom prst="rect">
              <a:avLst/>
            </a:prstGeom>
          </p:spPr>
          <p:txBody>
            <a:bodyPr wrap="square">
              <a:spAutoFit/>
            </a:bodyPr>
            <a:lstStyle/>
            <a:p>
              <a:pPr lvl="0" algn="ctr"/>
              <a:r>
                <a:rPr lang="en-GB" sz="4800" dirty="0" err="1">
                  <a:solidFill>
                    <a:prstClr val="black"/>
                  </a:solidFill>
                  <a:latin typeface="Cambria" panose="02040503050406030204" pitchFamily="18" charset="0"/>
                  <a:ea typeface="Cambria" panose="02040503050406030204" pitchFamily="18" charset="0"/>
                </a:rPr>
                <a:t>Bơm</a:t>
              </a:r>
              <a:r>
                <a:rPr lang="en-GB" sz="4800" dirty="0">
                  <a:solidFill>
                    <a:prstClr val="black"/>
                  </a:solidFill>
                  <a:latin typeface="Cambria" panose="02040503050406030204" pitchFamily="18" charset="0"/>
                  <a:ea typeface="Cambria" panose="02040503050406030204" pitchFamily="18" charset="0"/>
                </a:rPr>
                <a:t> </a:t>
              </a:r>
              <a:r>
                <a:rPr lang="en-GB" sz="4800" dirty="0" err="1">
                  <a:solidFill>
                    <a:prstClr val="black"/>
                  </a:solidFill>
                  <a:latin typeface="Cambria" panose="02040503050406030204" pitchFamily="18" charset="0"/>
                  <a:ea typeface="Cambria" panose="02040503050406030204" pitchFamily="18" charset="0"/>
                </a:rPr>
                <a:t>nước</a:t>
              </a:r>
              <a:endParaRPr lang="en-GB" sz="4800" dirty="0">
                <a:solidFill>
                  <a:prstClr val="black"/>
                </a:solidFill>
                <a:latin typeface="Cambria" panose="02040503050406030204" pitchFamily="18" charset="0"/>
                <a:ea typeface="Cambria" panose="02040503050406030204" pitchFamily="18" charset="0"/>
              </a:endParaRPr>
            </a:p>
          </p:txBody>
        </p:sp>
      </p:grpSp>
      <p:grpSp>
        <p:nvGrpSpPr>
          <p:cNvPr id="18" name="Group 17"/>
          <p:cNvGrpSpPr/>
          <p:nvPr/>
        </p:nvGrpSpPr>
        <p:grpSpPr>
          <a:xfrm>
            <a:off x="8676168" y="8118526"/>
            <a:ext cx="3941410" cy="1473236"/>
            <a:chOff x="2007269" y="7415324"/>
            <a:chExt cx="5388185" cy="2456376"/>
          </a:xfrm>
        </p:grpSpPr>
        <p:sp>
          <p:nvSpPr>
            <p:cNvPr id="19" name="Freeform 8"/>
            <p:cNvSpPr/>
            <p:nvPr/>
          </p:nvSpPr>
          <p:spPr>
            <a:xfrm>
              <a:off x="2007269" y="7415324"/>
              <a:ext cx="5388185" cy="2456376"/>
            </a:xfrm>
            <a:custGeom>
              <a:avLst/>
              <a:gdLst/>
              <a:ahLst/>
              <a:cxnLst/>
              <a:rect l="l" t="t" r="r" b="b"/>
              <a:pathLst>
                <a:path w="1883181" h="406400">
                  <a:moveTo>
                    <a:pt x="1679981" y="0"/>
                  </a:moveTo>
                  <a:cubicBezTo>
                    <a:pt x="1792205" y="0"/>
                    <a:pt x="1883181" y="90976"/>
                    <a:pt x="1883181" y="203200"/>
                  </a:cubicBezTo>
                  <a:cubicBezTo>
                    <a:pt x="1883181" y="315424"/>
                    <a:pt x="1792205" y="406400"/>
                    <a:pt x="1679981" y="406400"/>
                  </a:cubicBezTo>
                  <a:lnTo>
                    <a:pt x="203200" y="406400"/>
                  </a:lnTo>
                  <a:cubicBezTo>
                    <a:pt x="90976" y="406400"/>
                    <a:pt x="0" y="315424"/>
                    <a:pt x="0" y="203200"/>
                  </a:cubicBezTo>
                  <a:cubicBezTo>
                    <a:pt x="0" y="90976"/>
                    <a:pt x="90976" y="0"/>
                    <a:pt x="203200" y="0"/>
                  </a:cubicBezTo>
                  <a:close/>
                </a:path>
              </a:pathLst>
            </a:custGeom>
            <a:gradFill rotWithShape="1">
              <a:gsLst>
                <a:gs pos="0">
                  <a:srgbClr val="A4D4F1">
                    <a:alpha val="71000"/>
                  </a:srgbClr>
                </a:gs>
                <a:gs pos="100000">
                  <a:srgbClr val="C2E2F6"/>
                </a:gs>
              </a:gsLst>
              <a:lin ang="2700000"/>
            </a:gradFill>
          </p:spPr>
        </p:sp>
        <p:sp>
          <p:nvSpPr>
            <p:cNvPr id="20" name="Rectangle 19"/>
            <p:cNvSpPr/>
            <p:nvPr/>
          </p:nvSpPr>
          <p:spPr>
            <a:xfrm>
              <a:off x="2831186" y="7415324"/>
              <a:ext cx="3740350" cy="2206614"/>
            </a:xfrm>
            <a:prstGeom prst="rect">
              <a:avLst/>
            </a:prstGeom>
          </p:spPr>
          <p:txBody>
            <a:bodyPr wrap="square">
              <a:spAutoFit/>
            </a:bodyPr>
            <a:lstStyle/>
            <a:p>
              <a:pPr lvl="0" algn="ctr"/>
              <a:r>
                <a:rPr lang="en-GB" sz="4000" dirty="0" err="1">
                  <a:solidFill>
                    <a:prstClr val="black"/>
                  </a:solidFill>
                  <a:latin typeface="Cambria" panose="02040503050406030204" pitchFamily="18" charset="0"/>
                  <a:ea typeface="Cambria" panose="02040503050406030204" pitchFamily="18" charset="0"/>
                </a:rPr>
                <a:t>Làm</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sáng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đèn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đường</a:t>
              </a:r>
              <a:endParaRPr lang="en-GB" sz="4000" dirty="0">
                <a:solidFill>
                  <a:prstClr val="black"/>
                </a:solidFill>
                <a:latin typeface="Cambria" panose="02040503050406030204" pitchFamily="18" charset="0"/>
                <a:ea typeface="Cambria" panose="02040503050406030204" pitchFamily="18" charset="0"/>
              </a:endParaRPr>
            </a:p>
          </p:txBody>
        </p:sp>
      </p:grpSp>
      <p:grpSp>
        <p:nvGrpSpPr>
          <p:cNvPr id="21" name="Group 20"/>
          <p:cNvGrpSpPr/>
          <p:nvPr/>
        </p:nvGrpSpPr>
        <p:grpSpPr>
          <a:xfrm>
            <a:off x="12805795" y="7180972"/>
            <a:ext cx="5078482" cy="2356183"/>
            <a:chOff x="2310377" y="7415322"/>
            <a:chExt cx="4836431" cy="3928543"/>
          </a:xfrm>
        </p:grpSpPr>
        <p:sp>
          <p:nvSpPr>
            <p:cNvPr id="22" name="Freeform 8"/>
            <p:cNvSpPr/>
            <p:nvPr/>
          </p:nvSpPr>
          <p:spPr>
            <a:xfrm>
              <a:off x="2310377" y="7415322"/>
              <a:ext cx="4836431" cy="3928543"/>
            </a:xfrm>
            <a:custGeom>
              <a:avLst/>
              <a:gdLst/>
              <a:ahLst/>
              <a:cxnLst/>
              <a:rect l="l" t="t" r="r" b="b"/>
              <a:pathLst>
                <a:path w="1883181" h="406400">
                  <a:moveTo>
                    <a:pt x="1679981" y="0"/>
                  </a:moveTo>
                  <a:cubicBezTo>
                    <a:pt x="1792205" y="0"/>
                    <a:pt x="1883181" y="90976"/>
                    <a:pt x="1883181" y="203200"/>
                  </a:cubicBezTo>
                  <a:cubicBezTo>
                    <a:pt x="1883181" y="315424"/>
                    <a:pt x="1792205" y="406400"/>
                    <a:pt x="1679981" y="406400"/>
                  </a:cubicBezTo>
                  <a:lnTo>
                    <a:pt x="203200" y="406400"/>
                  </a:lnTo>
                  <a:cubicBezTo>
                    <a:pt x="90976" y="406400"/>
                    <a:pt x="0" y="315424"/>
                    <a:pt x="0" y="203200"/>
                  </a:cubicBezTo>
                  <a:cubicBezTo>
                    <a:pt x="0" y="90976"/>
                    <a:pt x="90976" y="0"/>
                    <a:pt x="203200" y="0"/>
                  </a:cubicBezTo>
                  <a:close/>
                </a:path>
              </a:pathLst>
            </a:custGeom>
            <a:gradFill rotWithShape="1">
              <a:gsLst>
                <a:gs pos="0">
                  <a:srgbClr val="A4D4F1">
                    <a:alpha val="71000"/>
                  </a:srgbClr>
                </a:gs>
                <a:gs pos="100000">
                  <a:srgbClr val="C2E2F6"/>
                </a:gs>
              </a:gsLst>
              <a:lin ang="2700000"/>
            </a:gradFill>
          </p:spPr>
        </p:sp>
        <p:sp>
          <p:nvSpPr>
            <p:cNvPr id="23" name="Rectangle 22"/>
            <p:cNvSpPr/>
            <p:nvPr/>
          </p:nvSpPr>
          <p:spPr>
            <a:xfrm>
              <a:off x="2380279" y="7495119"/>
              <a:ext cx="4766529" cy="3848746"/>
            </a:xfrm>
            <a:prstGeom prst="rect">
              <a:avLst/>
            </a:prstGeom>
          </p:spPr>
          <p:txBody>
            <a:bodyPr wrap="square">
              <a:spAutoFit/>
            </a:bodyPr>
            <a:lstStyle/>
            <a:p>
              <a:pPr lvl="0" algn="ctr"/>
              <a:r>
                <a:rPr lang="en-GB" sz="3600" dirty="0">
                  <a:solidFill>
                    <a:prstClr val="black"/>
                  </a:solidFill>
                  <a:latin typeface="Cambria" panose="02040503050406030204" pitchFamily="18" charset="0"/>
                  <a:ea typeface="Cambria" panose="02040503050406030204" pitchFamily="18" charset="0"/>
                </a:rPr>
                <a:t>C</a:t>
              </a:r>
              <a:r>
                <a:rPr lang="vi-VN" sz="3600" dirty="0">
                  <a:solidFill>
                    <a:prstClr val="black"/>
                  </a:solidFill>
                  <a:latin typeface="Cambria" panose="02040503050406030204" pitchFamily="18" charset="0"/>
                  <a:ea typeface="Cambria" panose="02040503050406030204" pitchFamily="18" charset="0"/>
                </a:rPr>
                <a:t>ung cấp điện cho </a:t>
              </a:r>
              <a:endParaRPr lang="en-GB" sz="3600" dirty="0">
                <a:solidFill>
                  <a:prstClr val="black"/>
                </a:solidFill>
                <a:latin typeface="Cambria" panose="02040503050406030204" pitchFamily="18" charset="0"/>
                <a:ea typeface="Cambria" panose="02040503050406030204" pitchFamily="18" charset="0"/>
              </a:endParaRPr>
            </a:p>
            <a:p>
              <a:pPr lvl="0" algn="ctr"/>
              <a:r>
                <a:rPr lang="vi-VN" sz="3600" dirty="0">
                  <a:solidFill>
                    <a:prstClr val="black"/>
                  </a:solidFill>
                  <a:latin typeface="Cambria" panose="02040503050406030204" pitchFamily="18" charset="0"/>
                  <a:ea typeface="Cambria" panose="02040503050406030204" pitchFamily="18" charset="0"/>
                </a:rPr>
                <a:t>ca-me-ra giám sát </a:t>
              </a:r>
              <a:endParaRPr lang="en-GB" sz="3600" dirty="0">
                <a:solidFill>
                  <a:prstClr val="black"/>
                </a:solidFill>
                <a:latin typeface="Cambria" panose="02040503050406030204" pitchFamily="18" charset="0"/>
                <a:ea typeface="Cambria" panose="02040503050406030204" pitchFamily="18" charset="0"/>
              </a:endParaRPr>
            </a:p>
            <a:p>
              <a:pPr lvl="0" algn="ctr"/>
              <a:r>
                <a:rPr lang="vi-VN" sz="3600" dirty="0">
                  <a:solidFill>
                    <a:prstClr val="black"/>
                  </a:solidFill>
                  <a:latin typeface="Cambria" panose="02040503050406030204" pitchFamily="18" charset="0"/>
                  <a:ea typeface="Cambria" panose="02040503050406030204" pitchFamily="18" charset="0"/>
                </a:rPr>
                <a:t>hành trình trên đường cao tốc</a:t>
              </a:r>
              <a:endParaRPr lang="en-GB" sz="3600" dirty="0">
                <a:solidFill>
                  <a:prstClr val="black"/>
                </a:solidFill>
                <a:latin typeface="Cambria" panose="02040503050406030204" pitchFamily="18" charset="0"/>
                <a:ea typeface="Cambria" panose="02040503050406030204" pitchFamily="18" charset="0"/>
              </a:endParaRPr>
            </a:p>
          </p:txBody>
        </p:sp>
      </p:grpSp>
      <p:pic>
        <p:nvPicPr>
          <p:cNvPr id="8" name="Picture 7"/>
          <p:cNvPicPr>
            <a:picLocks noChangeAspect="1"/>
          </p:cNvPicPr>
          <p:nvPr/>
        </p:nvPicPr>
        <p:blipFill>
          <a:blip r:embed="rId4"/>
          <a:stretch>
            <a:fillRect/>
          </a:stretch>
        </p:blipFill>
        <p:spPr>
          <a:xfrm>
            <a:off x="1263983" y="465774"/>
            <a:ext cx="5944115" cy="1335140"/>
          </a:xfrm>
          <a:prstGeom prst="rect">
            <a:avLst/>
          </a:prstGeom>
        </p:spPr>
      </p:pic>
    </p:spTree>
    <p:extLst>
      <p:ext uri="{BB962C8B-B14F-4D97-AF65-F5344CB8AC3E}">
        <p14:creationId xmlns:p14="http://schemas.microsoft.com/office/powerpoint/2010/main" val="338317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13"/>
          <p:cNvSpPr/>
          <p:nvPr/>
        </p:nvSpPr>
        <p:spPr>
          <a:xfrm>
            <a:off x="-722207" y="5351690"/>
            <a:ext cx="4806919" cy="5147972"/>
          </a:xfrm>
          <a:custGeom>
            <a:avLst/>
            <a:gdLst/>
            <a:ahLst/>
            <a:cxnLst/>
            <a:rect l="l" t="t" r="r" b="b"/>
            <a:pathLst>
              <a:path w="4806919" h="5147972">
                <a:moveTo>
                  <a:pt x="0" y="0"/>
                </a:moveTo>
                <a:lnTo>
                  <a:pt x="4806919" y="0"/>
                </a:lnTo>
                <a:lnTo>
                  <a:pt x="4806919" y="5147972"/>
                </a:lnTo>
                <a:lnTo>
                  <a:pt x="0" y="5147972"/>
                </a:lnTo>
                <a:lnTo>
                  <a:pt x="0" y="0"/>
                </a:lnTo>
                <a:close/>
              </a:path>
            </a:pathLst>
          </a:custGeom>
          <a:blipFill>
            <a:blip r:embed="rId2"/>
            <a:stretch>
              <a:fillRect/>
            </a:stretch>
          </a:blipFill>
        </p:spPr>
      </p:sp>
      <p:sp>
        <p:nvSpPr>
          <p:cNvPr id="28" name="Freeform 13"/>
          <p:cNvSpPr/>
          <p:nvPr/>
        </p:nvSpPr>
        <p:spPr>
          <a:xfrm>
            <a:off x="7784246" y="-563242"/>
            <a:ext cx="4806919" cy="5147972"/>
          </a:xfrm>
          <a:custGeom>
            <a:avLst/>
            <a:gdLst/>
            <a:ahLst/>
            <a:cxnLst/>
            <a:rect l="l" t="t" r="r" b="b"/>
            <a:pathLst>
              <a:path w="4806919" h="5147972">
                <a:moveTo>
                  <a:pt x="0" y="0"/>
                </a:moveTo>
                <a:lnTo>
                  <a:pt x="4806919" y="0"/>
                </a:lnTo>
                <a:lnTo>
                  <a:pt x="4806919" y="5147972"/>
                </a:lnTo>
                <a:lnTo>
                  <a:pt x="0" y="5147972"/>
                </a:lnTo>
                <a:lnTo>
                  <a:pt x="0" y="0"/>
                </a:lnTo>
                <a:close/>
              </a:path>
            </a:pathLst>
          </a:custGeom>
          <a:blipFill>
            <a:blip r:embed="rId2"/>
            <a:stretch>
              <a:fillRect/>
            </a:stretch>
          </a:blipFill>
        </p:spPr>
      </p:sp>
      <p:grpSp>
        <p:nvGrpSpPr>
          <p:cNvPr id="12" name="Group 11"/>
          <p:cNvGrpSpPr/>
          <p:nvPr/>
        </p:nvGrpSpPr>
        <p:grpSpPr>
          <a:xfrm>
            <a:off x="5105400" y="2571751"/>
            <a:ext cx="9588086" cy="6479314"/>
            <a:chOff x="323851" y="1485900"/>
            <a:chExt cx="9588086" cy="6479314"/>
          </a:xfrm>
        </p:grpSpPr>
        <p:sp>
          <p:nvSpPr>
            <p:cNvPr id="29" name="Rectangle 28"/>
            <p:cNvSpPr/>
            <p:nvPr/>
          </p:nvSpPr>
          <p:spPr>
            <a:xfrm>
              <a:off x="323851" y="1485900"/>
              <a:ext cx="9588086" cy="6479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817175" y="1970957"/>
              <a:ext cx="8543299" cy="5509200"/>
            </a:xfrm>
            <a:prstGeom prst="rect">
              <a:avLst/>
            </a:prstGeom>
          </p:spPr>
          <p:txBody>
            <a:bodyPr wrap="square">
              <a:spAutoFit/>
            </a:bodyPr>
            <a:lstStyle/>
            <a:p>
              <a:pPr lvl="0" algn="just"/>
              <a:r>
                <a:rPr lang="vi-VN" sz="4400" dirty="0">
                  <a:solidFill>
                    <a:prstClr val="black"/>
                  </a:solidFill>
                  <a:latin typeface="Cambria" panose="02040503050406030204" pitchFamily="18" charset="0"/>
                  <a:ea typeface="Cambria" panose="02040503050406030204" pitchFamily="18" charset="0"/>
                </a:rPr>
                <a:t> Ánh sáng mặt trời là nguồn năng lượng vô tận, không bao giờ cạn kiệt, giúp đảm bảo nguồn cung cấp điện lâu dài. Sử dụng năng lượng điện được tạo ra từ năng lượng mặt trời không gây ô nhiễm không khí, giúp tiết kiệm được các loại nhiên liệu dùng để sản xuất điện.</a:t>
              </a:r>
            </a:p>
          </p:txBody>
        </p:sp>
      </p:grpSp>
      <p:pic>
        <p:nvPicPr>
          <p:cNvPr id="13" name="Picture 12"/>
          <p:cNvPicPr>
            <a:picLocks noChangeAspect="1"/>
          </p:cNvPicPr>
          <p:nvPr/>
        </p:nvPicPr>
        <p:blipFill>
          <a:blip r:embed="rId3"/>
          <a:stretch>
            <a:fillRect/>
          </a:stretch>
        </p:blipFill>
        <p:spPr>
          <a:xfrm>
            <a:off x="6927385" y="433832"/>
            <a:ext cx="5944115" cy="1731414"/>
          </a:xfrm>
          <a:prstGeom prst="rect">
            <a:avLst/>
          </a:prstGeom>
        </p:spPr>
      </p:pic>
    </p:spTree>
    <p:extLst>
      <p:ext uri="{BB962C8B-B14F-4D97-AF65-F5344CB8AC3E}">
        <p14:creationId xmlns:p14="http://schemas.microsoft.com/office/powerpoint/2010/main" val="6059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13"/>
          <p:cNvSpPr/>
          <p:nvPr/>
        </p:nvSpPr>
        <p:spPr>
          <a:xfrm>
            <a:off x="-722207" y="5351690"/>
            <a:ext cx="4806919" cy="5147972"/>
          </a:xfrm>
          <a:custGeom>
            <a:avLst/>
            <a:gdLst/>
            <a:ahLst/>
            <a:cxnLst/>
            <a:rect l="l" t="t" r="r" b="b"/>
            <a:pathLst>
              <a:path w="4806919" h="5147972">
                <a:moveTo>
                  <a:pt x="0" y="0"/>
                </a:moveTo>
                <a:lnTo>
                  <a:pt x="4806919" y="0"/>
                </a:lnTo>
                <a:lnTo>
                  <a:pt x="4806919" y="5147972"/>
                </a:lnTo>
                <a:lnTo>
                  <a:pt x="0" y="5147972"/>
                </a:lnTo>
                <a:lnTo>
                  <a:pt x="0" y="0"/>
                </a:lnTo>
                <a:close/>
              </a:path>
            </a:pathLst>
          </a:custGeom>
          <a:blipFill>
            <a:blip r:embed="rId2"/>
            <a:stretch>
              <a:fillRect/>
            </a:stretch>
          </a:blipFill>
        </p:spPr>
      </p:sp>
      <p:sp>
        <p:nvSpPr>
          <p:cNvPr id="28" name="Freeform 13"/>
          <p:cNvSpPr/>
          <p:nvPr/>
        </p:nvSpPr>
        <p:spPr>
          <a:xfrm>
            <a:off x="7784246" y="-563242"/>
            <a:ext cx="4806919" cy="5147972"/>
          </a:xfrm>
          <a:custGeom>
            <a:avLst/>
            <a:gdLst/>
            <a:ahLst/>
            <a:cxnLst/>
            <a:rect l="l" t="t" r="r" b="b"/>
            <a:pathLst>
              <a:path w="4806919" h="5147972">
                <a:moveTo>
                  <a:pt x="0" y="0"/>
                </a:moveTo>
                <a:lnTo>
                  <a:pt x="4806919" y="0"/>
                </a:lnTo>
                <a:lnTo>
                  <a:pt x="4806919" y="5147972"/>
                </a:lnTo>
                <a:lnTo>
                  <a:pt x="0" y="5147972"/>
                </a:lnTo>
                <a:lnTo>
                  <a:pt x="0" y="0"/>
                </a:lnTo>
                <a:close/>
              </a:path>
            </a:pathLst>
          </a:custGeom>
          <a:blipFill>
            <a:blip r:embed="rId2"/>
            <a:stretch>
              <a:fillRect/>
            </a:stretch>
          </a:blipFill>
        </p:spPr>
      </p:sp>
      <p:grpSp>
        <p:nvGrpSpPr>
          <p:cNvPr id="12" name="Group 11"/>
          <p:cNvGrpSpPr/>
          <p:nvPr/>
        </p:nvGrpSpPr>
        <p:grpSpPr>
          <a:xfrm>
            <a:off x="5473517" y="2841831"/>
            <a:ext cx="9588086" cy="6479314"/>
            <a:chOff x="5154832" y="1380880"/>
            <a:chExt cx="9588086" cy="6479314"/>
          </a:xfrm>
        </p:grpSpPr>
        <p:sp>
          <p:nvSpPr>
            <p:cNvPr id="29" name="Rectangle 28"/>
            <p:cNvSpPr/>
            <p:nvPr/>
          </p:nvSpPr>
          <p:spPr>
            <a:xfrm>
              <a:off x="5154832" y="1380880"/>
              <a:ext cx="9588086" cy="6479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853515" y="2061828"/>
              <a:ext cx="8543299" cy="5509200"/>
            </a:xfrm>
            <a:prstGeom prst="rect">
              <a:avLst/>
            </a:prstGeom>
          </p:spPr>
          <p:txBody>
            <a:bodyPr wrap="square">
              <a:spAutoFit/>
            </a:bodyPr>
            <a:lstStyle/>
            <a:p>
              <a:pPr lvl="0" algn="just"/>
              <a:r>
                <a:rPr lang="en-GB" sz="4400" dirty="0">
                  <a:solidFill>
                    <a:prstClr val="black"/>
                  </a:solidFill>
                  <a:latin typeface="Cambria" panose="02040503050406030204" pitchFamily="18" charset="0"/>
                  <a:ea typeface="Cambria" panose="02040503050406030204" pitchFamily="18" charset="0"/>
                </a:rPr>
                <a:t>+ </a:t>
              </a:r>
              <a:r>
                <a:rPr lang="vi-VN" sz="4400" dirty="0">
                  <a:solidFill>
                    <a:prstClr val="black"/>
                  </a:solidFill>
                  <a:latin typeface="Cambria" panose="02040503050406030204" pitchFamily="18" charset="0"/>
                  <a:ea typeface="Cambria" panose="02040503050406030204" pitchFamily="18" charset="0"/>
                </a:rPr>
                <a:t>Phơi thóc, phơi ngô,…</a:t>
              </a:r>
            </a:p>
            <a:p>
              <a:pPr lvl="0" algn="just"/>
              <a:r>
                <a:rPr lang="vi-VN" sz="4400" dirty="0">
                  <a:solidFill>
                    <a:prstClr val="black"/>
                  </a:solidFill>
                  <a:latin typeface="Cambria" panose="02040503050406030204" pitchFamily="18" charset="0"/>
                  <a:ea typeface="Cambria" panose="02040503050406030204" pitchFamily="18" charset="0"/>
                </a:rPr>
                <a:t>+ Sấy củ cải, sấy long nhãn,…</a:t>
              </a:r>
            </a:p>
            <a:p>
              <a:pPr lvl="0" algn="just"/>
              <a:r>
                <a:rPr lang="vi-VN" sz="4400" dirty="0">
                  <a:solidFill>
                    <a:prstClr val="black"/>
                  </a:solidFill>
                  <a:latin typeface="Cambria" panose="02040503050406030204" pitchFamily="18" charset="0"/>
                  <a:ea typeface="Cambria" panose="02040503050406030204" pitchFamily="18" charset="0"/>
                </a:rPr>
                <a:t>+ Đèn chiếu sáng sử dụng năng lượng điện được tạo ra từ năng lượng mặt trời.</a:t>
              </a:r>
            </a:p>
            <a:p>
              <a:pPr lvl="0" algn="just"/>
              <a:r>
                <a:rPr lang="vi-VN" sz="4400" dirty="0">
                  <a:solidFill>
                    <a:prstClr val="black"/>
                  </a:solidFill>
                  <a:latin typeface="Cambria" panose="02040503050406030204" pitchFamily="18" charset="0"/>
                  <a:ea typeface="Cambria" panose="02040503050406030204" pitchFamily="18" charset="0"/>
                </a:rPr>
                <a:t>+ Bình nước nóng sử dụng năng lượng điện được tạo ra từ năng lượng mặt trời.</a:t>
              </a:r>
            </a:p>
          </p:txBody>
        </p:sp>
      </p:grpSp>
      <p:pic>
        <p:nvPicPr>
          <p:cNvPr id="11" name="Picture 10"/>
          <p:cNvPicPr>
            <a:picLocks noChangeAspect="1"/>
          </p:cNvPicPr>
          <p:nvPr/>
        </p:nvPicPr>
        <p:blipFill>
          <a:blip r:embed="rId3"/>
          <a:stretch>
            <a:fillRect/>
          </a:stretch>
        </p:blipFill>
        <p:spPr>
          <a:xfrm>
            <a:off x="7215647" y="674934"/>
            <a:ext cx="5944115" cy="1877731"/>
          </a:xfrm>
          <a:prstGeom prst="rect">
            <a:avLst/>
          </a:prstGeom>
        </p:spPr>
      </p:pic>
    </p:spTree>
    <p:extLst>
      <p:ext uri="{BB962C8B-B14F-4D97-AF65-F5344CB8AC3E}">
        <p14:creationId xmlns:p14="http://schemas.microsoft.com/office/powerpoint/2010/main" val="56737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13"/>
          <p:cNvSpPr/>
          <p:nvPr/>
        </p:nvSpPr>
        <p:spPr>
          <a:xfrm>
            <a:off x="-722207" y="5351690"/>
            <a:ext cx="4806919" cy="5147972"/>
          </a:xfrm>
          <a:custGeom>
            <a:avLst/>
            <a:gdLst/>
            <a:ahLst/>
            <a:cxnLst/>
            <a:rect l="l" t="t" r="r" b="b"/>
            <a:pathLst>
              <a:path w="4806919" h="5147972">
                <a:moveTo>
                  <a:pt x="0" y="0"/>
                </a:moveTo>
                <a:lnTo>
                  <a:pt x="4806919" y="0"/>
                </a:lnTo>
                <a:lnTo>
                  <a:pt x="4806919" y="5147972"/>
                </a:lnTo>
                <a:lnTo>
                  <a:pt x="0" y="5147972"/>
                </a:lnTo>
                <a:lnTo>
                  <a:pt x="0" y="0"/>
                </a:lnTo>
                <a:close/>
              </a:path>
            </a:pathLst>
          </a:custGeom>
          <a:blipFill>
            <a:blip r:embed="rId2"/>
            <a:stretch>
              <a:fillRect/>
            </a:stretch>
          </a:blipFill>
        </p:spPr>
      </p:sp>
      <p:sp>
        <p:nvSpPr>
          <p:cNvPr id="28" name="Freeform 13"/>
          <p:cNvSpPr/>
          <p:nvPr/>
        </p:nvSpPr>
        <p:spPr>
          <a:xfrm>
            <a:off x="7784246" y="-563242"/>
            <a:ext cx="4806919" cy="5147972"/>
          </a:xfrm>
          <a:custGeom>
            <a:avLst/>
            <a:gdLst/>
            <a:ahLst/>
            <a:cxnLst/>
            <a:rect l="l" t="t" r="r" b="b"/>
            <a:pathLst>
              <a:path w="4806919" h="5147972">
                <a:moveTo>
                  <a:pt x="0" y="0"/>
                </a:moveTo>
                <a:lnTo>
                  <a:pt x="4806919" y="0"/>
                </a:lnTo>
                <a:lnTo>
                  <a:pt x="4806919" y="5147972"/>
                </a:lnTo>
                <a:lnTo>
                  <a:pt x="0" y="5147972"/>
                </a:lnTo>
                <a:lnTo>
                  <a:pt x="0" y="0"/>
                </a:lnTo>
                <a:close/>
              </a:path>
            </a:pathLst>
          </a:custGeom>
          <a:blipFill>
            <a:blip r:embed="rId2"/>
            <a:stretch>
              <a:fillRect/>
            </a:stretch>
          </a:blipFill>
        </p:spPr>
      </p:sp>
      <p:grpSp>
        <p:nvGrpSpPr>
          <p:cNvPr id="12" name="Group 11"/>
          <p:cNvGrpSpPr/>
          <p:nvPr/>
        </p:nvGrpSpPr>
        <p:grpSpPr>
          <a:xfrm>
            <a:off x="4349957" y="3920922"/>
            <a:ext cx="9588086" cy="4513384"/>
            <a:chOff x="3923799" y="1549890"/>
            <a:chExt cx="9588086" cy="4513384"/>
          </a:xfrm>
        </p:grpSpPr>
        <p:sp>
          <p:nvSpPr>
            <p:cNvPr id="29" name="Rectangle 28"/>
            <p:cNvSpPr/>
            <p:nvPr/>
          </p:nvSpPr>
          <p:spPr>
            <a:xfrm>
              <a:off x="3923799" y="1549890"/>
              <a:ext cx="9588086" cy="4513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p:cNvSpPr/>
            <p:nvPr/>
          </p:nvSpPr>
          <p:spPr>
            <a:xfrm>
              <a:off x="4298242" y="2076769"/>
              <a:ext cx="8543299" cy="3477875"/>
            </a:xfrm>
            <a:prstGeom prst="rect">
              <a:avLst/>
            </a:prstGeom>
          </p:spPr>
          <p:txBody>
            <a:bodyPr wrap="square">
              <a:spAutoFit/>
            </a:bodyPr>
            <a:lstStyle/>
            <a:p>
              <a:pPr lvl="0" algn="just"/>
              <a:r>
                <a:rPr lang="vi-VN" sz="4400" dirty="0">
                  <a:solidFill>
                    <a:prstClr val="black"/>
                  </a:solidFill>
                  <a:latin typeface="Cambria" panose="02040503050406030204" pitchFamily="18" charset="0"/>
                  <a:ea typeface="Cambria" panose="02040503050406030204" pitchFamily="18" charset="0"/>
                </a:rPr>
                <a:t> Năng lượng mặt trời cần cho sự sống của mọi sinh vật trên Trái Đất. Con người đã sử dụng năng lượng mặt trời trong cuộc sống</a:t>
              </a:r>
              <a:r>
                <a:rPr lang="en-GB" sz="4400" dirty="0">
                  <a:solidFill>
                    <a:prstClr val="black"/>
                  </a:solidFill>
                  <a:latin typeface="Cambria" panose="02040503050406030204" pitchFamily="18" charset="0"/>
                  <a:ea typeface="Cambria" panose="02040503050406030204" pitchFamily="18" charset="0"/>
                </a:rPr>
                <a:t> </a:t>
              </a:r>
              <a:r>
                <a:rPr lang="vi-VN" sz="4400" dirty="0">
                  <a:solidFill>
                    <a:prstClr val="black"/>
                  </a:solidFill>
                  <a:latin typeface="Cambria" panose="02040503050406030204" pitchFamily="18" charset="0"/>
                  <a:ea typeface="Cambria" panose="02040503050406030204" pitchFamily="18" charset="0"/>
                </a:rPr>
                <a:t>hằng ngày.</a:t>
              </a:r>
            </a:p>
          </p:txBody>
        </p:sp>
      </p:grpSp>
      <p:pic>
        <p:nvPicPr>
          <p:cNvPr id="11" name="Picture 10"/>
          <p:cNvPicPr>
            <a:picLocks noChangeAspect="1"/>
          </p:cNvPicPr>
          <p:nvPr/>
        </p:nvPicPr>
        <p:blipFill>
          <a:blip r:embed="rId3"/>
          <a:stretch>
            <a:fillRect/>
          </a:stretch>
        </p:blipFill>
        <p:spPr>
          <a:xfrm>
            <a:off x="6437368" y="1136934"/>
            <a:ext cx="5944115" cy="2072820"/>
          </a:xfrm>
          <a:prstGeom prst="rect">
            <a:avLst/>
          </a:prstGeom>
        </p:spPr>
      </p:pic>
    </p:spTree>
    <p:extLst>
      <p:ext uri="{BB962C8B-B14F-4D97-AF65-F5344CB8AC3E}">
        <p14:creationId xmlns:p14="http://schemas.microsoft.com/office/powerpoint/2010/main" val="5610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I TRÒ CỦA ÁNH SÁNG ĐỐI VỚI CÂY TRỒNG NÊN B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47700"/>
            <a:ext cx="13868400" cy="866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45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baovemoitruong.org.vn/wp-content/uploads/2022/03/2503_DVcovulon.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6" r="589"/>
          <a:stretch/>
        </p:blipFill>
        <p:spPr bwMode="auto">
          <a:xfrm>
            <a:off x="2971800" y="952500"/>
            <a:ext cx="12725400" cy="858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81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71% bề mặt trái đất sẽ ra sao nếu thiếu cá m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28700"/>
            <a:ext cx="14359465" cy="807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87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ình đồng lúa xanh trổ b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95300"/>
            <a:ext cx="13868400" cy="924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60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arn(inVertical)">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Nền Hình ảnh Một Số Nấm Mọc Trong Bóng Tối Nền, Hình ảnh Nấm Gây  ảo Giác, Nấm, Thiên Nhiên Background Vector để tải xuống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52500"/>
            <a:ext cx="15081486" cy="845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69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23850" y="353666"/>
            <a:ext cx="17678400" cy="95142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rotWithShape="1">
          <a:blip r:embed="rId2"/>
          <a:srcRect l="2680" t="3096" r="1730" b="3154"/>
          <a:stretch/>
        </p:blipFill>
        <p:spPr>
          <a:xfrm>
            <a:off x="1066800" y="876299"/>
            <a:ext cx="8153400" cy="5715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9"/>
          <p:cNvSpPr txBox="1"/>
          <p:nvPr/>
        </p:nvSpPr>
        <p:spPr>
          <a:xfrm>
            <a:off x="2007269" y="7117496"/>
            <a:ext cx="14720826" cy="3474657"/>
          </a:xfrm>
          <a:prstGeom prst="rect">
            <a:avLst/>
          </a:prstGeom>
        </p:spPr>
        <p:txBody>
          <a:bodyPr lIns="50800" tIns="50800" rIns="50800" bIns="50800" rtlCol="0" anchor="ctr"/>
          <a:lstStyle/>
          <a:p>
            <a:pPr algn="ctr">
              <a:lnSpc>
                <a:spcPts val="2659"/>
              </a:lnSpc>
            </a:pPr>
            <a:endParaRPr>
              <a:gradFill>
                <a:gsLst>
                  <a:gs pos="0">
                    <a:srgbClr val="071952">
                      <a:alpha val="100000"/>
                    </a:srgbClr>
                  </a:gs>
                  <a:gs pos="100000">
                    <a:srgbClr val="088395">
                      <a:alpha val="100000"/>
                    </a:srgbClr>
                  </a:gs>
                </a:gsLst>
                <a:lin ang="2700000" scaled="0"/>
              </a:gradFill>
            </a:endParaRPr>
          </a:p>
        </p:txBody>
      </p:sp>
      <p:grpSp>
        <p:nvGrpSpPr>
          <p:cNvPr id="2" name="Group 1"/>
          <p:cNvGrpSpPr/>
          <p:nvPr/>
        </p:nvGrpSpPr>
        <p:grpSpPr>
          <a:xfrm>
            <a:off x="1750140" y="7417858"/>
            <a:ext cx="6705602" cy="1815764"/>
            <a:chOff x="2007269" y="7415324"/>
            <a:chExt cx="6705602" cy="1815764"/>
          </a:xfrm>
        </p:grpSpPr>
        <p:sp>
          <p:nvSpPr>
            <p:cNvPr id="19" name="Freeform 8"/>
            <p:cNvSpPr/>
            <p:nvPr/>
          </p:nvSpPr>
          <p:spPr>
            <a:xfrm>
              <a:off x="2007269" y="7415324"/>
              <a:ext cx="6705602" cy="1815764"/>
            </a:xfrm>
            <a:custGeom>
              <a:avLst/>
              <a:gdLst/>
              <a:ahLst/>
              <a:cxnLst/>
              <a:rect l="l" t="t" r="r" b="b"/>
              <a:pathLst>
                <a:path w="1883181" h="406400">
                  <a:moveTo>
                    <a:pt x="1679981" y="0"/>
                  </a:moveTo>
                  <a:cubicBezTo>
                    <a:pt x="1792205" y="0"/>
                    <a:pt x="1883181" y="90976"/>
                    <a:pt x="1883181" y="203200"/>
                  </a:cubicBezTo>
                  <a:cubicBezTo>
                    <a:pt x="1883181" y="315424"/>
                    <a:pt x="1792205" y="406400"/>
                    <a:pt x="1679981" y="406400"/>
                  </a:cubicBezTo>
                  <a:lnTo>
                    <a:pt x="203200" y="406400"/>
                  </a:lnTo>
                  <a:cubicBezTo>
                    <a:pt x="90976" y="406400"/>
                    <a:pt x="0" y="315424"/>
                    <a:pt x="0" y="203200"/>
                  </a:cubicBezTo>
                  <a:cubicBezTo>
                    <a:pt x="0" y="90976"/>
                    <a:pt x="90976" y="0"/>
                    <a:pt x="203200" y="0"/>
                  </a:cubicBezTo>
                  <a:close/>
                </a:path>
              </a:pathLst>
            </a:custGeom>
            <a:gradFill rotWithShape="1">
              <a:gsLst>
                <a:gs pos="0">
                  <a:srgbClr val="A4D4F1">
                    <a:alpha val="71000"/>
                  </a:srgbClr>
                </a:gs>
                <a:gs pos="100000">
                  <a:srgbClr val="C2E2F6"/>
                </a:gs>
              </a:gsLst>
              <a:lin ang="2700000"/>
            </a:gradFill>
          </p:spPr>
        </p:sp>
        <p:sp>
          <p:nvSpPr>
            <p:cNvPr id="20" name="Rectangle 19"/>
            <p:cNvSpPr/>
            <p:nvPr/>
          </p:nvSpPr>
          <p:spPr>
            <a:xfrm>
              <a:off x="3071318" y="7861541"/>
              <a:ext cx="4572000" cy="923330"/>
            </a:xfrm>
            <a:prstGeom prst="rect">
              <a:avLst/>
            </a:prstGeom>
          </p:spPr>
          <p:txBody>
            <a:bodyPr wrap="square">
              <a:spAutoFit/>
            </a:bodyPr>
            <a:lstStyle/>
            <a:p>
              <a:pPr lvl="0" algn="just"/>
              <a:r>
                <a:rPr lang="en-GB" sz="5400" dirty="0" err="1">
                  <a:solidFill>
                    <a:prstClr val="black"/>
                  </a:solidFill>
                  <a:latin typeface="Cambria" panose="02040503050406030204" pitchFamily="18" charset="0"/>
                  <a:ea typeface="Cambria" panose="02040503050406030204" pitchFamily="18" charset="0"/>
                </a:rPr>
                <a:t>Sản</a:t>
              </a:r>
              <a:r>
                <a:rPr lang="en-GB" sz="5400" dirty="0">
                  <a:solidFill>
                    <a:prstClr val="black"/>
                  </a:solidFill>
                  <a:latin typeface="Cambria" panose="02040503050406030204" pitchFamily="18" charset="0"/>
                  <a:ea typeface="Cambria" panose="02040503050406030204" pitchFamily="18" charset="0"/>
                </a:rPr>
                <a:t> </a:t>
              </a:r>
              <a:r>
                <a:rPr lang="en-GB" sz="5400" dirty="0" err="1">
                  <a:solidFill>
                    <a:prstClr val="black"/>
                  </a:solidFill>
                  <a:latin typeface="Cambria" panose="02040503050406030204" pitchFamily="18" charset="0"/>
                  <a:ea typeface="Cambria" panose="02040503050406030204" pitchFamily="18" charset="0"/>
                </a:rPr>
                <a:t>xuất</a:t>
              </a:r>
              <a:r>
                <a:rPr lang="en-GB" sz="5400" dirty="0">
                  <a:solidFill>
                    <a:prstClr val="black"/>
                  </a:solidFill>
                  <a:latin typeface="Cambria" panose="02040503050406030204" pitchFamily="18" charset="0"/>
                  <a:ea typeface="Cambria" panose="02040503050406030204" pitchFamily="18" charset="0"/>
                </a:rPr>
                <a:t> </a:t>
              </a:r>
              <a:r>
                <a:rPr lang="en-GB" sz="5400" dirty="0" err="1">
                  <a:solidFill>
                    <a:prstClr val="black"/>
                  </a:solidFill>
                  <a:latin typeface="Cambria" panose="02040503050406030204" pitchFamily="18" charset="0"/>
                  <a:ea typeface="Cambria" panose="02040503050406030204" pitchFamily="18" charset="0"/>
                </a:rPr>
                <a:t>muối</a:t>
              </a:r>
              <a:endParaRPr lang="en-GB" sz="5400" dirty="0">
                <a:solidFill>
                  <a:prstClr val="black"/>
                </a:solidFill>
                <a:latin typeface="Cambria" panose="02040503050406030204" pitchFamily="18" charset="0"/>
                <a:ea typeface="Cambria" panose="02040503050406030204" pitchFamily="18" charset="0"/>
              </a:endParaRPr>
            </a:p>
          </p:txBody>
        </p:sp>
      </p:grpSp>
      <p:grpSp>
        <p:nvGrpSpPr>
          <p:cNvPr id="21" name="Group 20"/>
          <p:cNvGrpSpPr/>
          <p:nvPr/>
        </p:nvGrpSpPr>
        <p:grpSpPr>
          <a:xfrm>
            <a:off x="9567707" y="803661"/>
            <a:ext cx="8234517" cy="3349241"/>
            <a:chOff x="2007269" y="7415324"/>
            <a:chExt cx="6705602" cy="2427319"/>
          </a:xfrm>
        </p:grpSpPr>
        <p:sp>
          <p:nvSpPr>
            <p:cNvPr id="22" name="Freeform 8"/>
            <p:cNvSpPr/>
            <p:nvPr/>
          </p:nvSpPr>
          <p:spPr>
            <a:xfrm>
              <a:off x="2007269" y="7415324"/>
              <a:ext cx="6705602" cy="2427319"/>
            </a:xfrm>
            <a:custGeom>
              <a:avLst/>
              <a:gdLst/>
              <a:ahLst/>
              <a:cxnLst/>
              <a:rect l="l" t="t" r="r" b="b"/>
              <a:pathLst>
                <a:path w="1883181" h="406400">
                  <a:moveTo>
                    <a:pt x="1679981" y="0"/>
                  </a:moveTo>
                  <a:cubicBezTo>
                    <a:pt x="1792205" y="0"/>
                    <a:pt x="1883181" y="90976"/>
                    <a:pt x="1883181" y="203200"/>
                  </a:cubicBezTo>
                  <a:cubicBezTo>
                    <a:pt x="1883181" y="315424"/>
                    <a:pt x="1792205" y="406400"/>
                    <a:pt x="1679981" y="406400"/>
                  </a:cubicBezTo>
                  <a:lnTo>
                    <a:pt x="203200" y="406400"/>
                  </a:lnTo>
                  <a:cubicBezTo>
                    <a:pt x="90976" y="406400"/>
                    <a:pt x="0" y="315424"/>
                    <a:pt x="0" y="203200"/>
                  </a:cubicBezTo>
                  <a:cubicBezTo>
                    <a:pt x="0" y="90976"/>
                    <a:pt x="90976" y="0"/>
                    <a:pt x="203200" y="0"/>
                  </a:cubicBezTo>
                  <a:close/>
                </a:path>
              </a:pathLst>
            </a:custGeom>
            <a:gradFill rotWithShape="1">
              <a:gsLst>
                <a:gs pos="0">
                  <a:srgbClr val="A4D4F1">
                    <a:alpha val="71000"/>
                  </a:srgbClr>
                </a:gs>
                <a:gs pos="100000">
                  <a:srgbClr val="C2E2F6"/>
                </a:gs>
              </a:gsLst>
              <a:lin ang="2700000"/>
            </a:gradFill>
          </p:spPr>
        </p:sp>
        <p:sp>
          <p:nvSpPr>
            <p:cNvPr id="23" name="Rectangle 22"/>
            <p:cNvSpPr/>
            <p:nvPr/>
          </p:nvSpPr>
          <p:spPr>
            <a:xfrm>
              <a:off x="2412608" y="7652709"/>
              <a:ext cx="5832872" cy="1873679"/>
            </a:xfrm>
            <a:prstGeom prst="rect">
              <a:avLst/>
            </a:prstGeom>
          </p:spPr>
          <p:txBody>
            <a:bodyPr wrap="square">
              <a:spAutoFit/>
            </a:bodyPr>
            <a:lstStyle/>
            <a:p>
              <a:pPr lvl="0" algn="ctr"/>
              <a:r>
                <a:rPr lang="vi-VN" sz="5400" dirty="0">
                  <a:solidFill>
                    <a:prstClr val="black"/>
                  </a:solidFill>
                  <a:latin typeface="Cambria" panose="02040503050406030204" pitchFamily="18" charset="0"/>
                  <a:ea typeface="Cambria" panose="02040503050406030204" pitchFamily="18" charset="0"/>
                </a:rPr>
                <a:t> Mặt trời có vai trò như thế nào trong việc sản xuất muối biển?</a:t>
              </a:r>
              <a:endParaRPr lang="en-GB" sz="5400" dirty="0">
                <a:solidFill>
                  <a:prstClr val="black"/>
                </a:solidFill>
                <a:latin typeface="Cambria" panose="02040503050406030204" pitchFamily="18" charset="0"/>
                <a:ea typeface="Cambria" panose="02040503050406030204" pitchFamily="18" charset="0"/>
              </a:endParaRPr>
            </a:p>
          </p:txBody>
        </p:sp>
      </p:grpSp>
      <p:grpSp>
        <p:nvGrpSpPr>
          <p:cNvPr id="4" name="Group 3"/>
          <p:cNvGrpSpPr/>
          <p:nvPr/>
        </p:nvGrpSpPr>
        <p:grpSpPr>
          <a:xfrm>
            <a:off x="10420311" y="4132465"/>
            <a:ext cx="6507809" cy="4821035"/>
            <a:chOff x="10420311" y="4132465"/>
            <a:chExt cx="6507809" cy="4821035"/>
          </a:xfrm>
        </p:grpSpPr>
        <p:sp>
          <p:nvSpPr>
            <p:cNvPr id="24" name="Freeform 7"/>
            <p:cNvSpPr/>
            <p:nvPr/>
          </p:nvSpPr>
          <p:spPr>
            <a:xfrm>
              <a:off x="10420311" y="4132465"/>
              <a:ext cx="6507809" cy="4821035"/>
            </a:xfrm>
            <a:custGeom>
              <a:avLst/>
              <a:gdLst/>
              <a:ahLst/>
              <a:cxnLst/>
              <a:rect l="l" t="t" r="r" b="b"/>
              <a:pathLst>
                <a:path w="870874" h="1134407">
                  <a:moveTo>
                    <a:pt x="18177" y="0"/>
                  </a:moveTo>
                  <a:lnTo>
                    <a:pt x="852697" y="0"/>
                  </a:lnTo>
                  <a:cubicBezTo>
                    <a:pt x="857518" y="0"/>
                    <a:pt x="862141" y="1915"/>
                    <a:pt x="865550" y="5324"/>
                  </a:cubicBezTo>
                  <a:cubicBezTo>
                    <a:pt x="868959" y="8733"/>
                    <a:pt x="870874" y="13356"/>
                    <a:pt x="870874" y="18177"/>
                  </a:cubicBezTo>
                  <a:lnTo>
                    <a:pt x="870874" y="1116230"/>
                  </a:lnTo>
                  <a:cubicBezTo>
                    <a:pt x="870874" y="1126269"/>
                    <a:pt x="862736" y="1134407"/>
                    <a:pt x="852697" y="1134407"/>
                  </a:cubicBezTo>
                  <a:lnTo>
                    <a:pt x="18177" y="1134407"/>
                  </a:lnTo>
                  <a:cubicBezTo>
                    <a:pt x="8138" y="1134407"/>
                    <a:pt x="0" y="1126269"/>
                    <a:pt x="0" y="1116230"/>
                  </a:cubicBezTo>
                  <a:lnTo>
                    <a:pt x="0" y="18177"/>
                  </a:lnTo>
                  <a:cubicBezTo>
                    <a:pt x="0" y="8138"/>
                    <a:pt x="8138" y="0"/>
                    <a:pt x="18177" y="0"/>
                  </a:cubicBezTo>
                  <a:close/>
                </a:path>
              </a:pathLst>
            </a:custGeom>
            <a:solidFill>
              <a:srgbClr val="FFFFFF"/>
            </a:solidFill>
            <a:ln w="57150">
              <a:solidFill>
                <a:srgbClr val="C0E1F6"/>
              </a:solidFill>
            </a:ln>
          </p:spPr>
        </p:sp>
        <p:sp>
          <p:nvSpPr>
            <p:cNvPr id="3" name="Rectangle 2"/>
            <p:cNvSpPr/>
            <p:nvPr/>
          </p:nvSpPr>
          <p:spPr>
            <a:xfrm>
              <a:off x="10811949" y="4419323"/>
              <a:ext cx="5784134" cy="4247317"/>
            </a:xfrm>
            <a:prstGeom prst="rect">
              <a:avLst/>
            </a:prstGeom>
          </p:spPr>
          <p:txBody>
            <a:bodyPr wrap="square">
              <a:spAutoFit/>
            </a:bodyPr>
            <a:lstStyle/>
            <a:p>
              <a:pPr algn="just"/>
              <a:r>
                <a:rPr lang="vi-VN" sz="5400" dirty="0">
                  <a:solidFill>
                    <a:prstClr val="black"/>
                  </a:solidFill>
                  <a:latin typeface="Cambria" panose="02040503050406030204" pitchFamily="18" charset="0"/>
                  <a:ea typeface="Cambria" panose="02040503050406030204" pitchFamily="18" charset="0"/>
                </a:rPr>
                <a:t> Mặt trời cung cấp năng lượng để làm bay hơi nước biển, </a:t>
              </a:r>
            </a:p>
            <a:p>
              <a:pPr algn="just"/>
              <a:r>
                <a:rPr lang="vi-VN" sz="5400" dirty="0">
                  <a:solidFill>
                    <a:prstClr val="black"/>
                  </a:solidFill>
                  <a:latin typeface="Cambria" panose="02040503050406030204" pitchFamily="18" charset="0"/>
                  <a:ea typeface="Cambria" panose="02040503050406030204" pitchFamily="18" charset="0"/>
                </a:rPr>
                <a:t>tạo điều kiện cho muối kết tinh lại.</a:t>
              </a:r>
              <a:endParaRPr lang="en-GB" dirty="0"/>
            </a:p>
          </p:txBody>
        </p:sp>
      </p:grpSp>
    </p:spTree>
    <p:extLst>
      <p:ext uri="{BB962C8B-B14F-4D97-AF65-F5344CB8AC3E}">
        <p14:creationId xmlns:p14="http://schemas.microsoft.com/office/powerpoint/2010/main" val="292694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23850" y="353666"/>
            <a:ext cx="17678400" cy="95142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rotWithShape="1">
          <a:blip r:embed="rId2"/>
          <a:srcRect l="50975" r="773" b="50694"/>
          <a:stretch/>
        </p:blipFill>
        <p:spPr>
          <a:xfrm>
            <a:off x="957109" y="693877"/>
            <a:ext cx="8534399" cy="61206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p:cNvGrpSpPr/>
          <p:nvPr/>
        </p:nvGrpSpPr>
        <p:grpSpPr>
          <a:xfrm>
            <a:off x="1871507" y="7154718"/>
            <a:ext cx="6705602" cy="1815764"/>
            <a:chOff x="2007269" y="7415324"/>
            <a:chExt cx="6705602" cy="1815764"/>
          </a:xfrm>
        </p:grpSpPr>
        <p:sp>
          <p:nvSpPr>
            <p:cNvPr id="8" name="Freeform 8"/>
            <p:cNvSpPr/>
            <p:nvPr/>
          </p:nvSpPr>
          <p:spPr>
            <a:xfrm>
              <a:off x="2007269" y="7415324"/>
              <a:ext cx="6705602" cy="1815764"/>
            </a:xfrm>
            <a:custGeom>
              <a:avLst/>
              <a:gdLst/>
              <a:ahLst/>
              <a:cxnLst/>
              <a:rect l="l" t="t" r="r" b="b"/>
              <a:pathLst>
                <a:path w="1883181" h="406400">
                  <a:moveTo>
                    <a:pt x="1679981" y="0"/>
                  </a:moveTo>
                  <a:cubicBezTo>
                    <a:pt x="1792205" y="0"/>
                    <a:pt x="1883181" y="90976"/>
                    <a:pt x="1883181" y="203200"/>
                  </a:cubicBezTo>
                  <a:cubicBezTo>
                    <a:pt x="1883181" y="315424"/>
                    <a:pt x="1792205" y="406400"/>
                    <a:pt x="1679981" y="406400"/>
                  </a:cubicBezTo>
                  <a:lnTo>
                    <a:pt x="203200" y="406400"/>
                  </a:lnTo>
                  <a:cubicBezTo>
                    <a:pt x="90976" y="406400"/>
                    <a:pt x="0" y="315424"/>
                    <a:pt x="0" y="203200"/>
                  </a:cubicBezTo>
                  <a:cubicBezTo>
                    <a:pt x="0" y="90976"/>
                    <a:pt x="90976" y="0"/>
                    <a:pt x="203200" y="0"/>
                  </a:cubicBezTo>
                  <a:close/>
                </a:path>
              </a:pathLst>
            </a:custGeom>
            <a:gradFill rotWithShape="1">
              <a:gsLst>
                <a:gs pos="0">
                  <a:srgbClr val="A4D4F1">
                    <a:alpha val="71000"/>
                  </a:srgbClr>
                </a:gs>
                <a:gs pos="100000">
                  <a:srgbClr val="C2E2F6"/>
                </a:gs>
              </a:gsLst>
              <a:lin ang="2700000"/>
            </a:gradFill>
          </p:spPr>
        </p:sp>
        <p:sp>
          <p:nvSpPr>
            <p:cNvPr id="9" name="Rectangle 8"/>
            <p:cNvSpPr/>
            <p:nvPr/>
          </p:nvSpPr>
          <p:spPr>
            <a:xfrm>
              <a:off x="3071318" y="7861541"/>
              <a:ext cx="4572000" cy="923330"/>
            </a:xfrm>
            <a:prstGeom prst="rect">
              <a:avLst/>
            </a:prstGeom>
          </p:spPr>
          <p:txBody>
            <a:bodyPr wrap="square">
              <a:spAutoFit/>
            </a:bodyPr>
            <a:lstStyle/>
            <a:p>
              <a:pPr lvl="0" algn="just"/>
              <a:r>
                <a:rPr lang="en-GB" sz="5400" dirty="0" err="1">
                  <a:solidFill>
                    <a:prstClr val="black"/>
                  </a:solidFill>
                  <a:latin typeface="Cambria" panose="02040503050406030204" pitchFamily="18" charset="0"/>
                  <a:ea typeface="Cambria" panose="02040503050406030204" pitchFamily="18" charset="0"/>
                </a:rPr>
                <a:t>Phơi</a:t>
              </a:r>
              <a:r>
                <a:rPr lang="en-GB" sz="5400" dirty="0">
                  <a:solidFill>
                    <a:prstClr val="black"/>
                  </a:solidFill>
                  <a:latin typeface="Cambria" panose="02040503050406030204" pitchFamily="18" charset="0"/>
                  <a:ea typeface="Cambria" panose="02040503050406030204" pitchFamily="18" charset="0"/>
                </a:rPr>
                <a:t> </a:t>
              </a:r>
              <a:r>
                <a:rPr lang="en-GB" sz="5400" dirty="0" err="1">
                  <a:solidFill>
                    <a:prstClr val="black"/>
                  </a:solidFill>
                  <a:latin typeface="Cambria" panose="02040503050406030204" pitchFamily="18" charset="0"/>
                  <a:ea typeface="Cambria" panose="02040503050406030204" pitchFamily="18" charset="0"/>
                </a:rPr>
                <a:t>khô</a:t>
              </a:r>
              <a:r>
                <a:rPr lang="en-GB" sz="5400" dirty="0">
                  <a:solidFill>
                    <a:prstClr val="black"/>
                  </a:solidFill>
                  <a:latin typeface="Cambria" panose="02040503050406030204" pitchFamily="18" charset="0"/>
                  <a:ea typeface="Cambria" panose="02040503050406030204" pitchFamily="18" charset="0"/>
                </a:rPr>
                <a:t> </a:t>
              </a:r>
              <a:r>
                <a:rPr lang="en-GB" sz="5400" dirty="0" err="1">
                  <a:solidFill>
                    <a:prstClr val="black"/>
                  </a:solidFill>
                  <a:latin typeface="Cambria" panose="02040503050406030204" pitchFamily="18" charset="0"/>
                  <a:ea typeface="Cambria" panose="02040503050406030204" pitchFamily="18" charset="0"/>
                </a:rPr>
                <a:t>thóc</a:t>
              </a:r>
              <a:endParaRPr lang="en-GB" sz="5400" dirty="0">
                <a:solidFill>
                  <a:prstClr val="black"/>
                </a:solidFill>
                <a:latin typeface="Cambria" panose="02040503050406030204" pitchFamily="18" charset="0"/>
                <a:ea typeface="Cambria" panose="02040503050406030204" pitchFamily="18" charset="0"/>
              </a:endParaRPr>
            </a:p>
          </p:txBody>
        </p:sp>
      </p:grpSp>
      <p:grpSp>
        <p:nvGrpSpPr>
          <p:cNvPr id="10" name="Group 9"/>
          <p:cNvGrpSpPr/>
          <p:nvPr/>
        </p:nvGrpSpPr>
        <p:grpSpPr>
          <a:xfrm>
            <a:off x="9629620" y="1104900"/>
            <a:ext cx="8234517" cy="3349241"/>
            <a:chOff x="2007269" y="7415324"/>
            <a:chExt cx="6705602" cy="2427319"/>
          </a:xfrm>
        </p:grpSpPr>
        <p:sp>
          <p:nvSpPr>
            <p:cNvPr id="11" name="Freeform 8"/>
            <p:cNvSpPr/>
            <p:nvPr/>
          </p:nvSpPr>
          <p:spPr>
            <a:xfrm>
              <a:off x="2007269" y="7415324"/>
              <a:ext cx="6705602" cy="2427319"/>
            </a:xfrm>
            <a:custGeom>
              <a:avLst/>
              <a:gdLst/>
              <a:ahLst/>
              <a:cxnLst/>
              <a:rect l="l" t="t" r="r" b="b"/>
              <a:pathLst>
                <a:path w="1883181" h="406400">
                  <a:moveTo>
                    <a:pt x="1679981" y="0"/>
                  </a:moveTo>
                  <a:cubicBezTo>
                    <a:pt x="1792205" y="0"/>
                    <a:pt x="1883181" y="90976"/>
                    <a:pt x="1883181" y="203200"/>
                  </a:cubicBezTo>
                  <a:cubicBezTo>
                    <a:pt x="1883181" y="315424"/>
                    <a:pt x="1792205" y="406400"/>
                    <a:pt x="1679981" y="406400"/>
                  </a:cubicBezTo>
                  <a:lnTo>
                    <a:pt x="203200" y="406400"/>
                  </a:lnTo>
                  <a:cubicBezTo>
                    <a:pt x="90976" y="406400"/>
                    <a:pt x="0" y="315424"/>
                    <a:pt x="0" y="203200"/>
                  </a:cubicBezTo>
                  <a:cubicBezTo>
                    <a:pt x="0" y="90976"/>
                    <a:pt x="90976" y="0"/>
                    <a:pt x="203200" y="0"/>
                  </a:cubicBezTo>
                  <a:close/>
                </a:path>
              </a:pathLst>
            </a:custGeom>
            <a:gradFill rotWithShape="1">
              <a:gsLst>
                <a:gs pos="0">
                  <a:srgbClr val="A4D4F1">
                    <a:alpha val="71000"/>
                  </a:srgbClr>
                </a:gs>
                <a:gs pos="100000">
                  <a:srgbClr val="C2E2F6"/>
                </a:gs>
              </a:gsLst>
              <a:lin ang="2700000"/>
            </a:gradFill>
          </p:spPr>
        </p:sp>
        <p:sp>
          <p:nvSpPr>
            <p:cNvPr id="12" name="Rectangle 11"/>
            <p:cNvSpPr/>
            <p:nvPr/>
          </p:nvSpPr>
          <p:spPr>
            <a:xfrm>
              <a:off x="2412608" y="7652709"/>
              <a:ext cx="5832872" cy="1873679"/>
            </a:xfrm>
            <a:prstGeom prst="rect">
              <a:avLst/>
            </a:prstGeom>
          </p:spPr>
          <p:txBody>
            <a:bodyPr wrap="square">
              <a:spAutoFit/>
            </a:bodyPr>
            <a:lstStyle/>
            <a:p>
              <a:pPr lvl="0" algn="ctr"/>
              <a:r>
                <a:rPr lang="vi-VN" sz="5400" dirty="0">
                  <a:solidFill>
                    <a:prstClr val="black"/>
                  </a:solidFill>
                  <a:latin typeface="Cambria" panose="02040503050406030204" pitchFamily="18" charset="0"/>
                  <a:ea typeface="Cambria" panose="02040503050406030204" pitchFamily="18" charset="0"/>
                </a:rPr>
                <a:t> Vì sao khi trời nắng nóng, thóc sẽ khô nhanh hơn?</a:t>
              </a:r>
              <a:endParaRPr lang="en-GB" sz="5400" dirty="0">
                <a:solidFill>
                  <a:prstClr val="black"/>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10482224" y="4433705"/>
            <a:ext cx="6507809" cy="4391800"/>
            <a:chOff x="10420311" y="4132466"/>
            <a:chExt cx="6507809" cy="4391800"/>
          </a:xfrm>
        </p:grpSpPr>
        <p:sp>
          <p:nvSpPr>
            <p:cNvPr id="16" name="Freeform 7"/>
            <p:cNvSpPr/>
            <p:nvPr/>
          </p:nvSpPr>
          <p:spPr>
            <a:xfrm>
              <a:off x="10420311" y="4132466"/>
              <a:ext cx="6507809" cy="4391800"/>
            </a:xfrm>
            <a:custGeom>
              <a:avLst/>
              <a:gdLst/>
              <a:ahLst/>
              <a:cxnLst/>
              <a:rect l="l" t="t" r="r" b="b"/>
              <a:pathLst>
                <a:path w="870874" h="1134407">
                  <a:moveTo>
                    <a:pt x="18177" y="0"/>
                  </a:moveTo>
                  <a:lnTo>
                    <a:pt x="852697" y="0"/>
                  </a:lnTo>
                  <a:cubicBezTo>
                    <a:pt x="857518" y="0"/>
                    <a:pt x="862141" y="1915"/>
                    <a:pt x="865550" y="5324"/>
                  </a:cubicBezTo>
                  <a:cubicBezTo>
                    <a:pt x="868959" y="8733"/>
                    <a:pt x="870874" y="13356"/>
                    <a:pt x="870874" y="18177"/>
                  </a:cubicBezTo>
                  <a:lnTo>
                    <a:pt x="870874" y="1116230"/>
                  </a:lnTo>
                  <a:cubicBezTo>
                    <a:pt x="870874" y="1126269"/>
                    <a:pt x="862736" y="1134407"/>
                    <a:pt x="852697" y="1134407"/>
                  </a:cubicBezTo>
                  <a:lnTo>
                    <a:pt x="18177" y="1134407"/>
                  </a:lnTo>
                  <a:cubicBezTo>
                    <a:pt x="8138" y="1134407"/>
                    <a:pt x="0" y="1126269"/>
                    <a:pt x="0" y="1116230"/>
                  </a:cubicBezTo>
                  <a:lnTo>
                    <a:pt x="0" y="18177"/>
                  </a:lnTo>
                  <a:cubicBezTo>
                    <a:pt x="0" y="8138"/>
                    <a:pt x="8138" y="0"/>
                    <a:pt x="18177" y="0"/>
                  </a:cubicBezTo>
                  <a:close/>
                </a:path>
              </a:pathLst>
            </a:custGeom>
            <a:solidFill>
              <a:srgbClr val="FFFFFF"/>
            </a:solidFill>
            <a:ln w="57150">
              <a:solidFill>
                <a:srgbClr val="C0E1F6"/>
              </a:solidFill>
            </a:ln>
          </p:spPr>
        </p:sp>
        <p:sp>
          <p:nvSpPr>
            <p:cNvPr id="17" name="Rectangle 16"/>
            <p:cNvSpPr/>
            <p:nvPr/>
          </p:nvSpPr>
          <p:spPr>
            <a:xfrm>
              <a:off x="10588780" y="4407608"/>
              <a:ext cx="6116171" cy="3785652"/>
            </a:xfrm>
            <a:prstGeom prst="rect">
              <a:avLst/>
            </a:prstGeom>
          </p:spPr>
          <p:txBody>
            <a:bodyPr wrap="square">
              <a:spAutoFit/>
            </a:bodyPr>
            <a:lstStyle/>
            <a:p>
              <a:pPr algn="just"/>
              <a:r>
                <a:rPr lang="vi-VN" sz="4800" dirty="0">
                  <a:solidFill>
                    <a:prstClr val="black"/>
                  </a:solidFill>
                  <a:latin typeface="Cambria" panose="02040503050406030204" pitchFamily="18" charset="0"/>
                  <a:ea typeface="Cambria" panose="02040503050406030204" pitchFamily="18" charset="0"/>
                </a:rPr>
                <a:t> Ánh sáng mặt trời cung cấp nhiệt lượng để làm khô thóc nhanh chóng, giúp bảo quản thóc tốt hơn.</a:t>
              </a:r>
              <a:endParaRPr lang="en-GB" sz="1600" dirty="0"/>
            </a:p>
          </p:txBody>
        </p:sp>
      </p:grpSp>
    </p:spTree>
    <p:extLst>
      <p:ext uri="{BB962C8B-B14F-4D97-AF65-F5344CB8AC3E}">
        <p14:creationId xmlns:p14="http://schemas.microsoft.com/office/powerpoint/2010/main" val="427804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23850" y="353666"/>
            <a:ext cx="17678400" cy="95142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rotWithShape="1">
          <a:blip r:embed="rId2"/>
          <a:srcRect t="52372" r="51978" b="1356"/>
          <a:stretch/>
        </p:blipFill>
        <p:spPr>
          <a:xfrm>
            <a:off x="1018966" y="1229573"/>
            <a:ext cx="7598437" cy="5353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p:cNvGrpSpPr/>
          <p:nvPr/>
        </p:nvGrpSpPr>
        <p:grpSpPr>
          <a:xfrm>
            <a:off x="1600200" y="7214047"/>
            <a:ext cx="6705602" cy="1815764"/>
            <a:chOff x="2007269" y="7415324"/>
            <a:chExt cx="6705602" cy="1815764"/>
          </a:xfrm>
        </p:grpSpPr>
        <p:sp>
          <p:nvSpPr>
            <p:cNvPr id="8" name="Freeform 8"/>
            <p:cNvSpPr/>
            <p:nvPr/>
          </p:nvSpPr>
          <p:spPr>
            <a:xfrm>
              <a:off x="2007269" y="7415324"/>
              <a:ext cx="6705602" cy="1815764"/>
            </a:xfrm>
            <a:custGeom>
              <a:avLst/>
              <a:gdLst/>
              <a:ahLst/>
              <a:cxnLst/>
              <a:rect l="l" t="t" r="r" b="b"/>
              <a:pathLst>
                <a:path w="1883181" h="406400">
                  <a:moveTo>
                    <a:pt x="1679981" y="0"/>
                  </a:moveTo>
                  <a:cubicBezTo>
                    <a:pt x="1792205" y="0"/>
                    <a:pt x="1883181" y="90976"/>
                    <a:pt x="1883181" y="203200"/>
                  </a:cubicBezTo>
                  <a:cubicBezTo>
                    <a:pt x="1883181" y="315424"/>
                    <a:pt x="1792205" y="406400"/>
                    <a:pt x="1679981" y="406400"/>
                  </a:cubicBezTo>
                  <a:lnTo>
                    <a:pt x="203200" y="406400"/>
                  </a:lnTo>
                  <a:cubicBezTo>
                    <a:pt x="90976" y="406400"/>
                    <a:pt x="0" y="315424"/>
                    <a:pt x="0" y="203200"/>
                  </a:cubicBezTo>
                  <a:cubicBezTo>
                    <a:pt x="0" y="90976"/>
                    <a:pt x="90976" y="0"/>
                    <a:pt x="203200" y="0"/>
                  </a:cubicBezTo>
                  <a:close/>
                </a:path>
              </a:pathLst>
            </a:custGeom>
            <a:gradFill rotWithShape="1">
              <a:gsLst>
                <a:gs pos="0">
                  <a:srgbClr val="A4D4F1">
                    <a:alpha val="71000"/>
                  </a:srgbClr>
                </a:gs>
                <a:gs pos="100000">
                  <a:srgbClr val="C2E2F6"/>
                </a:gs>
              </a:gsLst>
              <a:lin ang="2700000"/>
            </a:gradFill>
          </p:spPr>
        </p:sp>
        <p:sp>
          <p:nvSpPr>
            <p:cNvPr id="9" name="Rectangle 8"/>
            <p:cNvSpPr/>
            <p:nvPr/>
          </p:nvSpPr>
          <p:spPr>
            <a:xfrm>
              <a:off x="2865448" y="7861541"/>
              <a:ext cx="4989244" cy="923330"/>
            </a:xfrm>
            <a:prstGeom prst="rect">
              <a:avLst/>
            </a:prstGeom>
          </p:spPr>
          <p:txBody>
            <a:bodyPr wrap="square">
              <a:spAutoFit/>
            </a:bodyPr>
            <a:lstStyle/>
            <a:p>
              <a:pPr lvl="0" algn="just"/>
              <a:r>
                <a:rPr lang="en-GB" sz="5400" dirty="0" err="1">
                  <a:solidFill>
                    <a:prstClr val="black"/>
                  </a:solidFill>
                  <a:latin typeface="Cambria" panose="02040503050406030204" pitchFamily="18" charset="0"/>
                  <a:ea typeface="Cambria" panose="02040503050406030204" pitchFamily="18" charset="0"/>
                </a:rPr>
                <a:t>Làm</a:t>
              </a:r>
              <a:r>
                <a:rPr lang="en-GB" sz="5400" dirty="0">
                  <a:solidFill>
                    <a:prstClr val="black"/>
                  </a:solidFill>
                  <a:latin typeface="Cambria" panose="02040503050406030204" pitchFamily="18" charset="0"/>
                  <a:ea typeface="Cambria" panose="02040503050406030204" pitchFamily="18" charset="0"/>
                </a:rPr>
                <a:t> </a:t>
              </a:r>
              <a:r>
                <a:rPr lang="en-GB" sz="5400" dirty="0" err="1">
                  <a:solidFill>
                    <a:prstClr val="black"/>
                  </a:solidFill>
                  <a:latin typeface="Cambria" panose="02040503050406030204" pitchFamily="18" charset="0"/>
                  <a:ea typeface="Cambria" panose="02040503050406030204" pitchFamily="18" charset="0"/>
                </a:rPr>
                <a:t>nước</a:t>
              </a:r>
              <a:r>
                <a:rPr lang="en-GB" sz="5400" dirty="0">
                  <a:solidFill>
                    <a:prstClr val="black"/>
                  </a:solidFill>
                  <a:latin typeface="Cambria" panose="02040503050406030204" pitchFamily="18" charset="0"/>
                  <a:ea typeface="Cambria" panose="02040503050406030204" pitchFamily="18" charset="0"/>
                </a:rPr>
                <a:t> </a:t>
              </a:r>
              <a:r>
                <a:rPr lang="en-GB" sz="5400" dirty="0" err="1">
                  <a:solidFill>
                    <a:prstClr val="black"/>
                  </a:solidFill>
                  <a:latin typeface="Cambria" panose="02040503050406030204" pitchFamily="18" charset="0"/>
                  <a:ea typeface="Cambria" panose="02040503050406030204" pitchFamily="18" charset="0"/>
                </a:rPr>
                <a:t>nóng</a:t>
              </a:r>
              <a:endParaRPr lang="en-GB" sz="5400" dirty="0">
                <a:solidFill>
                  <a:prstClr val="black"/>
                </a:solidFill>
                <a:latin typeface="Cambria" panose="02040503050406030204" pitchFamily="18" charset="0"/>
                <a:ea typeface="Cambria" panose="02040503050406030204" pitchFamily="18" charset="0"/>
              </a:endParaRPr>
            </a:p>
          </p:txBody>
        </p:sp>
      </p:grpSp>
      <p:grpSp>
        <p:nvGrpSpPr>
          <p:cNvPr id="10" name="Group 9"/>
          <p:cNvGrpSpPr/>
          <p:nvPr/>
        </p:nvGrpSpPr>
        <p:grpSpPr>
          <a:xfrm>
            <a:off x="8617404" y="719065"/>
            <a:ext cx="9246734" cy="2397951"/>
            <a:chOff x="2007269" y="7415324"/>
            <a:chExt cx="6705602" cy="1737884"/>
          </a:xfrm>
        </p:grpSpPr>
        <p:sp>
          <p:nvSpPr>
            <p:cNvPr id="11" name="Freeform 8"/>
            <p:cNvSpPr/>
            <p:nvPr/>
          </p:nvSpPr>
          <p:spPr>
            <a:xfrm>
              <a:off x="2007269" y="7415324"/>
              <a:ext cx="6705602" cy="1494578"/>
            </a:xfrm>
            <a:custGeom>
              <a:avLst/>
              <a:gdLst/>
              <a:ahLst/>
              <a:cxnLst/>
              <a:rect l="l" t="t" r="r" b="b"/>
              <a:pathLst>
                <a:path w="1883181" h="406400">
                  <a:moveTo>
                    <a:pt x="1679981" y="0"/>
                  </a:moveTo>
                  <a:cubicBezTo>
                    <a:pt x="1792205" y="0"/>
                    <a:pt x="1883181" y="90976"/>
                    <a:pt x="1883181" y="203200"/>
                  </a:cubicBezTo>
                  <a:cubicBezTo>
                    <a:pt x="1883181" y="315424"/>
                    <a:pt x="1792205" y="406400"/>
                    <a:pt x="1679981" y="406400"/>
                  </a:cubicBezTo>
                  <a:lnTo>
                    <a:pt x="203200" y="406400"/>
                  </a:lnTo>
                  <a:cubicBezTo>
                    <a:pt x="90976" y="406400"/>
                    <a:pt x="0" y="315424"/>
                    <a:pt x="0" y="203200"/>
                  </a:cubicBezTo>
                  <a:cubicBezTo>
                    <a:pt x="0" y="90976"/>
                    <a:pt x="90976" y="0"/>
                    <a:pt x="203200" y="0"/>
                  </a:cubicBezTo>
                  <a:close/>
                </a:path>
              </a:pathLst>
            </a:custGeom>
            <a:gradFill rotWithShape="1">
              <a:gsLst>
                <a:gs pos="0">
                  <a:srgbClr val="A4D4F1">
                    <a:alpha val="71000"/>
                  </a:srgbClr>
                </a:gs>
                <a:gs pos="100000">
                  <a:srgbClr val="C2E2F6"/>
                </a:gs>
              </a:gsLst>
              <a:lin ang="2700000"/>
            </a:gradFill>
          </p:spPr>
        </p:sp>
        <p:sp>
          <p:nvSpPr>
            <p:cNvPr id="12" name="Rectangle 11"/>
            <p:cNvSpPr/>
            <p:nvPr/>
          </p:nvSpPr>
          <p:spPr>
            <a:xfrm>
              <a:off x="2412608" y="7614114"/>
              <a:ext cx="5832872" cy="1539094"/>
            </a:xfrm>
            <a:prstGeom prst="rect">
              <a:avLst/>
            </a:prstGeom>
          </p:spPr>
          <p:txBody>
            <a:bodyPr wrap="square">
              <a:spAutoFit/>
            </a:bodyPr>
            <a:lstStyle/>
            <a:p>
              <a:pPr lvl="0" algn="ctr"/>
              <a:r>
                <a:rPr lang="vi-VN" sz="4400" dirty="0">
                  <a:solidFill>
                    <a:prstClr val="black"/>
                  </a:solidFill>
                  <a:latin typeface="Cambria" panose="02040503050406030204" pitchFamily="18" charset="0"/>
                  <a:ea typeface="Cambria" panose="02040503050406030204" pitchFamily="18" charset="0"/>
                </a:rPr>
                <a:t> Bình nước nóng sử dụng năng lượng mặt trời có ưu điểm gì?</a:t>
              </a:r>
              <a:endParaRPr lang="en-GB" sz="4400" dirty="0">
                <a:solidFill>
                  <a:prstClr val="black"/>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9582153" y="2762250"/>
            <a:ext cx="7486648" cy="6523006"/>
            <a:chOff x="10108711" y="4132466"/>
            <a:chExt cx="7486648" cy="6523006"/>
          </a:xfrm>
        </p:grpSpPr>
        <p:sp>
          <p:nvSpPr>
            <p:cNvPr id="16" name="Freeform 7"/>
            <p:cNvSpPr/>
            <p:nvPr/>
          </p:nvSpPr>
          <p:spPr>
            <a:xfrm>
              <a:off x="10108711" y="4132466"/>
              <a:ext cx="7486648" cy="6523006"/>
            </a:xfrm>
            <a:custGeom>
              <a:avLst/>
              <a:gdLst/>
              <a:ahLst/>
              <a:cxnLst/>
              <a:rect l="l" t="t" r="r" b="b"/>
              <a:pathLst>
                <a:path w="870874" h="1134407">
                  <a:moveTo>
                    <a:pt x="18177" y="0"/>
                  </a:moveTo>
                  <a:lnTo>
                    <a:pt x="852697" y="0"/>
                  </a:lnTo>
                  <a:cubicBezTo>
                    <a:pt x="857518" y="0"/>
                    <a:pt x="862141" y="1915"/>
                    <a:pt x="865550" y="5324"/>
                  </a:cubicBezTo>
                  <a:cubicBezTo>
                    <a:pt x="868959" y="8733"/>
                    <a:pt x="870874" y="13356"/>
                    <a:pt x="870874" y="18177"/>
                  </a:cubicBezTo>
                  <a:lnTo>
                    <a:pt x="870874" y="1116230"/>
                  </a:lnTo>
                  <a:cubicBezTo>
                    <a:pt x="870874" y="1126269"/>
                    <a:pt x="862736" y="1134407"/>
                    <a:pt x="852697" y="1134407"/>
                  </a:cubicBezTo>
                  <a:lnTo>
                    <a:pt x="18177" y="1134407"/>
                  </a:lnTo>
                  <a:cubicBezTo>
                    <a:pt x="8138" y="1134407"/>
                    <a:pt x="0" y="1126269"/>
                    <a:pt x="0" y="1116230"/>
                  </a:cubicBezTo>
                  <a:lnTo>
                    <a:pt x="0" y="18177"/>
                  </a:lnTo>
                  <a:cubicBezTo>
                    <a:pt x="0" y="8138"/>
                    <a:pt x="8138" y="0"/>
                    <a:pt x="18177" y="0"/>
                  </a:cubicBezTo>
                  <a:close/>
                </a:path>
              </a:pathLst>
            </a:custGeom>
            <a:solidFill>
              <a:srgbClr val="FFFFFF"/>
            </a:solidFill>
            <a:ln w="57150">
              <a:solidFill>
                <a:srgbClr val="C0E1F6"/>
              </a:solidFill>
            </a:ln>
          </p:spPr>
        </p:sp>
        <p:sp>
          <p:nvSpPr>
            <p:cNvPr id="17" name="Rectangle 16"/>
            <p:cNvSpPr/>
            <p:nvPr/>
          </p:nvSpPr>
          <p:spPr>
            <a:xfrm>
              <a:off x="10301055" y="4270037"/>
              <a:ext cx="7101959" cy="6247864"/>
            </a:xfrm>
            <a:prstGeom prst="rect">
              <a:avLst/>
            </a:prstGeom>
          </p:spPr>
          <p:txBody>
            <a:bodyPr wrap="square">
              <a:spAutoFit/>
            </a:bodyPr>
            <a:lstStyle/>
            <a:p>
              <a:pPr algn="just"/>
              <a:r>
                <a:rPr lang="en-GB"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Tiết kiệm chi phí: Giúp tiết kiệm tiền điện hàng tháng. </a:t>
              </a:r>
              <a:r>
                <a:rPr lang="en-GB"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Bảo vệ môi trường: Không tạo ra khí thải gây ô nhiễm môi trường. </a:t>
              </a:r>
              <a:endParaRPr lang="en-GB" sz="4000" dirty="0">
                <a:latin typeface="Cambria" panose="02040503050406030204" pitchFamily="18" charset="0"/>
                <a:ea typeface="Cambria" panose="02040503050406030204" pitchFamily="18" charset="0"/>
              </a:endParaRPr>
            </a:p>
            <a:p>
              <a:pPr algn="just"/>
              <a:r>
                <a:rPr lang="en-GB"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An toàn: Không nguy cơ cháy nổ như bình nước nóng sử dụng điện. </a:t>
              </a:r>
              <a:endParaRPr lang="en-GB" sz="4000" dirty="0">
                <a:latin typeface="Cambria" panose="02040503050406030204" pitchFamily="18" charset="0"/>
                <a:ea typeface="Cambria" panose="02040503050406030204" pitchFamily="18" charset="0"/>
              </a:endParaRPr>
            </a:p>
            <a:p>
              <a:pPr algn="just"/>
              <a:r>
                <a:rPr lang="en-GB"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Dễ sử dụng: Hoạt động tự động, không cần thao tác nhiều</a:t>
              </a:r>
              <a:endParaRPr lang="en-GB" sz="12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38010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155</TotalTime>
  <Words>430</Words>
  <Application>Microsoft Office PowerPoint</Application>
  <PresentationFormat>Custom</PresentationFormat>
  <Paragraphs>29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Times New Roman</vt:lpstr>
      <vt:lpstr>#9Slide06 SVNDope Script</vt:lpstr>
      <vt:lpstr>Cambria</vt:lpstr>
      <vt:lpstr>SVN-Newton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T11_KH</dc:title>
  <cp:lastModifiedBy>Admin</cp:lastModifiedBy>
  <cp:revision>41</cp:revision>
  <dcterms:created xsi:type="dcterms:W3CDTF">2006-08-16T00:00:00Z</dcterms:created>
  <dcterms:modified xsi:type="dcterms:W3CDTF">2024-11-23T14:43:03Z</dcterms:modified>
  <dc:identifier>DAGSHIJW_tQ</dc:identifier>
</cp:coreProperties>
</file>