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33"/>
  </p:notesMasterIdLst>
  <p:handoutMasterIdLst>
    <p:handoutMasterId r:id="rId34"/>
  </p:handoutMasterIdLst>
  <p:sldIdLst>
    <p:sldId id="299" r:id="rId2"/>
    <p:sldId id="296" r:id="rId3"/>
    <p:sldId id="289" r:id="rId4"/>
    <p:sldId id="300" r:id="rId5"/>
    <p:sldId id="321" r:id="rId6"/>
    <p:sldId id="291" r:id="rId7"/>
    <p:sldId id="301" r:id="rId8"/>
    <p:sldId id="329" r:id="rId9"/>
    <p:sldId id="302" r:id="rId10"/>
    <p:sldId id="303" r:id="rId11"/>
    <p:sldId id="292" r:id="rId12"/>
    <p:sldId id="304" r:id="rId13"/>
    <p:sldId id="307" r:id="rId14"/>
    <p:sldId id="323" r:id="rId15"/>
    <p:sldId id="319" r:id="rId16"/>
    <p:sldId id="320" r:id="rId17"/>
    <p:sldId id="308" r:id="rId18"/>
    <p:sldId id="327" r:id="rId19"/>
    <p:sldId id="306" r:id="rId20"/>
    <p:sldId id="315" r:id="rId21"/>
    <p:sldId id="309" r:id="rId22"/>
    <p:sldId id="317" r:id="rId23"/>
    <p:sldId id="311" r:id="rId24"/>
    <p:sldId id="312" r:id="rId25"/>
    <p:sldId id="313" r:id="rId26"/>
    <p:sldId id="316" r:id="rId27"/>
    <p:sldId id="330" r:id="rId28"/>
    <p:sldId id="314" r:id="rId29"/>
    <p:sldId id="324" r:id="rId30"/>
    <p:sldId id="325" r:id="rId31"/>
    <p:sldId id="328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FF79A"/>
    <a:srgbClr val="FF0066"/>
    <a:srgbClr val="FDDEEB"/>
    <a:srgbClr val="C6EAFA"/>
    <a:srgbClr val="F299D1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9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E51F0-3B44-41F7-B9FC-A2717D46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95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FA60-8A33-4E1D-9555-2971E4259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1844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9DFA60-8A33-4E1D-9555-2971E4259A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9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9DFA60-8A33-4E1D-9555-2971E4259A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9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29DFA60-8A33-4E1D-9555-2971E4259A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7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023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25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0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5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7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CF06-7042-4EA1-8481-9C11875315C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408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649" r:id="rId13"/>
    <p:sldLayoutId id="2147483650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992WD6EK81w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992WD6EK81w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18" Type="http://schemas.openxmlformats.org/officeDocument/2006/relationships/image" Target="../media/image34.png"/><Relationship Id="rId3" Type="http://schemas.microsoft.com/office/2007/relationships/hdphoto" Target="../media/hdphoto4.wdp"/><Relationship Id="rId21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33.png"/><Relationship Id="rId2" Type="http://schemas.openxmlformats.org/officeDocument/2006/relationships/image" Target="../media/image11.png"/><Relationship Id="rId16" Type="http://schemas.openxmlformats.org/officeDocument/2006/relationships/image" Target="../media/image27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24" Type="http://schemas.openxmlformats.org/officeDocument/2006/relationships/image" Target="../media/image37.emf"/><Relationship Id="rId5" Type="http://schemas.openxmlformats.org/officeDocument/2006/relationships/image" Target="../media/image13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18" Type="http://schemas.openxmlformats.org/officeDocument/2006/relationships/image" Target="../media/image34.png"/><Relationship Id="rId3" Type="http://schemas.microsoft.com/office/2007/relationships/hdphoto" Target="../media/hdphoto4.wdp"/><Relationship Id="rId21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33.png"/><Relationship Id="rId2" Type="http://schemas.openxmlformats.org/officeDocument/2006/relationships/image" Target="../media/image11.png"/><Relationship Id="rId16" Type="http://schemas.openxmlformats.org/officeDocument/2006/relationships/image" Target="../media/image27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24" Type="http://schemas.openxmlformats.org/officeDocument/2006/relationships/image" Target="../media/image37.emf"/><Relationship Id="rId5" Type="http://schemas.openxmlformats.org/officeDocument/2006/relationships/image" Target="../media/image13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18" Type="http://schemas.openxmlformats.org/officeDocument/2006/relationships/image" Target="../media/image34.png"/><Relationship Id="rId3" Type="http://schemas.microsoft.com/office/2007/relationships/hdphoto" Target="../media/hdphoto4.wdp"/><Relationship Id="rId21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33.png"/><Relationship Id="rId2" Type="http://schemas.openxmlformats.org/officeDocument/2006/relationships/image" Target="../media/image11.png"/><Relationship Id="rId16" Type="http://schemas.openxmlformats.org/officeDocument/2006/relationships/image" Target="../media/image27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24" Type="http://schemas.openxmlformats.org/officeDocument/2006/relationships/image" Target="../media/image37.emf"/><Relationship Id="rId5" Type="http://schemas.openxmlformats.org/officeDocument/2006/relationships/image" Target="../media/image13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10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992WD6EK81w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sFx1KjuwfU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2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45773" y="1312863"/>
            <a:ext cx="11954785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00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528025"/>
            <a:ext cx="76962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88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88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8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8800" b="1" dirty="0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43400" y="3065463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Lớp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 </a:t>
            </a:r>
            <a:r>
              <a:rPr lang="en-US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2B2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4555" y="4407475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5650" y="1598753"/>
            <a:ext cx="4393324" cy="1990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0450" y="3976913"/>
            <a:ext cx="123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4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3976914"/>
            <a:ext cx="184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x 2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7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515999" y="1319733"/>
            <a:ext cx="2061681" cy="668724"/>
            <a:chOff x="1870518" y="1440653"/>
            <a:chExt cx="1116312" cy="46166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38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739820" y="1192304"/>
            <a:ext cx="652766" cy="64543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7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&gt;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&lt;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7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2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45773" y="1312863"/>
            <a:ext cx="11954785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500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528025"/>
            <a:ext cx="76962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88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88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8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8800" b="1" dirty="0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43400" y="3065463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Lớp</a:t>
            </a:r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 </a:t>
            </a:r>
            <a:r>
              <a:rPr lang="en-US" sz="3600" kern="1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2B2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4555" y="4407475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9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0FF8B-F36F-4075-9B77-03A444CBE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D96E23-B203-4A04-B69B-6A3CBCC20C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228474" y="460941"/>
            <a:ext cx="4497993" cy="320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15</a:t>
            </a:fld>
            <a:endParaRPr lang="en-US"/>
          </a:p>
        </p:txBody>
      </p:sp>
      <p:pic>
        <p:nvPicPr>
          <p:cNvPr id="11" name="992WD6EK81w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1404730"/>
            <a:ext cx="12192000" cy="48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7216013678613416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763" y="0"/>
            <a:ext cx="11926887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-430389" y="-234747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16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17" cstate="email"/>
          <a:srcRect/>
          <a:stretch>
            <a:fillRect/>
          </a:stretch>
        </p:blipFill>
        <p:spPr>
          <a:xfrm rot="16200000">
            <a:off x="6358823" y="-785517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17" cstate="email"/>
          <a:srcRect/>
          <a:stretch>
            <a:fillRect/>
          </a:stretch>
        </p:blipFill>
        <p:spPr>
          <a:xfrm rot="5400000" flipV="1">
            <a:off x="6568292" y="1511484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 flipH="1">
            <a:off x="-3843" y="-1"/>
            <a:ext cx="3511746" cy="265150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3945734" y="227280"/>
            <a:ext cx="5669224" cy="808299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46713" y="267618"/>
            <a:ext cx="53977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50204" y="992715"/>
            <a:ext cx="8860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GB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Flowchart: Punched Tape 26"/>
          <p:cNvSpPr/>
          <p:nvPr/>
        </p:nvSpPr>
        <p:spPr>
          <a:xfrm>
            <a:off x="25348" y="2336104"/>
            <a:ext cx="2227522" cy="2400799"/>
          </a:xfrm>
          <a:prstGeom prst="flowChartPunchedTape">
            <a:avLst/>
          </a:prstGeom>
          <a:solidFill>
            <a:srgbClr val="FFFBC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endParaRPr lang="en-US" sz="2800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2650204" y="1888444"/>
            <a:ext cx="2537871" cy="702546"/>
          </a:xfrm>
          <a:prstGeom prst="wedgeRoundRectCallout">
            <a:avLst>
              <a:gd name="adj1" fmla="val -62889"/>
              <a:gd name="adj2" fmla="val 100880"/>
              <a:gd name="adj3" fmla="val 16667"/>
            </a:avLst>
          </a:prstGeom>
          <a:solidFill>
            <a:srgbClr val="FFFBC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6157423" y="1814291"/>
            <a:ext cx="6008897" cy="2091890"/>
          </a:xfrm>
          <a:prstGeom prst="wedgeEllipseCallout">
            <a:avLst>
              <a:gd name="adj1" fmla="val -69019"/>
              <a:gd name="adj2" fmla="val -29524"/>
            </a:avLst>
          </a:prstGeom>
          <a:solidFill>
            <a:srgbClr val="FFFBCD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3167270" y="2885881"/>
            <a:ext cx="2677190" cy="1649811"/>
          </a:xfrm>
          <a:prstGeom prst="wedgeRoundRectCallout">
            <a:avLst>
              <a:gd name="adj1" fmla="val -83863"/>
              <a:gd name="adj2" fmla="val -43960"/>
              <a:gd name="adj3" fmla="val 16667"/>
            </a:avLst>
          </a:prstGeom>
          <a:solidFill>
            <a:srgbClr val="FFF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cỏ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363239" y="4830583"/>
            <a:ext cx="2053861" cy="1483561"/>
          </a:xfrm>
          <a:prstGeom prst="wedgeRoundRectCallout">
            <a:avLst>
              <a:gd name="adj1" fmla="val -54718"/>
              <a:gd name="adj2" fmla="val -175116"/>
              <a:gd name="adj3" fmla="val 16667"/>
            </a:avLst>
          </a:prstGeom>
          <a:solidFill>
            <a:srgbClr val="FFF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ròng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ròng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7218640" y="3943202"/>
            <a:ext cx="4993053" cy="1153805"/>
          </a:xfrm>
          <a:prstGeom prst="wedgeEllipseCallout">
            <a:avLst>
              <a:gd name="adj1" fmla="val -75786"/>
              <a:gd name="adj2" fmla="val -84561"/>
            </a:avLst>
          </a:prstGeom>
          <a:solidFill>
            <a:srgbClr val="FFF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Callout 37"/>
          <p:cNvSpPr/>
          <p:nvPr/>
        </p:nvSpPr>
        <p:spPr>
          <a:xfrm>
            <a:off x="5757412" y="5115339"/>
            <a:ext cx="6434588" cy="1276115"/>
          </a:xfrm>
          <a:prstGeom prst="wedgeEllipseCallout">
            <a:avLst>
              <a:gd name="adj1" fmla="val -70136"/>
              <a:gd name="adj2" fmla="val -26634"/>
            </a:avLst>
          </a:prstGeom>
          <a:solidFill>
            <a:srgbClr val="FFF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08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0FF8B-F36F-4075-9B77-03A444CBE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D96E23-B203-4A04-B69B-6A3CBCC20C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228474" y="460941"/>
            <a:ext cx="7382126" cy="320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2</a:t>
            </a:fld>
            <a:endParaRPr lang="en-US"/>
          </a:p>
        </p:txBody>
      </p:sp>
      <p:pic>
        <p:nvPicPr>
          <p:cNvPr id="11" name="992WD6EK81w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1404730"/>
            <a:ext cx="12192000" cy="48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81"/>
            <a:ext cx="12192000" cy="6617094"/>
          </a:xfrm>
          <a:prstGeom prst="rect">
            <a:avLst/>
          </a:prstGeom>
        </p:spPr>
      </p:pic>
      <p:pic>
        <p:nvPicPr>
          <p:cNvPr id="7" name="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  <a:solidFill>
            <a:srgbClr val="FFFBCD"/>
          </a:solidFill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grpFill/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grpFill/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grpFill/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grpFill/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235" y="4341254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21613" y="-943474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36484" y="177001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1283110" y="1444634"/>
            <a:ext cx="10530348" cy="3552890"/>
          </a:xfrm>
          <a:prstGeom prst="round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58851" y="1201430"/>
            <a:ext cx="10109204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7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4400" dirty="0">
                <a:latin typeface="+mj-lt"/>
              </a:rPr>
              <a:t>Bài văn đã tái hiện lại hiện thực mùa nước nổi xảy ra ở đồng bằng sông Cửu Long hằng năm. Qua bài văn ta thấy được tình yêu của tác giả đối với </a:t>
            </a:r>
            <a:r>
              <a:rPr lang="vi-VN" sz="4400" dirty="0" smtClean="0">
                <a:latin typeface="+mj-lt"/>
              </a:rPr>
              <a:t>vùng</a:t>
            </a:r>
            <a:r>
              <a:rPr lang="en-US" sz="4400" dirty="0" smtClean="0">
                <a:latin typeface="+mj-lt"/>
              </a:rPr>
              <a:t> </a:t>
            </a:r>
            <a:r>
              <a:rPr lang="vi-VN" sz="4400" dirty="0" smtClean="0">
                <a:latin typeface="+mj-lt"/>
              </a:rPr>
              <a:t>đất </a:t>
            </a:r>
            <a:r>
              <a:rPr lang="vi-VN" sz="4400" dirty="0">
                <a:latin typeface="+mj-lt"/>
              </a:rPr>
              <a:t>này.</a:t>
            </a:r>
            <a:endParaRPr lang="en-US" sz="4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9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21613" y="-943474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36484" y="177001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861312" y="2318649"/>
            <a:ext cx="5611395" cy="1861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7271" y="2608985"/>
            <a:ext cx="7470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lại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0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331030" y="2142309"/>
            <a:ext cx="6493294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</a:t>
            </a:r>
          </a:p>
          <a:p>
            <a:pPr algn="ctr"/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9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6" y="1554104"/>
            <a:ext cx="11674682" cy="1371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466" y="620668"/>
            <a:ext cx="1169317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200"/>
              </a:spcAft>
            </a:pP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Tìm từ chỉ đặc điểm của mưa có trong bài đọc.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2455818" y="1300055"/>
            <a:ext cx="862148" cy="8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368937" y="1255742"/>
            <a:ext cx="905691" cy="8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8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0FF8B-F36F-4075-9B77-03A444CBE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D96E23-B203-4A04-B69B-6A3CBCC20C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228474" y="460941"/>
            <a:ext cx="7382126" cy="320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27</a:t>
            </a:fld>
            <a:endParaRPr lang="en-US"/>
          </a:p>
        </p:txBody>
      </p:sp>
      <p:pic>
        <p:nvPicPr>
          <p:cNvPr id="11" name="992WD6EK81w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1404730"/>
            <a:ext cx="12192000" cy="48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266" y="837361"/>
            <a:ext cx="10199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Tìm thêm từ ngữ tả mưa.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851266" y="1985600"/>
            <a:ext cx="9826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lộp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bộp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,rào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8" y="920423"/>
            <a:ext cx="5541805" cy="1783019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152876" cy="9913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8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8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8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152876" cy="991383"/>
                </a:xfrm>
                <a:prstGeom prst="rect">
                  <a:avLst/>
                </a:prstGeom>
                <a:blipFill>
                  <a:blip r:embed="rId3"/>
                  <a:stretch>
                    <a:fillRect l="-2580" r="-1474" b="-121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Hai thừa số là 8 và 2.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1794201" y="3450802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 Hai thừa số là 4 và 5.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30</a:t>
            </a:fld>
            <a:endParaRPr lang="en-US"/>
          </a:p>
        </p:txBody>
      </p:sp>
      <p:pic>
        <p:nvPicPr>
          <p:cNvPr id="6" name="7sFx1Kjuwf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98017" cy="64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CF06-7042-4EA1-8481-9C11875315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1069304" y="1465943"/>
            <a:ext cx="595560" cy="62016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851624" y="1465943"/>
            <a:ext cx="1116312" cy="741383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56468"/>
              </p:ext>
            </p:extLst>
          </p:nvPr>
        </p:nvGraphicFramePr>
        <p:xfrm>
          <a:off x="1471292" y="2745383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1069304" y="1465943"/>
            <a:ext cx="595560" cy="62016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851624" y="1465943"/>
            <a:ext cx="1116312" cy="741383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71292" y="2745383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5541543" y="3963084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7035866" y="399111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8727872" y="3991118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489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914401" y="3335944"/>
            <a:ext cx="10755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a) Mỗi hàng có 5 quả </a:t>
            </a:r>
            <a:r>
              <a:rPr lang="vi-VN" sz="3600" dirty="0" smtClean="0">
                <a:latin typeface="+mj-lt"/>
              </a:rPr>
              <a:t>bóng.</a:t>
            </a:r>
            <a:r>
              <a:rPr lang="en-US" sz="3600" dirty="0" smtClean="0">
                <a:latin typeface="+mj-lt"/>
              </a:rPr>
              <a:t> </a:t>
            </a:r>
            <a:r>
              <a:rPr lang="vi-VN" sz="3600" dirty="0" smtClean="0">
                <a:latin typeface="+mj-lt"/>
              </a:rPr>
              <a:t>Hỏi </a:t>
            </a:r>
            <a:r>
              <a:rPr lang="vi-VN" sz="3600" dirty="0">
                <a:latin typeface="+mj-lt"/>
              </a:rPr>
              <a:t>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5388634" y="4118551"/>
            <a:ext cx="173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i="1" dirty="0">
                <a:latin typeface="+mj-lt"/>
              </a:rPr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3570934" y="4672915"/>
            <a:ext cx="575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Số quả bóng ở cả 3 hàng là</a:t>
            </a:r>
            <a:r>
              <a:rPr lang="vi-VN" sz="3200" dirty="0">
                <a:latin typeface="+mj-lt"/>
              </a:rPr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4547733" y="5463301"/>
            <a:ext cx="4887934" cy="1111483"/>
            <a:chOff x="1550833" y="4706073"/>
            <a:chExt cx="3349420" cy="11114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3" y="4740338"/>
                  <a:ext cx="3349420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200" dirty="0">
                      <a:solidFill>
                        <a:srgbClr val="FF0066"/>
                      </a:solidFill>
                      <a:latin typeface="+mj-lt"/>
                    </a:rPr>
                    <a:t> </a:t>
                  </a:r>
                  <a:r>
                    <a:rPr lang="vi-VN" sz="3200" dirty="0">
                      <a:latin typeface="+mj-lt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latin typeface="+mj-lt"/>
                    </a:rPr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3" y="4740338"/>
                  <a:ext cx="3349420" cy="1077218"/>
                </a:xfrm>
                <a:prstGeom prst="rect">
                  <a:avLst/>
                </a:prstGeom>
                <a:blipFill>
                  <a:blip r:embed="rId5"/>
                  <a:stretch>
                    <a:fillRect t="-79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135525" y="4762905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4601974" y="5475301"/>
            <a:ext cx="738647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4519567" y="6179627"/>
            <a:ext cx="5785576" cy="1220661"/>
            <a:chOff x="1320656" y="5275529"/>
            <a:chExt cx="4074678" cy="12206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i="1" dirty="0">
                  <a:latin typeface="+mj-lt"/>
                </a:rPr>
                <a:t>Đáp số:            </a:t>
              </a:r>
              <a:r>
                <a:rPr lang="vi-VN" sz="3600" dirty="0">
                  <a:latin typeface="+mj-lt"/>
                </a:rPr>
                <a:t>quả bóng.</a:t>
              </a:r>
              <a:endParaRPr lang="vi-VN" sz="3600" i="1" dirty="0">
                <a:latin typeface="+mj-lt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6860332" y="5520134"/>
            <a:ext cx="738647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6889922" y="6156034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 animBg="1"/>
      <p:bldP spid="34" grpId="0" animBg="1"/>
      <p:bldP spid="36" grpId="0" animBg="1"/>
      <p:bldP spid="57" grpId="0" animBg="1"/>
      <p:bldP spid="5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1451429" y="2978139"/>
            <a:ext cx="924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b) Mỗi cột có 3 quả </a:t>
            </a:r>
            <a:r>
              <a:rPr lang="vi-VN" sz="3600" dirty="0" smtClean="0">
                <a:latin typeface="+mj-lt"/>
              </a:rPr>
              <a:t>bóng.</a:t>
            </a:r>
            <a:r>
              <a:rPr lang="en-US" sz="3600" dirty="0" smtClean="0">
                <a:latin typeface="+mj-lt"/>
              </a:rPr>
              <a:t> </a:t>
            </a:r>
            <a:r>
              <a:rPr lang="vi-VN" sz="3600" dirty="0" smtClean="0">
                <a:latin typeface="+mj-lt"/>
              </a:rPr>
              <a:t>Hỏi </a:t>
            </a:r>
            <a:r>
              <a:rPr lang="vi-VN" sz="3600" dirty="0">
                <a:latin typeface="+mj-lt"/>
              </a:rPr>
              <a:t>5 cột có tất cả bao nhiêu quả bóng?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37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8" grpId="0" animBg="1"/>
      <p:bldP spid="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768882" y="3016202"/>
            <a:ext cx="8408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Mỗi hàng có 5 quả </a:t>
            </a:r>
            <a:r>
              <a:rPr lang="vi-VN" sz="2800" dirty="0" smtClean="0"/>
              <a:t>bóng.</a:t>
            </a:r>
            <a:r>
              <a:rPr lang="en-US" sz="2800" dirty="0" smtClean="0"/>
              <a:t> </a:t>
            </a:r>
            <a:r>
              <a:rPr lang="vi-VN" sz="2800" dirty="0" smtClean="0"/>
              <a:t>Hỏi </a:t>
            </a:r>
            <a:r>
              <a:rPr lang="vi-VN" sz="2800" dirty="0"/>
              <a:t>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4912828" y="3933710"/>
            <a:ext cx="1735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3708582" y="4333628"/>
            <a:ext cx="511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4561508" y="5012834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4619867" y="5012834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4067885" y="5704203"/>
            <a:ext cx="4074678" cy="495155"/>
            <a:chOff x="4130116" y="5625083"/>
            <a:chExt cx="4074678" cy="4951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4130116" y="568935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5782430" y="5625083"/>
              <a:ext cx="506152" cy="47718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6341520" y="5023073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5685654" y="5728227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770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/>
              <a:t>a) Mỗi hàng có 5 quả bóng.</a:t>
            </a:r>
          </a:p>
          <a:p>
            <a:r>
              <a:rPr lang="vi-VN" sz="2200" dirty="0" smtClean="0"/>
              <a:t>Hỏi 3 hàng có tất cả bao nhiêu quả bóng?</a:t>
            </a:r>
            <a:endParaRPr lang="vi-VN" sz="2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420703" y="4314458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</a:t>
                  </a:r>
                  <a:r>
                    <a:rPr lang="vi-VN" sz="2200" dirty="0" smtClean="0"/>
                    <a:t> 3   </a:t>
                  </a:r>
                  <a:r>
                    <a:rPr lang="vi-VN" sz="2200" dirty="0"/>
                    <a:t>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 smtClean="0"/>
                <a:t>Đáp </a:t>
              </a:r>
              <a:r>
                <a:rPr lang="vi-VN" sz="2200" i="1" dirty="0"/>
                <a:t>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26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&quot;/&gt;&lt;lineCharCount val=&quot;21&quot;/&gt;&lt;lineCharCount val=&quot;51&quot;/&gt;&lt;lineCharCount val=&quot;25&quot;/&gt;&lt;lineCharCount val=&quot;35&quot;/&gt;&lt;lineCharCount val=&quot;1&quot;/&gt;&lt;/TableIndex&gt;&lt;/ShapeTextInfo&gt;"/>
  <p:tag name="HTML_SHAPEINFO" val="&lt;ThreeDShapeInfo&gt;&lt;uuid val=&quot;&quot;/&gt;&lt;isInvalidForFieldText val=&quot;0&quot;/&gt;&lt;Image&gt;&lt;filename val=&quot;C:\Users\PC\Desktop\SOA\e learrning  CHU SOA\MT PH moi\data\asimages\{461071B7-15C5-4BA4-94D5-C604AC1A3BE3}_1.png&quot;/&gt;&lt;left val=&quot;42&quot;/&gt;&lt;top val=&quot;347&quot;/&gt;&lt;width val=&quot;613&quot;/&gt;&lt;height val=&quot;15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&quot;/&gt;&lt;lineCharCount val=&quot;21&quot;/&gt;&lt;lineCharCount val=&quot;51&quot;/&gt;&lt;lineCharCount val=&quot;25&quot;/&gt;&lt;lineCharCount val=&quot;35&quot;/&gt;&lt;lineCharCount val=&quot;1&quot;/&gt;&lt;/TableIndex&gt;&lt;/ShapeTextInfo&gt;"/>
  <p:tag name="HTML_SHAPEINFO" val="&lt;ThreeDShapeInfo&gt;&lt;uuid val=&quot;&quot;/&gt;&lt;isInvalidForFieldText val=&quot;0&quot;/&gt;&lt;Image&gt;&lt;filename val=&quot;C:\Users\PC\Desktop\SOA\e learrning  CHU SOA\MT PH moi\data\asimages\{461071B7-15C5-4BA4-94D5-C604AC1A3BE3}_1.png&quot;/&gt;&lt;left val=&quot;42&quot;/&gt;&lt;top val=&quot;347&quot;/&gt;&lt;width val=&quot;613&quot;/&gt;&lt;height val=&quot;157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&quot;/&gt;&lt;lineCharCount val=&quot;21&quot;/&gt;&lt;lineCharCount val=&quot;51&quot;/&gt;&lt;lineCharCount val=&quot;25&quot;/&gt;&lt;lineCharCount val=&quot;35&quot;/&gt;&lt;lineCharCount val=&quot;1&quot;/&gt;&lt;/TableIndex&gt;&lt;/ShapeTextInfo&gt;"/>
  <p:tag name="HTML_SHAPEINFO" val="&lt;ThreeDShapeInfo&gt;&lt;uuid val=&quot;&quot;/&gt;&lt;isInvalidForFieldText val=&quot;0&quot;/&gt;&lt;Image&gt;&lt;filename val=&quot;C:\Users\PC\Desktop\SOA\e learrning  CHU SOA\MT PH moi\data\asimages\{461071B7-15C5-4BA4-94D5-C604AC1A3BE3}_1.png&quot;/&gt;&lt;left val=&quot;42&quot;/&gt;&lt;top val=&quot;347&quot;/&gt;&lt;width val=&quot;613&quot;/&gt;&lt;height val=&quot;157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689</Words>
  <Application>Microsoft Office PowerPoint</Application>
  <PresentationFormat>Widescreen</PresentationFormat>
  <Paragraphs>179</Paragraphs>
  <Slides>31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tieppro1980@gmail.com</cp:lastModifiedBy>
  <cp:revision>206</cp:revision>
  <dcterms:created xsi:type="dcterms:W3CDTF">2021-06-02T01:34:28Z</dcterms:created>
  <dcterms:modified xsi:type="dcterms:W3CDTF">2024-01-18T00:44:38Z</dcterms:modified>
</cp:coreProperties>
</file>