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4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872" r:id="rId2"/>
    <p:sldId id="981" r:id="rId3"/>
    <p:sldId id="982" r:id="rId4"/>
    <p:sldId id="943" r:id="rId5"/>
    <p:sldId id="736" r:id="rId6"/>
    <p:sldId id="950" r:id="rId7"/>
    <p:sldId id="852" r:id="rId8"/>
    <p:sldId id="952" r:id="rId9"/>
    <p:sldId id="953" r:id="rId10"/>
    <p:sldId id="955" r:id="rId11"/>
    <p:sldId id="957" r:id="rId12"/>
    <p:sldId id="954" r:id="rId13"/>
    <p:sldId id="960" r:id="rId14"/>
    <p:sldId id="959" r:id="rId15"/>
    <p:sldId id="962" r:id="rId16"/>
    <p:sldId id="965" r:id="rId17"/>
    <p:sldId id="963" r:id="rId18"/>
    <p:sldId id="964" r:id="rId19"/>
    <p:sldId id="966" r:id="rId20"/>
    <p:sldId id="967" r:id="rId21"/>
    <p:sldId id="969" r:id="rId22"/>
    <p:sldId id="971" r:id="rId23"/>
    <p:sldId id="972" r:id="rId24"/>
    <p:sldId id="975" r:id="rId25"/>
    <p:sldId id="908" r:id="rId26"/>
    <p:sldId id="976" r:id="rId27"/>
    <p:sldId id="977" r:id="rId28"/>
    <p:sldId id="978" r:id="rId29"/>
    <p:sldId id="979" r:id="rId30"/>
    <p:sldId id="980" r:id="rId31"/>
    <p:sldId id="7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672F6F-271A-4E29-BA66-AE72DB5D2072}">
          <p14:sldIdLst/>
        </p14:section>
        <p14:section name="Default Section" id="{3FE2EB0F-6D2D-48D0-8D5F-778B15A80266}">
          <p14:sldIdLst>
            <p14:sldId id="872"/>
            <p14:sldId id="981"/>
            <p14:sldId id="982"/>
            <p14:sldId id="943"/>
            <p14:sldId id="736"/>
            <p14:sldId id="950"/>
            <p14:sldId id="852"/>
            <p14:sldId id="952"/>
            <p14:sldId id="953"/>
            <p14:sldId id="955"/>
            <p14:sldId id="957"/>
            <p14:sldId id="954"/>
            <p14:sldId id="960"/>
            <p14:sldId id="959"/>
            <p14:sldId id="962"/>
            <p14:sldId id="965"/>
            <p14:sldId id="963"/>
            <p14:sldId id="964"/>
            <p14:sldId id="966"/>
            <p14:sldId id="967"/>
            <p14:sldId id="969"/>
            <p14:sldId id="971"/>
            <p14:sldId id="972"/>
            <p14:sldId id="975"/>
            <p14:sldId id="908"/>
            <p14:sldId id="976"/>
            <p14:sldId id="977"/>
            <p14:sldId id="978"/>
            <p14:sldId id="979"/>
            <p14:sldId id="980"/>
            <p14:sldId id="765"/>
          </p14:sldIdLst>
        </p14:section>
        <p14:section name="Untitled Section" id="{684F6D74-326A-40AB-B802-30D745D1CEE6}">
          <p14:sldIdLst/>
        </p14:section>
        <p14:section name="Default Section" id="{CFA19AB3-1120-468B-AA53-7F97E5B4F4CE}">
          <p14:sldIdLst/>
        </p14:section>
        <p14:section name="Untitled Section" id="{17E31E07-B5FF-4E3B-8A15-1A88423F3265}">
          <p14:sldIdLst/>
        </p14:section>
        <p14:section name="Default Section" id="{EF6C8ACC-E268-46E4-B294-A36AC2C20210}">
          <p14:sldIdLst/>
        </p14:section>
        <p14:section name="Untitled Section" id="{2A04DA18-30A7-47A8-A315-BC153F2EAAA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4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BD4A7-2905-4260-823A-1F72D1C344A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F6746-DBA5-4537-89D4-6C155067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9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7D09-0806-4397-BC56-0F38CF9AF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97766-B0EA-4D7C-8E55-41125A5A5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8DF99-228A-4A14-BF6D-8283B05C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43F6B-7977-45C1-A093-273BBA5A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6FC9F-78CF-4B84-A7FA-45FE84CB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0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EFF8-998A-4036-92EF-4FB8E2E5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25E14-94C5-4DB2-AFCD-CC019A898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7E84E-A35C-40E4-9902-0ACCF6ED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634AA-4BD9-4354-AAE8-61B71C42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1ABB5-FF42-499B-A105-D1A45A37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56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2CA53-FCD2-42A9-A5E3-65B6AEE46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CD34A-0277-46EB-8FD4-B5C85EEA0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405E2-0487-4FB4-9CC6-37FD14C07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E523C-561A-4723-859A-A7085344C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47379-B71F-4FBC-BA2A-FF9A0C7E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57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40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7" y="617539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67660"/>
      </p:ext>
    </p:extLst>
  </p:cSld>
  <p:clrMapOvr>
    <a:masterClrMapping/>
  </p:clrMapOvr>
  <p:transition spd="med" advClick="0" advTm="10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48B3-F6C0-42BC-A89F-A2693A16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D11D-EB49-4222-91C2-C75A6AE6C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EDA96-29BB-4258-8184-D9E1C167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5D211-D27F-4EB8-B676-A727A6F4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D3EFE-8E7A-4AB6-B9F1-5D43C3F7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7FA4-FA4C-46DE-9E2A-77E86904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BD02B-78B6-4E86-830F-F1230AEB0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014E7-7620-4269-9393-B08FF82B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2DB69-4E58-49D3-9C56-FC81C72C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B4EA7-CF35-4090-933B-E4DD7C0C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3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6224-BE82-4A1C-BEE5-44D93425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E2965-2346-42F8-A068-85596BC31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DBBB0-E237-441E-AD57-B81657DEA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8CD93-F004-4884-88BC-B64242E3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83D01-BE3F-4BD8-8C4E-D5B55F4C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7DE8A-14FE-4C07-BCAB-4BDA6966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84E8-86C3-4B18-8ECA-C0C3199C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DA317-444B-4661-ABBB-F04F1FBAB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A19A3-51C3-46E7-AC75-96231A1AC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F408D-E268-43FA-83B6-6A7E2EBBC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B3A39-A2BA-4E24-AABF-75B544923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6330D-9CFB-4B6C-81D8-3746E3329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022C3-0CBA-4B41-9FEB-23049526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860DE5-25EA-4672-B171-1D20B15F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9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EFD2-BC04-460C-B51D-D1D6EA1C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106C84-92C1-4545-B917-0A8C5E22E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A1385-E537-44C7-B21B-23F153E7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A8553-3817-4E60-81F2-0A389C18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6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3B286-6E0D-40ED-A76C-099365A2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C13EE-3639-4193-9D48-CD6CBF9B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CDE25-6A37-4D8A-973B-9199F6D3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A1C6-8BC8-4EB9-85E5-142BC9A3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CA725-54B5-41E4-8BE3-27D6B85DF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1CB08-930B-4B18-8AB1-3458DB48E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006A3-E49A-4490-A27B-623A085B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A6AE0-E39E-430C-BF26-EFACAFC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829F5-AA1B-4BFD-B7CC-9EA834B2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8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94DC-9ED7-405A-9320-BDBA40E3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2AB3E4-0288-4855-B9D3-3DBA361D2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6C949-3092-49CB-9175-77DCF591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8A2C0-C65B-4B88-87FD-26207800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A9B1E-C807-45C8-A964-D0CEC1BA4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F3A71-5C63-4400-A01B-43994B7B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04BF7-981A-4070-9025-22568F38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F9636-6255-4FB3-831D-725661918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B20D2-1715-4466-9AB8-2B45178E6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A6488-757A-4366-9D77-D57C9F1D4CB3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D718A-8D7F-4126-A061-187C8E65D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8CC12-1B5B-4F92-8E78-51212A500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6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audio" Target="../media/audio2.wav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21.jpeg"/><Relationship Id="rId5" Type="http://schemas.openxmlformats.org/officeDocument/2006/relationships/image" Target="../media/image33.jpeg"/><Relationship Id="rId15" Type="http://schemas.openxmlformats.org/officeDocument/2006/relationships/image" Target="../media/image37.jpeg"/><Relationship Id="rId10" Type="http://schemas.openxmlformats.org/officeDocument/2006/relationships/image" Target="../media/image24.png"/><Relationship Id="rId4" Type="http://schemas.openxmlformats.org/officeDocument/2006/relationships/image" Target="../media/image32.jpeg"/><Relationship Id="rId9" Type="http://schemas.openxmlformats.org/officeDocument/2006/relationships/image" Target="../media/image4.jpe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4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audio3.wav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11" Type="http://schemas.openxmlformats.org/officeDocument/2006/relationships/audio" Target="../media/audio40.wav"/><Relationship Id="rId5" Type="http://schemas.openxmlformats.org/officeDocument/2006/relationships/image" Target="../media/image8.emf"/><Relationship Id="rId10" Type="http://schemas.openxmlformats.org/officeDocument/2006/relationships/image" Target="../media/image12.png"/><Relationship Id="rId4" Type="http://schemas.openxmlformats.org/officeDocument/2006/relationships/image" Target="../media/image7.emf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2.wav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.jpeg"/><Relationship Id="rId4" Type="http://schemas.openxmlformats.org/officeDocument/2006/relationships/image" Target="../media/image15.jp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.jpeg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15.jp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7384"/>
            <a:ext cx="12192000" cy="1950149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32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80090" y="188513"/>
                <a:ext cx="968534" cy="938671"/>
              </a:xfrm>
              <a:prstGeom prst="rect">
                <a:avLst/>
              </a:prstGeom>
              <a:noFill/>
            </p:spPr>
            <p:txBody>
              <a:bodyPr wrap="none" lIns="121920" tIns="60960" rIns="121920" bIns="60960">
                <a:spAutoFit/>
              </a:bodyPr>
              <a:lstStyle/>
              <a:p>
                <a:pPr algn="ctr"/>
                <a:r>
                  <a:rPr lang="en-US" sz="7333" b="1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" y="2000466"/>
            <a:ext cx="11520895" cy="1346398"/>
            <a:chOff x="431321" y="3156534"/>
            <a:chExt cx="8640671" cy="1009798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32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672" y="3458493"/>
              <a:ext cx="754534" cy="70783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5333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</a:t>
              </a:r>
              <a:r>
                <a:rPr lang="vi-VN" sz="5333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8</a:t>
              </a:r>
              <a:endParaRPr lang="en-US" sz="5333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69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467" b="1">
                  <a:solidFill>
                    <a:srgbClr val="316E71"/>
                  </a:solidFill>
                  <a:latin typeface="Arial Rounded MT Bold" pitchFamily="34" charset="0"/>
                </a:rPr>
                <a:t>THƯ  VIỆN  BIẾT  ĐI</a:t>
              </a:r>
              <a:endParaRPr lang="en-US" sz="3467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913" y="4000179"/>
            <a:ext cx="1273625" cy="10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1" y="3621774"/>
            <a:ext cx="2433520" cy="14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2" y="5445225"/>
            <a:ext cx="11760628" cy="1272001"/>
          </a:xfrm>
          <a:prstGeom prst="rect">
            <a:avLst/>
          </a:prstGeom>
          <a:noFill/>
        </p:spPr>
        <p:txBody>
          <a:bodyPr wrap="square" lIns="121907" tIns="60953" rIns="121907" bIns="60953" rtlCol="0">
            <a:spAutoFit/>
          </a:bodyPr>
          <a:lstStyle/>
          <a:p>
            <a:pPr algn="ctr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1 + 2  </a:t>
            </a:r>
          </a:p>
          <a:p>
            <a:pPr algn="ctr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2 trang </a:t>
            </a:r>
            <a:r>
              <a:rPr lang="vi-VN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80</a:t>
            </a:r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+ trang 8</a:t>
            </a:r>
            <a:r>
              <a:rPr lang="vi-VN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733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65" y="3909054"/>
            <a:ext cx="11938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13" y="4000179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42" y="3934454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997913" y="3925851"/>
            <a:ext cx="1273625" cy="110588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4658996" y="3934454"/>
            <a:ext cx="1317069" cy="110588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6387188" y="3955298"/>
            <a:ext cx="1244723" cy="110588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8019370" y="3955298"/>
            <a:ext cx="1148972" cy="1105884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48" y="1533163"/>
            <a:ext cx="1214467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693904"/>
            <a:ext cx="12204492" cy="718872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667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9648395" y="1604797"/>
            <a:ext cx="1344149" cy="38404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/>
          <p:cNvSpPr/>
          <p:nvPr/>
        </p:nvSpPr>
        <p:spPr>
          <a:xfrm>
            <a:off x="1007435" y="1509879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vi-VN" sz="4267" b="1" kern="0">
                <a:solidFill>
                  <a:sysClr val="window" lastClr="FFFFFF"/>
                </a:solidFill>
                <a:latin typeface="UTM Avo" panose="02040603050506020204" pitchFamily="18" charset="0"/>
              </a:rPr>
              <a:t>2</a:t>
            </a:r>
            <a:endParaRPr lang="en-US" sz="4267" b="1" kern="0" dirty="0">
              <a:solidFill>
                <a:sysClr val="window" lastClr="FFFFFF"/>
              </a:solidFill>
              <a:latin typeface="UTM Avo" panose="020406030505060202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592278" y="2372883"/>
            <a:ext cx="134414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79938" y="1988840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43238" y="3910604"/>
            <a:ext cx="2244516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FF0000"/>
                </a:solidFill>
                <a:latin typeface="UTM Avo" pitchFamily="18" charset="0"/>
              </a:rPr>
              <a:t>Lô-gô-xơ</a:t>
            </a:r>
            <a:endParaRPr lang="en-US" sz="2933" b="1"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3239" y="4486669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latin typeface="UTM Avo" pitchFamily="18" charset="0"/>
              </a:rPr>
              <a:t>khổng 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933" b="1">
                <a:latin typeface="UTM Avo" pitchFamily="18" charset="0"/>
              </a:rPr>
              <a:t>ồ</a:t>
            </a:r>
            <a:endParaRPr lang="en-US" sz="2933" b="1"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75498" y="3140967"/>
            <a:ext cx="5228481" cy="672074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en-US" sz="2933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547701" y="2064352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792728" y="2372883"/>
            <a:ext cx="309517" cy="473139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591132" y="5253203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latin typeface="UTM Avo" pitchFamily="18" charset="0"/>
              </a:rPr>
              <a:t>h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ành</a:t>
            </a:r>
            <a:r>
              <a:rPr lang="vi-VN" sz="2933" b="1">
                <a:latin typeface="UTM Avo" pitchFamily="18" charset="0"/>
              </a:rPr>
              <a:t> kh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ách</a:t>
            </a:r>
            <a:endParaRPr lang="en-US" sz="2933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559830" y="2372883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9936428" y="2025157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761637" y="1988840"/>
            <a:ext cx="9230907" cy="38404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5" name="Rounded Rectangle 44"/>
          <p:cNvSpPr/>
          <p:nvPr/>
        </p:nvSpPr>
        <p:spPr>
          <a:xfrm>
            <a:off x="1520183" y="2372883"/>
            <a:ext cx="4479807" cy="366584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3088237" y="2319606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9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31" grpId="0"/>
      <p:bldP spid="32" grpId="0"/>
      <p:bldP spid="40" grpId="0"/>
      <p:bldP spid="44" grpId="0" animBg="1"/>
      <p:bldP spid="44" grpId="1" animBg="1"/>
      <p:bldP spid="45" grpId="0" animBg="1"/>
      <p:bldP spid="4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1" y="1552875"/>
            <a:ext cx="12080743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693904"/>
            <a:ext cx="12204492" cy="718872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667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1007435" y="1509879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vi-VN" sz="4267" b="1" kern="0">
                <a:solidFill>
                  <a:sysClr val="window" lastClr="FFFFFF"/>
                </a:solidFill>
                <a:latin typeface="UTM Avo" panose="02040603050506020204" pitchFamily="18" charset="0"/>
              </a:rPr>
              <a:t>3</a:t>
            </a:r>
            <a:endParaRPr lang="en-US" sz="4267" b="1" kern="0" dirty="0">
              <a:solidFill>
                <a:sysClr val="window" lastClr="FFFFFF"/>
              </a:solidFill>
              <a:latin typeface="UTM Avo" panose="020406030505060202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0046319" y="1988840"/>
            <a:ext cx="104223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39617" y="1988840"/>
            <a:ext cx="124813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43237" y="4198636"/>
            <a:ext cx="2436539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latin typeface="UTM Avo" pitchFamily="18" charset="0"/>
              </a:rPr>
              <a:t>Phần 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933" b="1">
                <a:latin typeface="UTM Avo" pitchFamily="18" charset="0"/>
              </a:rPr>
              <a:t>an</a:t>
            </a:r>
            <a:endParaRPr lang="en-US" sz="2933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3239" y="4774701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latin typeface="UTM Avo" pitchFamily="18" charset="0"/>
              </a:rPr>
              <a:t>xe b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uýt</a:t>
            </a:r>
            <a:endParaRPr lang="en-US" sz="2933" b="1">
              <a:solidFill>
                <a:srgbClr val="C00000"/>
              </a:solidFill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75498" y="3428999"/>
            <a:ext cx="5228481" cy="672074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en-US" sz="2933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7056108" y="2319606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096000" y="2746897"/>
            <a:ext cx="309517" cy="473139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9360364" y="2319606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6185733" y="2347665"/>
            <a:ext cx="5094844" cy="40926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3308022" y="2688521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1654061" y="2756925"/>
            <a:ext cx="4921992" cy="38404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77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/>
      <p:bldP spid="32" grpId="0"/>
      <p:bldP spid="44" grpId="0" animBg="1"/>
      <p:bldP spid="44" grpId="1" animBg="1"/>
      <p:bldP spid="48" grpId="0" animBg="1"/>
      <p:bldP spid="4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" y="1316766"/>
            <a:ext cx="12178871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15"/>
            <a:ext cx="1214467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" y="4206709"/>
            <a:ext cx="12080743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693904"/>
            <a:ext cx="12204492" cy="718872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667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5906518" y="2144812"/>
            <a:ext cx="2205705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ounded Rectangular Callout 30"/>
          <p:cNvSpPr/>
          <p:nvPr/>
        </p:nvSpPr>
        <p:spPr>
          <a:xfrm>
            <a:off x="5519936" y="3088219"/>
            <a:ext cx="5756307" cy="2560339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algn="ctr" defTabSz="121914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46" y="3168020"/>
            <a:ext cx="3200983" cy="24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5906517" y="2756926"/>
            <a:ext cx="1821665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ounded Rectangular Callout 33"/>
          <p:cNvSpPr/>
          <p:nvPr/>
        </p:nvSpPr>
        <p:spPr>
          <a:xfrm>
            <a:off x="5086883" y="3540985"/>
            <a:ext cx="5756307" cy="2560339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algn="ctr" defTabSz="121914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5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90" y="3660865"/>
            <a:ext cx="4058068" cy="232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5519936" y="4206710"/>
            <a:ext cx="2208245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ounded Rectangular Callout 36"/>
          <p:cNvSpPr/>
          <p:nvPr/>
        </p:nvSpPr>
        <p:spPr>
          <a:xfrm>
            <a:off x="8112224" y="1627365"/>
            <a:ext cx="4032449" cy="2560339"/>
          </a:xfrm>
          <a:prstGeom prst="wedgeRoundRectCallout">
            <a:avLst>
              <a:gd name="adj1" fmla="val -64581"/>
              <a:gd name="adj2" fmla="val 4545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algn="ctr" defTabSz="121914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86" y="1825474"/>
            <a:ext cx="3817921" cy="228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8880309" y="4581128"/>
            <a:ext cx="1152128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ounded Rectangular Callout 39"/>
          <p:cNvSpPr/>
          <p:nvPr/>
        </p:nvSpPr>
        <p:spPr>
          <a:xfrm>
            <a:off x="1284040" y="3591232"/>
            <a:ext cx="4032449" cy="2560339"/>
          </a:xfrm>
          <a:prstGeom prst="wedgeRoundRectCallout">
            <a:avLst>
              <a:gd name="adj1" fmla="val 130745"/>
              <a:gd name="adj2" fmla="val 6905"/>
              <a:gd name="adj3" fmla="val 16667"/>
            </a:avLst>
          </a:prstGeom>
          <a:solidFill>
            <a:srgbClr val="BDFFDB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algn="ctr" defTabSz="121914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66" y="3661130"/>
            <a:ext cx="34925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5039884" y="4947479"/>
            <a:ext cx="907401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3" name="Rounded Rectangle 42"/>
          <p:cNvSpPr/>
          <p:nvPr/>
        </p:nvSpPr>
        <p:spPr>
          <a:xfrm>
            <a:off x="2345891" y="5391239"/>
            <a:ext cx="925252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Rounded Rectangular Callout 43"/>
          <p:cNvSpPr/>
          <p:nvPr/>
        </p:nvSpPr>
        <p:spPr>
          <a:xfrm>
            <a:off x="1487489" y="1507076"/>
            <a:ext cx="4757228" cy="2560339"/>
          </a:xfrm>
          <a:prstGeom prst="wedgeRoundRectCallout">
            <a:avLst>
              <a:gd name="adj1" fmla="val 30828"/>
              <a:gd name="adj2" fmla="val 8400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algn="ctr" defTabSz="121914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1543315"/>
            <a:ext cx="33655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487489" y="1538723"/>
            <a:ext cx="4757228" cy="2560339"/>
          </a:xfrm>
          <a:prstGeom prst="wedgeRoundRectCallout">
            <a:avLst>
              <a:gd name="adj1" fmla="val -8632"/>
              <a:gd name="adj2" fmla="val 99121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algn="ctr" defTabSz="1219140">
              <a:defRPr/>
            </a:pPr>
            <a:endParaRPr lang="en-US" sz="2400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58" y="1701899"/>
            <a:ext cx="2455483" cy="466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677584"/>
            <a:ext cx="4137745" cy="232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1" grpId="1" animBg="1"/>
      <p:bldP spid="33" grpId="0" animBg="1"/>
      <p:bldP spid="34" grpId="0" animBg="1"/>
      <p:bldP spid="34" grpId="1" animBg="1"/>
      <p:bldP spid="36" grpId="0" animBg="1"/>
      <p:bldP spid="37" grpId="0" animBg="1"/>
      <p:bldP spid="37" grpId="1" animBg="1"/>
      <p:bldP spid="39" grpId="0" animBg="1"/>
      <p:bldP spid="40" grpId="0" animBg="1"/>
      <p:bldP spid="40" grpId="1" animBg="1"/>
      <p:bldP spid="42" grpId="0" animBg="1"/>
      <p:bldP spid="43" grpId="0" animBg="1"/>
      <p:bldP spid="44" grpId="0" animBg="1"/>
      <p:bldP spid="44" grpId="1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1575859" y="741802"/>
            <a:ext cx="8991600" cy="4319380"/>
          </a:xfrm>
          <a:prstGeom prst="roundRect">
            <a:avLst>
              <a:gd name="adj" fmla="val 16667"/>
            </a:avLst>
          </a:prstGeom>
          <a:solidFill>
            <a:srgbClr val="FCFDCF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8" y="961016"/>
            <a:ext cx="2743515" cy="521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369412" y="1392609"/>
            <a:ext cx="4260741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000000"/>
                </a:solidFill>
                <a:latin typeface="UTM Avo" pitchFamily="18" charset="0"/>
              </a:rPr>
              <a:t>thư viện biết đi</a:t>
            </a:r>
            <a:endParaRPr lang="en-US" sz="2933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67808" y="1967122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000000"/>
                </a:solidFill>
                <a:latin typeface="UTM Avo" pitchFamily="18" charset="0"/>
              </a:rPr>
              <a:t>thư viện nổi</a:t>
            </a:r>
            <a:endParaRPr lang="en-US" sz="2933" b="1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849578" y="836711"/>
            <a:ext cx="3670359" cy="672074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C0000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en-US" sz="2933" b="1">
                  <a:solidFill>
                    <a:srgbClr val="C00000"/>
                  </a:solidFill>
                  <a:latin typeface="UTM Avo" pitchFamily="18" charset="0"/>
                </a:rPr>
                <a:t>Từ ngữ: 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4366123" y="2468894"/>
            <a:ext cx="441817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000000"/>
                </a:solidFill>
                <a:latin typeface="UTM Avo" pitchFamily="18" charset="0"/>
              </a:rPr>
              <a:t>thư viện di động</a:t>
            </a:r>
            <a:endParaRPr lang="en-US" sz="2933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67808" y="2948948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000000"/>
                </a:solidFill>
                <a:latin typeface="UTM Avo" pitchFamily="18" charset="0"/>
              </a:rPr>
              <a:t>thủ thư</a:t>
            </a:r>
            <a:endParaRPr lang="en-US" sz="2933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75443" y="3525012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000000"/>
                </a:solidFill>
                <a:latin typeface="UTM Avo" pitchFamily="18" charset="0"/>
              </a:rPr>
              <a:t>lạc đà</a:t>
            </a:r>
            <a:endParaRPr lang="en-US" sz="2933" b="1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75443" y="4005065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000000"/>
                </a:solidFill>
                <a:latin typeface="UTM Avo" pitchFamily="18" charset="0"/>
              </a:rPr>
              <a:t>sa mạc</a:t>
            </a:r>
            <a:endParaRPr lang="en-US" sz="2933" b="1">
              <a:solidFill>
                <a:srgbClr val="0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43340" y="740700"/>
            <a:ext cx="5228481" cy="672074"/>
            <a:chOff x="506623" y="2139702"/>
            <a:chExt cx="3921361" cy="504056"/>
          </a:xfrm>
        </p:grpSpPr>
        <p:sp>
          <p:nvSpPr>
            <p:cNvPr id="46" name="Rounded Rectangle 4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en-US" sz="2933" b="1">
                  <a:latin typeface="UTM Avo" pitchFamily="18" charset="0"/>
                </a:rPr>
                <a:t>Luyện đọc theo nhóm: 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965583" y="2188265"/>
            <a:ext cx="8148061" cy="4022433"/>
            <a:chOff x="467543" y="1523763"/>
            <a:chExt cx="6111046" cy="3016825"/>
          </a:xfrm>
        </p:grpSpPr>
        <p:pic>
          <p:nvPicPr>
            <p:cNvPr id="4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98343" y="1209140"/>
            <a:ext cx="2895405" cy="1198538"/>
            <a:chOff x="-499893" y="-818671"/>
            <a:chExt cx="2171554" cy="939009"/>
          </a:xfrm>
        </p:grpSpPr>
        <p:sp>
          <p:nvSpPr>
            <p:cNvPr id="54" name="Oval Callout 5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394457" y="-725836"/>
              <a:ext cx="1960681" cy="779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>
                  <a:latin typeface="UTM Avo" pitchFamily="18" charset="0"/>
                </a:rPr>
                <a:t>Mình đọc </a:t>
              </a:r>
            </a:p>
            <a:p>
              <a:pPr algn="ctr"/>
              <a:r>
                <a:rPr lang="en-US" sz="2933">
                  <a:latin typeface="UTM Avo" pitchFamily="18" charset="0"/>
                </a:rPr>
                <a:t>đoạn 3</a:t>
              </a:r>
              <a:endParaRPr lang="en-US" sz="2667">
                <a:latin typeface="UTM Avo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52343" y="1328556"/>
            <a:ext cx="4610471" cy="1454468"/>
            <a:chOff x="7407402" y="1805759"/>
            <a:chExt cx="3457853" cy="1090851"/>
          </a:xfrm>
        </p:grpSpPr>
        <p:pic>
          <p:nvPicPr>
            <p:cNvPr id="5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7767152" y="1948927"/>
              <a:ext cx="2664295" cy="746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>
                  <a:latin typeface="UTM Avo" pitchFamily="18" charset="0"/>
                </a:rPr>
                <a:t>Chúng ta đọc nối  tiếp đoạn</a:t>
              </a:r>
              <a:endParaRPr lang="en-US" sz="2667">
                <a:latin typeface="UTM Avo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371821" y="1237752"/>
            <a:ext cx="2356361" cy="1169928"/>
            <a:chOff x="-499893" y="-818671"/>
            <a:chExt cx="2171554" cy="939009"/>
          </a:xfrm>
        </p:grpSpPr>
        <p:sp>
          <p:nvSpPr>
            <p:cNvPr id="60" name="Oval Callout 5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-394457" y="-725836"/>
              <a:ext cx="1960681" cy="79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>
                  <a:latin typeface="UTM Avo" pitchFamily="18" charset="0"/>
                </a:rPr>
                <a:t>Tớ đọc </a:t>
              </a:r>
            </a:p>
            <a:p>
              <a:pPr algn="ctr"/>
              <a:r>
                <a:rPr lang="en-US" sz="2933">
                  <a:latin typeface="UTM Avo" pitchFamily="18" charset="0"/>
                </a:rPr>
                <a:t>đoạn 2</a:t>
              </a:r>
              <a:endParaRPr lang="en-US" sz="2667"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963928" y="1508787"/>
            <a:ext cx="9084733" cy="4163732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644691"/>
            <a:ext cx="3199933" cy="592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849577" y="739150"/>
            <a:ext cx="5228481" cy="672074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en-US" sz="2933" b="1">
                  <a:latin typeface="UTM Avo" pitchFamily="18" charset="0"/>
                </a:rPr>
                <a:t>Luyện đọc cả bài: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251960" y="1604797"/>
            <a:ext cx="8796701" cy="276133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u="sng">
                <a:solidFill>
                  <a:srgbClr val="FFFFD9"/>
                </a:solidFill>
                <a:latin typeface="UTM Avo" pitchFamily="18" charset="0"/>
              </a:rPr>
              <a:t>Lưu ý khi đọc:</a:t>
            </a:r>
          </a:p>
          <a:p>
            <a:pPr algn="just">
              <a:lnSpc>
                <a:spcPct val="150000"/>
              </a:lnSpc>
            </a:pPr>
            <a:r>
              <a:rPr lang="en-US" sz="2933" b="1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933" b="1">
                <a:solidFill>
                  <a:srgbClr val="FFFFD9"/>
                </a:solidFill>
                <a:latin typeface="UTM Avo" pitchFamily="18" charset="0"/>
              </a:rPr>
              <a:t>Đọc đúng các tên phiên âm nước ngoài</a:t>
            </a:r>
            <a:r>
              <a:rPr lang="en-US" sz="2933" b="1">
                <a:solidFill>
                  <a:srgbClr val="FFFFD9"/>
                </a:solidFill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933" b="1">
                <a:solidFill>
                  <a:srgbClr val="FFFFD9"/>
                </a:solidFill>
                <a:latin typeface="UTM Avo" pitchFamily="18" charset="0"/>
              </a:rPr>
              <a:t>- Đọc </a:t>
            </a:r>
            <a:r>
              <a:rPr lang="vi-VN" sz="2933" b="1">
                <a:solidFill>
                  <a:srgbClr val="FFFFD9"/>
                </a:solidFill>
                <a:latin typeface="UTM Avo" pitchFamily="18" charset="0"/>
              </a:rPr>
              <a:t>rõ ràng, ngắt nghỉ hơi đúng, dừng hơi l</a:t>
            </a:r>
            <a:r>
              <a:rPr lang="en-US" sz="2933" b="1">
                <a:solidFill>
                  <a:srgbClr val="FFFFD9"/>
                </a:solidFill>
                <a:latin typeface="UTM Avo" pitchFamily="18" charset="0"/>
              </a:rPr>
              <a:t>â</a:t>
            </a:r>
            <a:r>
              <a:rPr lang="vi-VN" sz="2933" b="1">
                <a:solidFill>
                  <a:srgbClr val="FFFFD9"/>
                </a:solidFill>
                <a:latin typeface="UTM Avo" pitchFamily="18" charset="0"/>
              </a:rPr>
              <a:t>u hơn sau mỗi đoạn của bài đọc. </a:t>
            </a:r>
            <a:endParaRPr lang="en-US" sz="2933" b="1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" y="1316766"/>
            <a:ext cx="12178871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15"/>
            <a:ext cx="1214467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" y="4206709"/>
            <a:ext cx="12080743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693904"/>
            <a:ext cx="12204492" cy="718872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667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857377" y="2598740"/>
            <a:ext cx="8172451" cy="1200327"/>
          </a:xfrm>
          <a:prstGeom prst="rect">
            <a:avLst/>
          </a:prstGeom>
          <a:noFill/>
          <a:ln w="9525">
            <a:noFill/>
          </a:ln>
        </p:spPr>
        <p:txBody>
          <a:bodyPr lIns="91431" tIns="45719" rIns="91431" bIns="4571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defTabSz="914264">
              <a:spcBef>
                <a:spcPct val="0"/>
              </a:spcBef>
              <a:buNone/>
            </a:pPr>
            <a:r>
              <a:rPr lang="en-US" altLang="x-none" sz="7200" dirty="0">
                <a:solidFill>
                  <a:srgbClr val="FFFFFF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525599495"/>
      </p:ext>
    </p:extLst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1474137"/>
            <a:ext cx="10753196" cy="574660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54646" y="740700"/>
            <a:ext cx="5228481" cy="672074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en-US" sz="2933" b="1">
                  <a:latin typeface="UTM Avo" pitchFamily="18" charset="0"/>
                </a:rPr>
                <a:t>3. Trả lời câu hỏi: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258341" y="1474284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đến thư viện để làm gì?</a:t>
            </a:r>
            <a:endParaRPr lang="en-US" sz="2933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1444370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6244716" y="1936287"/>
            <a:ext cx="2007344" cy="44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518154" y="2128307"/>
            <a:ext cx="4978113" cy="724628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5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121871" tIns="60936" rIns="121871" bIns="60936" rtlCol="0">
              <a:spAutoFit/>
            </a:bodyPr>
            <a:lstStyle/>
            <a:p>
              <a:pPr algn="ctr" defTabSz="914309"/>
              <a:endPara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66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sz="3733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733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đoạn 1</a:t>
              </a:r>
              <a:endParaRPr lang="en-US" sz="3733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111643" y="2660915"/>
            <a:ext cx="3776112" cy="316955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>
            <a:off x="704875" y="5255962"/>
            <a:ext cx="2860381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933" b="1">
                <a:solidFill>
                  <a:srgbClr val="002060"/>
                </a:solidFill>
                <a:latin typeface="UTM Avo" pitchFamily="18" charset="0"/>
              </a:rPr>
              <a:t>Tìm sách</a:t>
            </a:r>
            <a:endParaRPr lang="en-US" sz="2933" b="1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3966980" y="2660915"/>
            <a:ext cx="4034233" cy="316955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36" name="TextBox 35"/>
          <p:cNvSpPr txBox="1"/>
          <p:nvPr/>
        </p:nvSpPr>
        <p:spPr>
          <a:xfrm>
            <a:off x="4624526" y="5255962"/>
            <a:ext cx="2860381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933" b="1">
                <a:solidFill>
                  <a:srgbClr val="002060"/>
                </a:solidFill>
                <a:latin typeface="UTM Avo" pitchFamily="18" charset="0"/>
              </a:rPr>
              <a:t>Đọc sách</a:t>
            </a:r>
            <a:endParaRPr lang="en-US" sz="2933" b="1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8385815" y="2660915"/>
            <a:ext cx="3566837" cy="316955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39" name="TextBox 38"/>
          <p:cNvSpPr txBox="1"/>
          <p:nvPr/>
        </p:nvSpPr>
        <p:spPr>
          <a:xfrm>
            <a:off x="8769771" y="5255962"/>
            <a:ext cx="2860381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933" b="1">
                <a:solidFill>
                  <a:srgbClr val="002060"/>
                </a:solidFill>
                <a:latin typeface="UTM Avo" pitchFamily="18" charset="0"/>
              </a:rPr>
              <a:t>mượn sách</a:t>
            </a:r>
            <a:endParaRPr lang="en-US" sz="2933" b="1">
              <a:solidFill>
                <a:srgbClr val="002060"/>
              </a:solidFill>
              <a:latin typeface="UTM Avo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3001323"/>
            <a:ext cx="3676915" cy="212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 bwMode="auto">
          <a:xfrm>
            <a:off x="4354216" y="3001322"/>
            <a:ext cx="3532248" cy="229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251" y="2970271"/>
            <a:ext cx="3141421" cy="235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840810" y="5283402"/>
            <a:ext cx="10431993" cy="102579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-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thường đến thư viện để 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đọc sách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hoặc 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mượn sách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về nhà.</a:t>
            </a:r>
            <a:endParaRPr lang="en-US" sz="2933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1474137"/>
            <a:ext cx="10753196" cy="574660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54646" y="740700"/>
            <a:ext cx="5228481" cy="672074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en-US" sz="2933" b="1">
                  <a:latin typeface="UTM Avo" pitchFamily="18" charset="0"/>
                </a:rPr>
                <a:t>3. Trả lời câu hỏi: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1258341" y="1474284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đến thư viện để làm gì?</a:t>
            </a:r>
            <a:endParaRPr lang="en-US" sz="2933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1444370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6244716" y="1936287"/>
            <a:ext cx="2007344" cy="44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 Callout 28"/>
          <p:cNvSpPr/>
          <p:nvPr/>
        </p:nvSpPr>
        <p:spPr>
          <a:xfrm>
            <a:off x="6244717" y="2346069"/>
            <a:ext cx="4793911" cy="1658995"/>
          </a:xfrm>
          <a:prstGeom prst="cloudCallout">
            <a:avLst>
              <a:gd name="adj1" fmla="val -74687"/>
              <a:gd name="adj2" fmla="val 35268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- </a:t>
            </a:r>
            <a:r>
              <a:rPr lang="vi-VN" sz="2400" b="1">
                <a:solidFill>
                  <a:srgbClr val="002060"/>
                </a:solidFill>
              </a:rPr>
              <a:t> Ở thư viện, bạn thường làm gì? 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32" name="Cloud Callout 31"/>
          <p:cNvSpPr/>
          <p:nvPr/>
        </p:nvSpPr>
        <p:spPr>
          <a:xfrm>
            <a:off x="2121134" y="2043473"/>
            <a:ext cx="3702727" cy="1518071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- </a:t>
            </a:r>
            <a:r>
              <a:rPr lang="vi-VN" sz="2400" b="1">
                <a:solidFill>
                  <a:srgbClr val="C00000"/>
                </a:solidFill>
              </a:rPr>
              <a:t>Thư viện trường bạn như </a:t>
            </a:r>
            <a:r>
              <a:rPr lang="en-US" sz="2400" b="1">
                <a:solidFill>
                  <a:srgbClr val="C00000"/>
                </a:solidFill>
              </a:rPr>
              <a:t>thế nào?</a:t>
            </a:r>
          </a:p>
        </p:txBody>
      </p:sp>
      <p:pic>
        <p:nvPicPr>
          <p:cNvPr id="33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5" y="3561543"/>
            <a:ext cx="5181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loud Callout 33"/>
          <p:cNvSpPr/>
          <p:nvPr/>
        </p:nvSpPr>
        <p:spPr>
          <a:xfrm>
            <a:off x="6681197" y="4243293"/>
            <a:ext cx="4793911" cy="1303499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</a:rPr>
              <a:t>- Đến thư viện,  bạn thích điều gì nhất?</a:t>
            </a:r>
            <a:endParaRPr lang="en-US" sz="24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4363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155" y="303790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759" y="419669"/>
            <a:ext cx="1482495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185" y="4485120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9721848" y="293695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749456" y="1594154"/>
            <a:ext cx="4693091" cy="119539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78">
              <a:defRPr/>
            </a:pPr>
            <a:r>
              <a:rPr lang="en-US" altLang="zh-CN" sz="6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6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4751853" y="2816162"/>
            <a:ext cx="2850441" cy="519735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en-US" sz="3733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690975" y="3639686"/>
            <a:ext cx="6844061" cy="771681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vi-VN" sz="3733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Nơi nào </a:t>
            </a:r>
            <a:r>
              <a:rPr lang="en-US" sz="3733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ấy nhỉ?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091" y="5256597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469"/>
            <a:ext cx="10753196" cy="574660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8341" y="770616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2.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Những thư viện sau được đặt ở đâu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702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3144525" y="1237029"/>
            <a:ext cx="15113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64923" y="1237029"/>
            <a:ext cx="29273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5361" y="2660915"/>
          <a:ext cx="4853785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290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vi-VN" sz="2900"/>
                        <a:t>Thư</a:t>
                      </a:r>
                      <a:r>
                        <a:rPr lang="vi-VN" sz="2900" baseline="0"/>
                        <a:t> viện Lô-gô-xơ của Đức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vi-VN" sz="2900"/>
                        <a:t>Nhiều</a:t>
                      </a:r>
                      <a:r>
                        <a:rPr lang="vi-VN" sz="2900" baseline="0"/>
                        <a:t> thư viện ở Phần Lan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vi-VN" sz="2900"/>
                        <a:t>Một</a:t>
                      </a:r>
                      <a:r>
                        <a:rPr lang="vi-VN" sz="2900" baseline="0"/>
                        <a:t> thư viện ở châu Phi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6096000" y="2660915"/>
          <a:ext cx="5856651" cy="273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6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29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A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vi-VN" sz="2900"/>
                        <a:t>đặt</a:t>
                      </a:r>
                      <a:r>
                        <a:rPr lang="vi-VN" sz="2900" baseline="0"/>
                        <a:t> trên những chiếc xe buýt cũ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vi-VN" sz="2900"/>
                        <a:t>đặt</a:t>
                      </a:r>
                      <a:r>
                        <a:rPr lang="vi-VN" sz="2900" baseline="0"/>
                        <a:t> trên lưng lạc đà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vi-VN" sz="2900"/>
                        <a:t>đặt</a:t>
                      </a:r>
                      <a:r>
                        <a:rPr lang="vi-VN" sz="2900" baseline="0"/>
                        <a:t> trên một con tàu biển</a:t>
                      </a:r>
                      <a:endParaRPr lang="en-US" sz="2900"/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41" name="Straight Connector 40"/>
          <p:cNvCxnSpPr/>
          <p:nvPr/>
        </p:nvCxnSpPr>
        <p:spPr>
          <a:xfrm>
            <a:off x="5231904" y="3621021"/>
            <a:ext cx="839755" cy="1440160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5207563" y="3621022"/>
            <a:ext cx="864096" cy="768085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229193" y="4341102"/>
            <a:ext cx="864096" cy="768085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407702" y="1604796"/>
            <a:ext cx="4978113" cy="724628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5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121871" tIns="60936" rIns="121871" bIns="60936" rtlCol="0">
              <a:spAutoFit/>
            </a:bodyPr>
            <a:lstStyle/>
            <a:p>
              <a:pPr algn="ctr" defTabSz="914309"/>
              <a:endPara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66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09"/>
              <a:r>
                <a:rPr lang="en-US" sz="3733" err="1">
                  <a:solidFill>
                    <a:srgbClr val="000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733">
                  <a:solidFill>
                    <a:srgbClr val="000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đoạn 2</a:t>
              </a:r>
              <a:endParaRPr lang="en-US" sz="3733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279791" y="3332989"/>
            <a:ext cx="4856103" cy="576064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2" name="Flowchart: Process 51"/>
          <p:cNvSpPr/>
          <p:nvPr/>
        </p:nvSpPr>
        <p:spPr>
          <a:xfrm>
            <a:off x="6120341" y="4733355"/>
            <a:ext cx="5792212" cy="57232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375802" y="4005064"/>
            <a:ext cx="4856103" cy="576064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6" name="Flowchart: Process 55"/>
          <p:cNvSpPr/>
          <p:nvPr/>
        </p:nvSpPr>
        <p:spPr>
          <a:xfrm>
            <a:off x="6192011" y="3336733"/>
            <a:ext cx="5792212" cy="57232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7" name="Flowchart: Process 56"/>
          <p:cNvSpPr/>
          <p:nvPr/>
        </p:nvSpPr>
        <p:spPr>
          <a:xfrm>
            <a:off x="335361" y="4773149"/>
            <a:ext cx="4856103" cy="576064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58" name="Flowchart: Process 57"/>
          <p:cNvSpPr/>
          <p:nvPr/>
        </p:nvSpPr>
        <p:spPr>
          <a:xfrm>
            <a:off x="6160438" y="4028225"/>
            <a:ext cx="5792212" cy="57232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0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469"/>
            <a:ext cx="10753196" cy="574660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8341" y="770616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2.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Những thư viện sau được đặt ở đâu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702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32"/>
          <p:cNvSpPr>
            <a:spLocks noChangeArrowheads="1"/>
          </p:cNvSpPr>
          <p:nvPr/>
        </p:nvSpPr>
        <p:spPr bwMode="auto">
          <a:xfrm>
            <a:off x="207652" y="1796819"/>
            <a:ext cx="3776112" cy="42244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29" name="TextBox 28"/>
          <p:cNvSpPr txBox="1"/>
          <p:nvPr/>
        </p:nvSpPr>
        <p:spPr>
          <a:xfrm>
            <a:off x="207652" y="4391866"/>
            <a:ext cx="3708648" cy="147713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933">
                <a:latin typeface="UTM Avo" pitchFamily="18" charset="0"/>
              </a:rPr>
              <a:t>Thư viện Lô-gô-xơ của Đức  đặt trên một con tàu biển. </a:t>
            </a:r>
            <a:endParaRPr lang="en-US" sz="2933">
              <a:latin typeface="UTM Avo" pitchFamily="18" charset="0"/>
            </a:endParaRP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4062989" y="1796819"/>
            <a:ext cx="4034233" cy="42244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4062989" y="4391866"/>
            <a:ext cx="4241257" cy="147713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r>
              <a:rPr lang="vi-VN" sz="2933">
                <a:latin typeface="UTM Avo" pitchFamily="18" charset="0"/>
              </a:rPr>
              <a:t> Nhiều thư viện ở Phần Lan đặt trên những chiếc xe buýt. </a:t>
            </a:r>
            <a:endParaRPr lang="en-US" sz="2933">
              <a:latin typeface="UTM Avo" pitchFamily="18" charset="0"/>
            </a:endParaRPr>
          </a:p>
        </p:txBody>
      </p:sp>
      <p:sp>
        <p:nvSpPr>
          <p:cNvPr id="33" name="Rounded Rectangle 32"/>
          <p:cNvSpPr>
            <a:spLocks noChangeArrowheads="1"/>
          </p:cNvSpPr>
          <p:nvPr/>
        </p:nvSpPr>
        <p:spPr bwMode="auto">
          <a:xfrm>
            <a:off x="8481824" y="1796819"/>
            <a:ext cx="3566837" cy="42244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8481824" y="4543963"/>
            <a:ext cx="3566837" cy="147713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933">
                <a:latin typeface="UTM Avo" pitchFamily="18" charset="0"/>
              </a:rPr>
              <a:t>Một thư viện ở châu Phi  đặt trên lưng lạc đà.</a:t>
            </a:r>
            <a:endParaRPr lang="en-US" sz="2933">
              <a:latin typeface="UTM Avo" pitchFamily="18" charset="0"/>
            </a:endParaRPr>
          </a:p>
        </p:txBody>
      </p:sp>
      <p:pic>
        <p:nvPicPr>
          <p:cNvPr id="3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9" y="2182069"/>
            <a:ext cx="3584092" cy="215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r="6756" b="15916"/>
          <a:stretch/>
        </p:blipFill>
        <p:spPr bwMode="auto">
          <a:xfrm>
            <a:off x="8577837" y="2245390"/>
            <a:ext cx="3470825" cy="228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13682"/>
          <a:stretch/>
        </p:blipFill>
        <p:spPr bwMode="auto">
          <a:xfrm>
            <a:off x="4204562" y="2182070"/>
            <a:ext cx="3715641" cy="220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Connector 41"/>
          <p:cNvCxnSpPr/>
          <p:nvPr/>
        </p:nvCxnSpPr>
        <p:spPr>
          <a:xfrm>
            <a:off x="3144525" y="1237029"/>
            <a:ext cx="15113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64923" y="1237029"/>
            <a:ext cx="292735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96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 animBg="1"/>
      <p:bldP spid="32" grpId="0"/>
      <p:bldP spid="33" grpId="0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469"/>
            <a:ext cx="10753196" cy="102606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8341" y="770615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3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Vì sao các thư viện kể trên được gọi là “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thư viện biết đi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”?</a:t>
            </a:r>
            <a:endParaRPr lang="en-US" sz="2933" b="1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702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854103" y="1237029"/>
            <a:ext cx="11695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5566" y="1237029"/>
            <a:ext cx="21328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2092548" y="2888096"/>
            <a:ext cx="7112000" cy="330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loud Callout 29"/>
          <p:cNvSpPr/>
          <p:nvPr/>
        </p:nvSpPr>
        <p:spPr>
          <a:xfrm>
            <a:off x="-124195" y="1796534"/>
            <a:ext cx="5911661" cy="1762983"/>
          </a:xfrm>
          <a:prstGeom prst="cloudCallout">
            <a:avLst>
              <a:gd name="adj1" fmla="val 31638"/>
              <a:gd name="adj2" fmla="val 5020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vì chúng có khả năng di chuyển để mang sách đến cho người đọc.</a:t>
            </a:r>
            <a:endParaRPr lang="en-US" sz="2400" b="1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endCxn id="54" idx="3"/>
          </p:cNvCxnSpPr>
          <p:nvPr/>
        </p:nvCxnSpPr>
        <p:spPr>
          <a:xfrm flipV="1">
            <a:off x="9929191" y="1057841"/>
            <a:ext cx="1761143" cy="225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262516" y="1700809"/>
            <a:ext cx="1418613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323" y="2164062"/>
            <a:ext cx="1488485" cy="13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3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469"/>
            <a:ext cx="10753196" cy="102606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8341" y="770615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3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Vì sao các thư viện kể trên được gọi là “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thư viện biết đi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”?</a:t>
            </a:r>
            <a:endParaRPr lang="en-US" sz="2933" b="1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702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854103" y="1237029"/>
            <a:ext cx="11695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5566" y="1237029"/>
            <a:ext cx="21328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54" idx="3"/>
          </p:cNvCxnSpPr>
          <p:nvPr/>
        </p:nvCxnSpPr>
        <p:spPr>
          <a:xfrm flipV="1">
            <a:off x="9929191" y="1057841"/>
            <a:ext cx="1761143" cy="2257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413023" y="1677868"/>
            <a:ext cx="1418613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4793366" y="1892830"/>
            <a:ext cx="7159285" cy="422446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pic>
        <p:nvPicPr>
          <p:cNvPr id="23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27" y="2046269"/>
            <a:ext cx="6393883" cy="394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26" y="1927437"/>
            <a:ext cx="6144684" cy="408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926" y="1988840"/>
            <a:ext cx="6144684" cy="408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b="14129"/>
          <a:stretch/>
        </p:blipFill>
        <p:spPr bwMode="auto">
          <a:xfrm>
            <a:off x="5609301" y="1993685"/>
            <a:ext cx="5429120" cy="412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loud Callout 26"/>
          <p:cNvSpPr/>
          <p:nvPr/>
        </p:nvSpPr>
        <p:spPr>
          <a:xfrm>
            <a:off x="614495" y="2666809"/>
            <a:ext cx="4011949" cy="1762983"/>
          </a:xfrm>
          <a:prstGeom prst="cloudCallout">
            <a:avLst>
              <a:gd name="adj1" fmla="val -56153"/>
              <a:gd name="adj2" fmla="val 116068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Bạn đã bao giờ gặp  “thư viện biết đi” chưa?</a:t>
            </a:r>
            <a:endParaRPr 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32"/>
          <p:cNvSpPr>
            <a:spLocks noChangeArrowheads="1"/>
          </p:cNvSpPr>
          <p:nvPr/>
        </p:nvSpPr>
        <p:spPr bwMode="auto">
          <a:xfrm>
            <a:off x="5711958" y="1642401"/>
            <a:ext cx="6233569" cy="441505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1199454" y="770470"/>
            <a:ext cx="10753196" cy="73831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8341" y="770616"/>
            <a:ext cx="10431993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4</a:t>
            </a:r>
            <a:r>
              <a:rPr lang="en-US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933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Theo em, “thư viện biết đi” có tác dụng gì?</a:t>
            </a:r>
            <a:endParaRPr lang="en-US" sz="2933" b="1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6" y="740702"/>
            <a:ext cx="9779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3879039" y="1235507"/>
            <a:ext cx="2892284" cy="15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15566" y="1237029"/>
            <a:ext cx="213282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35" y="1892829"/>
            <a:ext cx="513841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DFE8E3"/>
              </a:clrFrom>
              <a:clrTo>
                <a:srgbClr val="DFE8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0"/>
          <a:stretch/>
        </p:blipFill>
        <p:spPr bwMode="auto">
          <a:xfrm>
            <a:off x="144268" y="2737684"/>
            <a:ext cx="4800533" cy="33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071659" y="4773149"/>
            <a:ext cx="5873868" cy="13544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667">
                <a:solidFill>
                  <a:srgbClr val="C00000"/>
                </a:solidFill>
                <a:latin typeface="+mj-lt"/>
              </a:rPr>
              <a:t>“Thư viện biết đi” </a:t>
            </a:r>
            <a:r>
              <a:rPr lang="vi-VN" sz="2667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có tác dụng giúp mọi người không cần phải đi xa mà vẫn đọc được sách</a:t>
            </a:r>
            <a:r>
              <a:rPr lang="vi-VN" sz="2667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</a:t>
            </a:r>
            <a:endParaRPr lang="en-US" sz="2667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20341" y="4965171"/>
            <a:ext cx="5873868" cy="94397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667">
                <a:solidFill>
                  <a:srgbClr val="C00000"/>
                </a:solidFill>
              </a:rPr>
              <a:t>“Thư viện biết đi” </a:t>
            </a:r>
            <a:r>
              <a:rPr lang="vi-VN" sz="2667">
                <a:latin typeface="+mj-lt"/>
              </a:rPr>
              <a:t>có thể mang sách đến tận nơi cho người đọc.</a:t>
            </a:r>
            <a:endParaRPr lang="en-US" sz="2667">
              <a:latin typeface="UTM Avo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41" y="1837023"/>
            <a:ext cx="5318992" cy="299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7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5" grpId="0" animBg="1"/>
      <p:bldP spid="2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r="8629"/>
          <a:stretch/>
        </p:blipFill>
        <p:spPr bwMode="auto">
          <a:xfrm>
            <a:off x="2975197" y="779238"/>
            <a:ext cx="9073464" cy="535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2831635" y="722644"/>
            <a:ext cx="9217027" cy="5518051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  <a:headEnd/>
            <a:tailEnd/>
          </a:ln>
        </p:spPr>
        <p:txBody>
          <a:bodyPr/>
          <a:lstStyle/>
          <a:p>
            <a:endParaRPr lang="en-US" sz="2400"/>
          </a:p>
        </p:txBody>
      </p:sp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-96090" y="2081626"/>
            <a:ext cx="3238500" cy="413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43338" y="779238"/>
            <a:ext cx="2496279" cy="1344149"/>
          </a:xfrm>
          <a:prstGeom prst="wedgeRoundRectCallout">
            <a:avLst>
              <a:gd name="adj1" fmla="val -10755"/>
              <a:gd name="adj2" fmla="val 86976"/>
              <a:gd name="adj3" fmla="val 16667"/>
            </a:avLst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chemeClr val="tx1"/>
                </a:solidFill>
              </a:rPr>
              <a:t>4. Luyện đọc lại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639617" y="1292343"/>
            <a:ext cx="3702727" cy="2189327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C00000"/>
                </a:solidFill>
              </a:rPr>
              <a:t>- Bài đọc này cho em biết điều gì?</a:t>
            </a:r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941" y="2618800"/>
            <a:ext cx="3990599" cy="35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3515082" y="3941421"/>
            <a:ext cx="5557249" cy="1695824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>
                <a:solidFill>
                  <a:srgbClr val="002060"/>
                </a:solidFill>
              </a:rPr>
              <a:t>- Bài đọc cho em </a:t>
            </a:r>
            <a:r>
              <a:rPr lang="vi-VN" sz="2667" b="1">
                <a:solidFill>
                  <a:srgbClr val="002060"/>
                </a:solidFill>
              </a:rPr>
              <a:t>biết được một số </a:t>
            </a:r>
            <a:r>
              <a:rPr lang="vi-VN" sz="2667" b="1">
                <a:solidFill>
                  <a:srgbClr val="C00000"/>
                </a:solidFill>
              </a:rPr>
              <a:t>“thư viện biết đi” </a:t>
            </a:r>
            <a:r>
              <a:rPr lang="vi-VN" sz="2667" b="1">
                <a:solidFill>
                  <a:srgbClr val="002060"/>
                </a:solidFill>
              </a:rPr>
              <a:t>độc đáo trên thế giới</a:t>
            </a:r>
            <a:endParaRPr lang="en-US" sz="2667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44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77522" y="-229457"/>
            <a:ext cx="12240684" cy="692151"/>
            <a:chOff x="-108519" y="-20241"/>
            <a:chExt cx="9180513" cy="519113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1199454" y="1465594"/>
            <a:ext cx="10753196" cy="712476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54646" y="739150"/>
            <a:ext cx="5228481" cy="672074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vi-VN" sz="2933" b="1">
                  <a:latin typeface="UTM Avo" pitchFamily="18" charset="0"/>
                </a:rPr>
                <a:t>5. Luyện tập</a:t>
              </a:r>
              <a:endParaRPr lang="en-US" sz="2933" b="1">
                <a:latin typeface="UTM Avo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58341" y="1465740"/>
            <a:ext cx="10431993" cy="73019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Xếp các từ ngữ dưới đây vào nhóm thích hợp:</a:t>
            </a:r>
            <a:endParaRPr lang="en-US" sz="2933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734562" y="2136412"/>
            <a:ext cx="30308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1465594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07435" y="3909054"/>
            <a:ext cx="3965005" cy="72782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33" b="1">
                <a:latin typeface="+mj-lt"/>
              </a:rPr>
              <a:t>a. Từ chỉ sự vật.</a:t>
            </a:r>
            <a:endParaRPr lang="en-US" sz="2933" b="1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07435" y="4773149"/>
            <a:ext cx="3965005" cy="72782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33" b="1">
                <a:latin typeface="+mj-lt"/>
              </a:rPr>
              <a:t>b. Từ chỉ hoạt động</a:t>
            </a:r>
            <a:endParaRPr lang="en-US" sz="2933" b="1">
              <a:latin typeface="+mj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052924" y="2293092"/>
            <a:ext cx="2611389" cy="672074"/>
            <a:chOff x="506623" y="2139702"/>
            <a:chExt cx="1958542" cy="504056"/>
          </a:xfrm>
        </p:grpSpPr>
        <p:sp>
          <p:nvSpPr>
            <p:cNvPr id="37" name="Rounded Rectangle 36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7090" y="2176287"/>
              <a:ext cx="1728075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vi-VN" sz="2933" b="1">
                  <a:latin typeface="+mj-lt"/>
                </a:rPr>
                <a:t>thư viện</a:t>
              </a:r>
              <a:endParaRPr lang="en-US" sz="2933" b="1">
                <a:latin typeface="+mj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588043" y="2329298"/>
            <a:ext cx="2611389" cy="672074"/>
            <a:chOff x="506623" y="2139702"/>
            <a:chExt cx="1958542" cy="504056"/>
          </a:xfrm>
        </p:grpSpPr>
        <p:sp>
          <p:nvSpPr>
            <p:cNvPr id="43" name="Rounded Rectangle 42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7090" y="2176287"/>
              <a:ext cx="1728075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/>
              <a:r>
                <a:rPr lang="vi-VN" sz="2933" b="1">
                  <a:latin typeface="+mj-lt"/>
                </a:rPr>
                <a:t>thủ thư</a:t>
              </a:r>
              <a:endParaRPr lang="en-US" sz="2933" b="1">
                <a:latin typeface="+mj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199432" y="2280517"/>
            <a:ext cx="2611389" cy="672074"/>
            <a:chOff x="506623" y="2139702"/>
            <a:chExt cx="1958542" cy="504056"/>
          </a:xfrm>
        </p:grpSpPr>
        <p:sp>
          <p:nvSpPr>
            <p:cNvPr id="46" name="Rounded Rectangle 45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7090" y="2176287"/>
              <a:ext cx="1728075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/>
              <a:r>
                <a:rPr lang="vi-VN" sz="2933" b="1">
                  <a:latin typeface="+mj-lt"/>
                </a:rPr>
                <a:t>đọc</a:t>
              </a:r>
              <a:endParaRPr lang="en-US" sz="2933" b="1">
                <a:latin typeface="+mj-lt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114718" y="2244310"/>
            <a:ext cx="2611389" cy="672074"/>
            <a:chOff x="506623" y="2139702"/>
            <a:chExt cx="1958542" cy="504056"/>
          </a:xfrm>
        </p:grpSpPr>
        <p:sp>
          <p:nvSpPr>
            <p:cNvPr id="49" name="Rounded Rectangle 48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37090" y="2176287"/>
              <a:ext cx="1728075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vi-VN" sz="2933" b="1">
                  <a:latin typeface="+mj-lt"/>
                </a:rPr>
                <a:t>tàu biển</a:t>
              </a:r>
              <a:endParaRPr lang="en-US" sz="2933" b="1">
                <a:latin typeface="+mj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087447" y="3093737"/>
            <a:ext cx="2611389" cy="672074"/>
            <a:chOff x="506623" y="2139702"/>
            <a:chExt cx="1958542" cy="504056"/>
          </a:xfrm>
        </p:grpSpPr>
        <p:sp>
          <p:nvSpPr>
            <p:cNvPr id="53" name="Rounded Rectangle 52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37090" y="2176287"/>
              <a:ext cx="1728075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vi-VN" sz="2933" b="1">
                  <a:latin typeface="+mj-lt"/>
                </a:rPr>
                <a:t>nằm im</a:t>
              </a:r>
              <a:endParaRPr lang="en-US" sz="2933" b="1">
                <a:latin typeface="+mj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622566" y="3129944"/>
            <a:ext cx="2611389" cy="672074"/>
            <a:chOff x="506623" y="2139702"/>
            <a:chExt cx="1958542" cy="504056"/>
          </a:xfrm>
        </p:grpSpPr>
        <p:sp>
          <p:nvSpPr>
            <p:cNvPr id="56" name="Rounded Rectangle 55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37090" y="2176287"/>
              <a:ext cx="1728075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/>
              <a:r>
                <a:rPr lang="vi-VN" sz="2933" b="1">
                  <a:latin typeface="+mj-lt"/>
                </a:rPr>
                <a:t>băng qua</a:t>
              </a:r>
              <a:endParaRPr lang="en-US" sz="2933" b="1">
                <a:latin typeface="+mj-lt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233955" y="3081162"/>
            <a:ext cx="2611389" cy="672074"/>
            <a:chOff x="506623" y="2139702"/>
            <a:chExt cx="1958542" cy="504056"/>
          </a:xfrm>
        </p:grpSpPr>
        <p:sp>
          <p:nvSpPr>
            <p:cNvPr id="59" name="Rounded Rectangle 58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7090" y="2176287"/>
              <a:ext cx="1728075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/>
              <a:r>
                <a:rPr lang="vi-VN" sz="2933" b="1">
                  <a:latin typeface="+mj-lt"/>
                </a:rPr>
                <a:t>xe buýt</a:t>
              </a:r>
              <a:endParaRPr lang="en-US" sz="2933" b="1"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149240" y="3024328"/>
            <a:ext cx="2611389" cy="672074"/>
            <a:chOff x="506623" y="2139702"/>
            <a:chExt cx="1958542" cy="504056"/>
          </a:xfrm>
        </p:grpSpPr>
        <p:sp>
          <p:nvSpPr>
            <p:cNvPr id="62" name="Rounded Rectangle 61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7090" y="2176287"/>
              <a:ext cx="1728075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vi-VN" sz="2933" b="1">
                  <a:latin typeface="+mj-lt"/>
                </a:rPr>
                <a:t>lạc đà</a:t>
              </a:r>
              <a:endParaRPr lang="en-US" sz="2933" b="1">
                <a:latin typeface="+mj-lt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24620" y="4025899"/>
          <a:ext cx="10936008" cy="1899379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831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4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3140">
                <a:tc>
                  <a:txBody>
                    <a:bodyPr/>
                    <a:lstStyle/>
                    <a:p>
                      <a:endParaRPr lang="en-US" sz="24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239">
                <a:tc>
                  <a:txBody>
                    <a:bodyPr/>
                    <a:lstStyle/>
                    <a:p>
                      <a:endParaRPr lang="vi-VN" sz="24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  <a:p>
                      <a:endParaRPr lang="vi-VN" sz="24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 marL="121920" marR="121920" marT="60960" marB="60960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4751851" y="4005065"/>
            <a:ext cx="2304100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latin typeface="+mj-lt"/>
              </a:rPr>
              <a:t>thư viện,</a:t>
            </a:r>
            <a:endParaRPr lang="en-US" sz="2933" b="1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192011" y="4035880"/>
            <a:ext cx="2304100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933" b="1">
                <a:latin typeface="+mj-lt"/>
              </a:rPr>
              <a:t>thủ thư,</a:t>
            </a:r>
            <a:endParaRPr lang="en-US" sz="2933" b="1"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112225" y="4005065"/>
            <a:ext cx="2304100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latin typeface="+mj-lt"/>
              </a:rPr>
              <a:t>tàu biển,</a:t>
            </a:r>
            <a:endParaRPr lang="en-US" sz="2933" b="1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456374" y="4005065"/>
            <a:ext cx="2304100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933" b="1">
                <a:latin typeface="+mj-lt"/>
              </a:rPr>
              <a:t>xe buýt,</a:t>
            </a:r>
            <a:endParaRPr lang="en-US" sz="2933" b="1"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751850" y="4422013"/>
            <a:ext cx="2304100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latin typeface="+mj-lt"/>
              </a:rPr>
              <a:t>lạc đà,</a:t>
            </a:r>
            <a:endParaRPr lang="en-US" sz="2933" b="1">
              <a:latin typeface="+mj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175943" y="5061182"/>
            <a:ext cx="2304100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933" b="1">
                <a:latin typeface="+mj-lt"/>
              </a:rPr>
              <a:t>đọc,</a:t>
            </a:r>
            <a:endParaRPr lang="en-US" sz="2933" b="1"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903899" y="5061182"/>
            <a:ext cx="2304100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latin typeface="+mj-lt"/>
              </a:rPr>
              <a:t>nằm im,</a:t>
            </a:r>
            <a:endParaRPr lang="en-US" sz="2933" b="1"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248129" y="5061182"/>
            <a:ext cx="2304100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933" b="1">
                <a:latin typeface="+mj-lt"/>
              </a:rPr>
              <a:t>băng qua,</a:t>
            </a:r>
            <a:endParaRPr lang="en-US" sz="2933" b="1">
              <a:latin typeface="+mj-lt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6765810" y="2124709"/>
            <a:ext cx="38082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ular Callout 72"/>
          <p:cNvSpPr/>
          <p:nvPr/>
        </p:nvSpPr>
        <p:spPr>
          <a:xfrm>
            <a:off x="4839876" y="3954264"/>
            <a:ext cx="4274843" cy="1312257"/>
          </a:xfrm>
          <a:prstGeom prst="wedgeRoundRectCallout">
            <a:avLst>
              <a:gd name="adj1" fmla="val 62167"/>
              <a:gd name="adj2" fmla="val -4390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Tx/>
              <a:buChar char="-"/>
            </a:pPr>
            <a:r>
              <a:rPr lang="vi-VN" sz="2667" b="1">
                <a:solidFill>
                  <a:srgbClr val="C00000"/>
                </a:solidFill>
              </a:rPr>
              <a:t>Để làm đúng bài tập này, em  cần phải làm gì?</a:t>
            </a:r>
            <a:endParaRPr lang="en-US" sz="2667" b="1">
              <a:solidFill>
                <a:srgbClr val="C00000"/>
              </a:solidFill>
            </a:endParaRPr>
          </a:p>
        </p:txBody>
      </p:sp>
      <p:pic>
        <p:nvPicPr>
          <p:cNvPr id="7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146" y="1626177"/>
            <a:ext cx="3494865" cy="48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 animBg="1"/>
      <p:bldP spid="7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48683" y="-95612"/>
            <a:ext cx="12240684" cy="692151"/>
            <a:chOff x="-108519" y="-20241"/>
            <a:chExt cx="9180513" cy="519113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1199454" y="703390"/>
            <a:ext cx="10753196" cy="96736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8341" y="644838"/>
            <a:ext cx="10431993" cy="102579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933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933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04635" y="1128681"/>
            <a:ext cx="4147749" cy="291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644691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775521" y="1124744"/>
            <a:ext cx="2688297" cy="195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10416480" y="1157734"/>
            <a:ext cx="1273854" cy="2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364643" y="1605940"/>
            <a:ext cx="3675240" cy="23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09" y="1510609"/>
            <a:ext cx="8172351" cy="460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75" y="4314243"/>
            <a:ext cx="1243312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30" y="2276873"/>
            <a:ext cx="2752445" cy="95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79776" y="2394950"/>
            <a:ext cx="25922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400"/>
              <a:t>- Thưa cô, em muốn mượn quyển </a:t>
            </a:r>
            <a:r>
              <a:rPr lang="vi-VN" sz="1400" b="1" i="1">
                <a:solidFill>
                  <a:srgbClr val="C00000"/>
                </a:solidFill>
              </a:rPr>
              <a:t>Dế mèn phiêu lưu kí </a:t>
            </a:r>
            <a:r>
              <a:rPr lang="vi-VN" sz="1400"/>
              <a:t>!</a:t>
            </a:r>
            <a:endParaRPr lang="en-US" sz="1400"/>
          </a:p>
        </p:txBody>
      </p:sp>
      <p:sp>
        <p:nvSpPr>
          <p:cNvPr id="78" name="TextBox 77"/>
          <p:cNvSpPr txBox="1"/>
          <p:nvPr/>
        </p:nvSpPr>
        <p:spPr>
          <a:xfrm>
            <a:off x="4108491" y="2349923"/>
            <a:ext cx="259228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400"/>
              <a:t>- Thưa cô, em muốn mượn quyển </a:t>
            </a:r>
            <a:r>
              <a:rPr lang="vi-VN" sz="1400" b="1" i="1">
                <a:solidFill>
                  <a:srgbClr val="C00000"/>
                </a:solidFill>
              </a:rPr>
              <a:t>Đô-rê-mon tập 12 </a:t>
            </a:r>
            <a:r>
              <a:rPr lang="vi-VN" sz="1400"/>
              <a:t>ạ!</a:t>
            </a:r>
            <a:endParaRPr lang="en-US" sz="1400"/>
          </a:p>
        </p:txBody>
      </p:sp>
      <p:sp>
        <p:nvSpPr>
          <p:cNvPr id="79" name="TextBox 78"/>
          <p:cNvSpPr txBox="1"/>
          <p:nvPr/>
        </p:nvSpPr>
        <p:spPr>
          <a:xfrm>
            <a:off x="4060485" y="2349923"/>
            <a:ext cx="26882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400"/>
              <a:t>- Thưa cô, cô có thể cho em  mượn cuốn </a:t>
            </a:r>
            <a:r>
              <a:rPr lang="vi-VN" sz="1400" b="1" i="1">
                <a:solidFill>
                  <a:srgbClr val="C00000"/>
                </a:solidFill>
              </a:rPr>
              <a:t>Thám tử Cô-nan</a:t>
            </a:r>
            <a:r>
              <a:rPr lang="vi-VN" sz="1400"/>
              <a:t>!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1687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C -0.01927 -0.00247 -0.03716 -0.01235 -0.05625 -0.01482 C -0.07587 -0.02192 -0.0967 -0.01605 -0.11667 -0.01297 C -0.12986 -0.01358 -0.14306 -0.01327 -0.15625 -0.01482 C -0.17674 -0.01667 -0.19045 -0.0571 -0.20313 -0.07624 C -0.20504 -0.08457 -0.20834 -0.08951 -0.21146 -0.09661 C -0.21302 -0.10587 -0.21771 -0.10803 -0.2198 -0.11729 C -0.22136 -0.12408 -0.22344 -0.12932 -0.225 -0.13611 C -0.22691 -0.17809 -0.22153 -0.15155 -0.22917 -0.16297 C -0.22969 -0.16389 -0.22986 -0.16513 -0.23021 -0.16605 L -0.22605 -0.17562 " pathEditMode="relative" rAng="0" ptsTypes="fffffffffAA">
                                      <p:cBhvr>
                                        <p:cTn id="4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0" grpId="1" animBg="1"/>
      <p:bldP spid="78" grpId="0" animBg="1"/>
      <p:bldP spid="78" grpId="1" animBg="1"/>
      <p:bldP spid="79" grpId="0" animBg="1"/>
      <p:bldP spid="7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1199454" y="703390"/>
            <a:ext cx="10753196" cy="96736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8341" y="644838"/>
            <a:ext cx="10431993" cy="102579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933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933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04635" y="1128681"/>
            <a:ext cx="4147749" cy="291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644691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775521" y="1124744"/>
            <a:ext cx="2688297" cy="195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10416480" y="1157734"/>
            <a:ext cx="1273854" cy="2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364643" y="1605940"/>
            <a:ext cx="3675240" cy="23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2244336" y="2005011"/>
            <a:ext cx="6731984" cy="1105760"/>
          </a:xfrm>
          <a:prstGeom prst="wedgeRoundRectCallout">
            <a:avLst>
              <a:gd name="adj1" fmla="val -57176"/>
              <a:gd name="adj2" fmla="val 4051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Box 23"/>
          <p:cNvSpPr txBox="1"/>
          <p:nvPr/>
        </p:nvSpPr>
        <p:spPr>
          <a:xfrm>
            <a:off x="2289194" y="2084851"/>
            <a:ext cx="6687127" cy="102579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>
                <a:latin typeface="+mj-lt"/>
              </a:rPr>
              <a:t>- </a:t>
            </a:r>
            <a:r>
              <a:rPr lang="vi-VN" sz="2933">
                <a:latin typeface="+mj-lt"/>
              </a:rPr>
              <a:t>Khi muốn cô thủ thư giúp mình mượn sách, bạn cần nói như thế nào?</a:t>
            </a:r>
            <a:endParaRPr lang="en-US" sz="2933"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335112" y="3044958"/>
            <a:ext cx="2541381" cy="311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ular Callout 27"/>
          <p:cNvSpPr/>
          <p:nvPr/>
        </p:nvSpPr>
        <p:spPr>
          <a:xfrm>
            <a:off x="4252614" y="3918398"/>
            <a:ext cx="5779823" cy="1830524"/>
          </a:xfrm>
          <a:prstGeom prst="wedgeRoundRectCallout">
            <a:avLst>
              <a:gd name="adj1" fmla="val 54858"/>
              <a:gd name="adj2" fmla="val -45731"/>
              <a:gd name="adj3" fmla="val 16667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TextBox 28"/>
          <p:cNvSpPr txBox="1"/>
          <p:nvPr/>
        </p:nvSpPr>
        <p:spPr>
          <a:xfrm>
            <a:off x="4321311" y="3984339"/>
            <a:ext cx="5191664" cy="1764840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r>
              <a:rPr lang="en-US" sz="2667"/>
              <a:t>- </a:t>
            </a:r>
            <a:r>
              <a:rPr lang="vi-VN" sz="2667"/>
              <a:t>Cần thưa gửi, lễ phép</a:t>
            </a:r>
            <a:r>
              <a:rPr lang="en-US" sz="2667"/>
              <a:t>.</a:t>
            </a:r>
            <a:endParaRPr lang="vi-VN" sz="2667"/>
          </a:p>
          <a:p>
            <a:r>
              <a:rPr lang="vi-VN" sz="2667"/>
              <a:t>- Nêu tên cuốn sách</a:t>
            </a:r>
          </a:p>
          <a:p>
            <a:r>
              <a:rPr lang="vi-VN" sz="2667"/>
              <a:t>- Tên tác giả</a:t>
            </a:r>
          </a:p>
          <a:p>
            <a:r>
              <a:rPr lang="vi-VN" sz="2667"/>
              <a:t>- Được sự đồng ý của thư viện</a:t>
            </a: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2975" y="2802508"/>
            <a:ext cx="2512108" cy="332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3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1199454" y="703390"/>
            <a:ext cx="10753196" cy="96736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8341" y="644838"/>
            <a:ext cx="10431993" cy="102579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933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933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04635" y="1128681"/>
            <a:ext cx="4147749" cy="291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644691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775521" y="1124744"/>
            <a:ext cx="2688297" cy="195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10416480" y="1157734"/>
            <a:ext cx="1273854" cy="2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364643" y="1605940"/>
            <a:ext cx="3675240" cy="23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Callout 26"/>
          <p:cNvSpPr/>
          <p:nvPr/>
        </p:nvSpPr>
        <p:spPr>
          <a:xfrm>
            <a:off x="7200841" y="2674912"/>
            <a:ext cx="4793911" cy="1536171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- </a:t>
            </a:r>
            <a:r>
              <a:rPr lang="vi-VN" sz="2400" b="1">
                <a:solidFill>
                  <a:srgbClr val="002060"/>
                </a:solidFill>
              </a:rPr>
              <a:t>Em thưa cô, cô có thể....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-12511" y="2084851"/>
            <a:ext cx="5688293" cy="1890787"/>
          </a:xfrm>
          <a:prstGeom prst="cloudCallout">
            <a:avLst>
              <a:gd name="adj1" fmla="val 22757"/>
              <a:gd name="adj2" fmla="val 79476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- </a:t>
            </a:r>
            <a:r>
              <a:rPr lang="vi-VN" sz="2400" b="1">
                <a:solidFill>
                  <a:srgbClr val="C00000"/>
                </a:solidFill>
              </a:rPr>
              <a:t>Đóng vai </a:t>
            </a:r>
            <a:r>
              <a:rPr lang="vi-VN" sz="2400" b="1">
                <a:solidFill>
                  <a:schemeClr val="tx1"/>
                </a:solidFill>
              </a:rPr>
              <a:t>: Giả sử mình là cô thủ thư. Bạn muốn mượn sách , bạn sẽ nói gì?</a:t>
            </a:r>
            <a:endParaRPr lang="en-US" sz="2400" b="1">
              <a:solidFill>
                <a:schemeClr val="tx1"/>
              </a:solidFill>
            </a:endParaRPr>
          </a:p>
        </p:txBody>
      </p:sp>
      <p:pic>
        <p:nvPicPr>
          <p:cNvPr id="31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89" y="3550897"/>
            <a:ext cx="5181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0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196" y="1435008"/>
            <a:ext cx="4364736" cy="463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CÁI GÌ ẤY NHỈ ?</a:t>
            </a:r>
            <a:endParaRPr lang="vi-VN" sz="2933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461" y="1494693"/>
            <a:ext cx="6191560" cy="457396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25632" y="1494693"/>
            <a:ext cx="4731008" cy="4573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92911" y="1604798"/>
            <a:ext cx="5952661" cy="37411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>
              <a:lnSpc>
                <a:spcPct val="150000"/>
              </a:lnSpc>
            </a:pPr>
            <a:r>
              <a:rPr lang="vi-VN" sz="2667" b="1">
                <a:solidFill>
                  <a:prstClr val="black"/>
                </a:solidFill>
                <a:latin typeface="Arial (Body)"/>
              </a:rPr>
              <a:t>Bao nhiêu sách truyện về đây</a:t>
            </a:r>
          </a:p>
          <a:p>
            <a:pPr indent="387294">
              <a:lnSpc>
                <a:spcPct val="150000"/>
              </a:lnSpc>
            </a:pPr>
            <a:r>
              <a:rPr lang="vi-VN" sz="2667" b="1">
                <a:solidFill>
                  <a:prstClr val="black"/>
                </a:solidFill>
                <a:latin typeface="Arial (Body)"/>
              </a:rPr>
              <a:t>Bốn phương thế giới nằm ngay trong mình</a:t>
            </a:r>
          </a:p>
          <a:p>
            <a:pPr indent="387294">
              <a:lnSpc>
                <a:spcPct val="150000"/>
              </a:lnSpc>
            </a:pPr>
            <a:r>
              <a:rPr lang="vi-VN" sz="2667" b="1">
                <a:solidFill>
                  <a:prstClr val="black"/>
                </a:solidFill>
                <a:latin typeface="Arial (Body)"/>
              </a:rPr>
              <a:t>Giúp em hiểu biết thông minh</a:t>
            </a:r>
          </a:p>
          <a:p>
            <a:pPr indent="387294">
              <a:lnSpc>
                <a:spcPct val="150000"/>
              </a:lnSpc>
            </a:pPr>
            <a:r>
              <a:rPr lang="vi-VN" sz="2667" b="1">
                <a:solidFill>
                  <a:prstClr val="black"/>
                </a:solidFill>
                <a:latin typeface="Arial (Body)"/>
              </a:rPr>
              <a:t>Em đến tìm sách </a:t>
            </a:r>
          </a:p>
          <a:p>
            <a:pPr indent="387294">
              <a:lnSpc>
                <a:spcPct val="150000"/>
              </a:lnSpc>
            </a:pPr>
            <a:r>
              <a:rPr lang="vi-VN" sz="2667" b="1">
                <a:solidFill>
                  <a:prstClr val="black"/>
                </a:solidFill>
                <a:latin typeface="Arial (Body)"/>
              </a:rPr>
              <a:t>               - Đố mình nơi đâu?</a:t>
            </a: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631506" y="740702"/>
            <a:ext cx="2850441" cy="519735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en-US" sz="3733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669243" y="5535197"/>
            <a:ext cx="3075931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/>
            <a:r>
              <a:rPr lang="en-US" sz="2667" b="1" i="1">
                <a:solidFill>
                  <a:srgbClr val="002060"/>
                </a:solidFill>
                <a:latin typeface="Arial (Body)"/>
              </a:rPr>
              <a:t>Đó là  </a:t>
            </a:r>
            <a:r>
              <a:rPr lang="vi-VN" sz="2667" b="1" i="1">
                <a:solidFill>
                  <a:srgbClr val="002060"/>
                </a:solidFill>
                <a:latin typeface="Arial (Body)"/>
              </a:rPr>
              <a:t>nơi nào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504381" y="5516296"/>
            <a:ext cx="2680185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/>
            <a:r>
              <a:rPr lang="vi-VN" sz="2667" b="1">
                <a:solidFill>
                  <a:srgbClr val="002060"/>
                </a:solidFill>
                <a:latin typeface="Arial (Body)"/>
              </a:rPr>
              <a:t>Thư viện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21696"/>
          <a:stretch/>
        </p:blipFill>
        <p:spPr bwMode="auto">
          <a:xfrm>
            <a:off x="7248128" y="1892829"/>
            <a:ext cx="4564701" cy="352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/>
          <a:stretch/>
        </p:blipFill>
        <p:spPr bwMode="auto">
          <a:xfrm>
            <a:off x="2869140" y="1896533"/>
            <a:ext cx="6502400" cy="435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1199454" y="703390"/>
            <a:ext cx="10753196" cy="96736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 kern="0">
              <a:solidFill>
                <a:sysClr val="windowText" lastClr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8341" y="644838"/>
            <a:ext cx="10431993" cy="102579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933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933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404635" y="1128681"/>
            <a:ext cx="4147749" cy="291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" y="644691"/>
            <a:ext cx="1130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775521" y="1124744"/>
            <a:ext cx="2688297" cy="195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10416480" y="1157734"/>
            <a:ext cx="1273854" cy="2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364643" y="1605940"/>
            <a:ext cx="3675240" cy="23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Callout 26"/>
          <p:cNvSpPr/>
          <p:nvPr/>
        </p:nvSpPr>
        <p:spPr>
          <a:xfrm>
            <a:off x="8112225" y="1678892"/>
            <a:ext cx="4160196" cy="1536171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- </a:t>
            </a:r>
            <a:r>
              <a:rPr lang="vi-VN" sz="2400" b="1">
                <a:solidFill>
                  <a:srgbClr val="002060"/>
                </a:solidFill>
              </a:rPr>
              <a:t>Em thưa cô, Em muốn mượn sách ạ!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180721" y="2276872"/>
            <a:ext cx="4092284" cy="1461733"/>
          </a:xfrm>
          <a:prstGeom prst="cloudCallout">
            <a:avLst>
              <a:gd name="adj1" fmla="val 39308"/>
              <a:gd name="adj2" fmla="val 9801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- </a:t>
            </a:r>
            <a:r>
              <a:rPr lang="vi-VN" sz="2400" b="1">
                <a:solidFill>
                  <a:srgbClr val="002060"/>
                </a:solidFill>
              </a:rPr>
              <a:t>Em muốn mượn quyển gì nhỉ?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8080487" y="1651619"/>
            <a:ext cx="4160196" cy="1536171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</a:rPr>
              <a:t>- </a:t>
            </a:r>
            <a:r>
              <a:rPr lang="vi-VN" sz="2400">
                <a:solidFill>
                  <a:srgbClr val="002060"/>
                </a:solidFill>
              </a:rPr>
              <a:t>Em muốn mượn quyển </a:t>
            </a:r>
            <a:r>
              <a:rPr lang="vi-VN" sz="2400" i="1">
                <a:solidFill>
                  <a:srgbClr val="C00000"/>
                </a:solidFill>
              </a:rPr>
              <a:t>Đất rừng Phương Nam </a:t>
            </a:r>
            <a:r>
              <a:rPr lang="vi-VN" sz="2400">
                <a:solidFill>
                  <a:srgbClr val="002060"/>
                </a:solidFill>
              </a:rPr>
              <a:t>!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143338" y="2276872"/>
            <a:ext cx="4092284" cy="1461733"/>
          </a:xfrm>
          <a:prstGeom prst="cloudCallout">
            <a:avLst>
              <a:gd name="adj1" fmla="val 39308"/>
              <a:gd name="adj2" fmla="val 9801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</a:rPr>
              <a:t>- </a:t>
            </a:r>
            <a:r>
              <a:rPr lang="vi-VN" sz="2400" b="1">
                <a:solidFill>
                  <a:srgbClr val="002060"/>
                </a:solidFill>
              </a:rPr>
              <a:t>Quyển đó hay lắm! Sách của em đây!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8080486" y="1585759"/>
            <a:ext cx="4160196" cy="1742811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</a:rPr>
              <a:t>- </a:t>
            </a:r>
            <a:r>
              <a:rPr lang="vi-VN" sz="2400">
                <a:solidFill>
                  <a:srgbClr val="002060"/>
                </a:solidFill>
              </a:rPr>
              <a:t>Em cảm ơn cô! Em hứa giữ gìn sách và trả sách đúng hạn !</a:t>
            </a:r>
            <a:endParaRPr lang="en-US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  <p:bldP spid="20" grpId="0" animBg="1"/>
      <p:bldP spid="20" grpId="1" animBg="1"/>
      <p:bldP spid="21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679516" y="3101300"/>
            <a:ext cx="2784301" cy="2945069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endParaRPr lang="en-US" sz="2933">
              <a:solidFill>
                <a:prstClr val="black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679515" y="3044958"/>
            <a:ext cx="2784303" cy="21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>
              <a:lnSpc>
                <a:spcPct val="125000"/>
              </a:lnSpc>
            </a:pPr>
            <a:r>
              <a:rPr lang="vi-VN" sz="2667">
                <a:solidFill>
                  <a:prstClr val="black"/>
                </a:solidFill>
                <a:latin typeface="UTM Avo" pitchFamily="18" charset="0"/>
              </a:rPr>
              <a:t>-  Em đã đọc đúng, rõ ràng, biết ngắt hơi ở chỗ có dấu câu.</a:t>
            </a:r>
            <a:endParaRPr lang="vi-VN" sz="2667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3311694" y="1566900"/>
            <a:ext cx="4498729" cy="156662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927654" y="769171"/>
            <a:ext cx="8637441" cy="898143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endParaRPr lang="en-US" sz="2933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4655841" y="836714"/>
            <a:ext cx="6309163" cy="73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4847863" y="3060876"/>
            <a:ext cx="2950079" cy="2945069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endParaRPr lang="en-US" sz="2933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4893659" y="3089590"/>
            <a:ext cx="3026544" cy="21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>
              <a:lnSpc>
                <a:spcPct val="125000"/>
              </a:lnSpc>
            </a:pPr>
            <a:r>
              <a:rPr lang="vi-VN" sz="2667">
                <a:solidFill>
                  <a:prstClr val="black"/>
                </a:solidFill>
                <a:latin typeface="UTM Avo" pitchFamily="18" charset="0"/>
              </a:rPr>
              <a:t>- Em biết trả lời câu hỏi về chi tiết nổi bật các thư viện được đặt ở đâu.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6322903" y="1566900"/>
            <a:ext cx="1487520" cy="1493976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336712" y="164639"/>
            <a:ext cx="3527935" cy="62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8201352" y="3140049"/>
            <a:ext cx="3907515" cy="2918833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endParaRPr lang="en-US" sz="2933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8327464" y="3175924"/>
            <a:ext cx="3781403" cy="26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>
              <a:lnSpc>
                <a:spcPct val="125000"/>
              </a:lnSpc>
            </a:pPr>
            <a:r>
              <a:rPr lang="vi-VN" sz="2667">
                <a:solidFill>
                  <a:prstClr val="black"/>
                </a:solidFill>
                <a:latin typeface="UTM Avo" pitchFamily="18" charset="0"/>
              </a:rPr>
              <a:t>- Em hiểu được cách hoạt động, tác dụng của thư viện, một số thư viện độc đáo trên thế giới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7810423" y="1566900"/>
            <a:ext cx="2344687" cy="1573149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7" y="562771"/>
            <a:ext cx="5930091" cy="5423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47" y="356659"/>
            <a:ext cx="6240693" cy="5835317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43340" y="4773149"/>
            <a:ext cx="6048672" cy="1418828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44" y="2756925"/>
            <a:ext cx="4671053" cy="37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536621" y="1290428"/>
            <a:ext cx="6191560" cy="1052249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/>
          </a:p>
        </p:txBody>
      </p:sp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" y="-230189"/>
            <a:ext cx="2831636" cy="2348645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spcFirstLastPara="1" wrap="none" lIns="121920" tIns="60960" rIns="121920" bIns="60960" numCol="1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4667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vi-VN" sz="4667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18</a:t>
              </a:r>
              <a:endParaRPr lang="en-US" sz="4667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1487488" y="2468893"/>
            <a:ext cx="6191560" cy="4226792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583501" y="1316768"/>
            <a:ext cx="6144683" cy="102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933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1</a:t>
            </a:r>
            <a:r>
              <a:rPr lang="vi-VN" sz="2933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nl-NL" sz="2933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933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 viện biết đi </a:t>
            </a:r>
            <a:r>
              <a:rPr lang="nl-NL" sz="2933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933">
                <a:latin typeface="Arial" pitchFamily="34" charset="0"/>
                <a:cs typeface="Arial" pitchFamily="34" charset="0"/>
              </a:rPr>
              <a:t>Tiết 1+ 2  (trang  </a:t>
            </a:r>
            <a:r>
              <a:rPr lang="vi-VN" sz="2933">
                <a:latin typeface="Arial" pitchFamily="34" charset="0"/>
                <a:cs typeface="Arial" pitchFamily="34" charset="0"/>
              </a:rPr>
              <a:t>80</a:t>
            </a:r>
            <a:r>
              <a:rPr lang="en-US" sz="2933">
                <a:latin typeface="Arial" pitchFamily="34" charset="0"/>
                <a:cs typeface="Arial" pitchFamily="34" charset="0"/>
              </a:rPr>
              <a:t> + </a:t>
            </a:r>
            <a:r>
              <a:rPr lang="vi-VN" sz="2933">
                <a:latin typeface="Arial" pitchFamily="34" charset="0"/>
                <a:cs typeface="Arial" pitchFamily="34" charset="0"/>
              </a:rPr>
              <a:t>81</a:t>
            </a:r>
            <a:r>
              <a:rPr lang="en-US" sz="2933">
                <a:latin typeface="Arial" pitchFamily="34" charset="0"/>
                <a:cs typeface="Arial" pitchFamily="34" charset="0"/>
              </a:rPr>
              <a:t> sgk TV 2 tập 2)</a:t>
            </a:r>
            <a:endParaRPr lang="vi-VN" sz="2933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487488" y="2562590"/>
            <a:ext cx="5952661" cy="41768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>
              <a:lnSpc>
                <a:spcPct val="125000"/>
              </a:lnSpc>
            </a:pPr>
            <a:r>
              <a:rPr lang="vi-VN" sz="2667" b="1">
                <a:latin typeface="Arial (Body)"/>
              </a:rPr>
              <a:t>-  Đọc đúng, rõ ràng, biết ngắt hơi ở chỗ có dấu câu.</a:t>
            </a:r>
          </a:p>
          <a:p>
            <a:pPr indent="387294" algn="just">
              <a:lnSpc>
                <a:spcPct val="125000"/>
              </a:lnSpc>
            </a:pPr>
            <a:r>
              <a:rPr lang="vi-VN" sz="2667" b="1">
                <a:latin typeface="Arial (Body)"/>
              </a:rPr>
              <a:t>- Biết trả lời câu hỏi về chi tiết nổi bật các thư viện được đặt ở đâu. </a:t>
            </a:r>
          </a:p>
          <a:p>
            <a:pPr indent="387294" algn="just">
              <a:lnSpc>
                <a:spcPct val="125000"/>
              </a:lnSpc>
            </a:pPr>
            <a:r>
              <a:rPr lang="vi-VN" sz="2667" b="1">
                <a:latin typeface="Arial (Body)"/>
              </a:rPr>
              <a:t>- Hiểu được cách hoạt động, tác dụng của thư viện, một số thư viện độc đáo trên thế giới</a:t>
            </a: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5" y="1290428"/>
            <a:ext cx="3835471" cy="54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335361" y="811808"/>
            <a:ext cx="11422063" cy="5305491"/>
          </a:xfrm>
          <a:prstGeom prst="roundRect">
            <a:avLst/>
          </a:prstGeom>
          <a:solidFill>
            <a:srgbClr val="FFFFD9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24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2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08" y="932723"/>
            <a:ext cx="7874840" cy="450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447595" y="5541235"/>
            <a:ext cx="7177443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667" b="1">
                <a:latin typeface="UTM Avo" pitchFamily="18" charset="0"/>
              </a:rPr>
              <a:t> Thư viện trên </a:t>
            </a:r>
            <a:r>
              <a:rPr lang="vi-VN" sz="2667" b="1">
                <a:solidFill>
                  <a:srgbClr val="C00000"/>
                </a:solidFill>
                <a:latin typeface="UTM Avo" pitchFamily="18" charset="0"/>
              </a:rPr>
              <a:t>tàu</a:t>
            </a:r>
            <a:endParaRPr lang="en-US" sz="2667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/>
        </p:blipFill>
        <p:spPr bwMode="auto">
          <a:xfrm>
            <a:off x="2493135" y="932723"/>
            <a:ext cx="7177443" cy="460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26" y="932723"/>
            <a:ext cx="7635844" cy="457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6565944" y="5779421"/>
            <a:ext cx="7748445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667" b="1">
                <a:latin typeface="UTM Avo" pitchFamily="18" charset="0"/>
              </a:rPr>
              <a:t> Thư viện trên </a:t>
            </a:r>
            <a:r>
              <a:rPr lang="vi-VN" sz="2667" b="1">
                <a:solidFill>
                  <a:srgbClr val="C00000"/>
                </a:solidFill>
                <a:latin typeface="UTM Avo" pitchFamily="18" charset="0"/>
              </a:rPr>
              <a:t>xe như cái nhà</a:t>
            </a:r>
            <a:endParaRPr lang="en-US" sz="2667" b="1">
              <a:latin typeface="UTM Avo" pitchFamily="18" charset="0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44" y="1091816"/>
            <a:ext cx="5804545" cy="435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63" y="976983"/>
            <a:ext cx="64770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55" y="980125"/>
            <a:ext cx="7793723" cy="430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7" descr="Elephant Mobile Library :: LaoAmerican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05" y="923679"/>
            <a:ext cx="6828105" cy="45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12" y="1020022"/>
            <a:ext cx="8694689" cy="455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6"/>
          <a:stretch/>
        </p:blipFill>
        <p:spPr bwMode="auto">
          <a:xfrm>
            <a:off x="2598242" y="1008096"/>
            <a:ext cx="7935405" cy="437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0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43" grpId="0"/>
      <p:bldP spid="43" grpId="1"/>
      <p:bldP spid="49" grpId="0"/>
      <p:bldP spid="4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23393" y="1780559"/>
            <a:ext cx="10794588" cy="4240731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2400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3339" y="732059"/>
            <a:ext cx="11905323" cy="968749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24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883742" y="761523"/>
            <a:ext cx="8534239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667" b="1">
                <a:latin typeface="UTM Avo" pitchFamily="18" charset="0"/>
              </a:rPr>
              <a:t>Bức tranh vẽ cảnh gì? Mọi người trong tranh đang làm gì?</a:t>
            </a:r>
            <a:endParaRPr lang="en-US" sz="2667" b="1">
              <a:latin typeface="UTM Avo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32459" y="716592"/>
            <a:ext cx="1600200" cy="7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95" y="1796820"/>
            <a:ext cx="7501908" cy="424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681907"/>
            <a:ext cx="1101548" cy="9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9" grpId="0" animBg="1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" y="1316766"/>
            <a:ext cx="12178871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15"/>
            <a:ext cx="1214467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" y="4206709"/>
            <a:ext cx="12080743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693904"/>
            <a:ext cx="12204492" cy="718872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667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461709" y="1412777"/>
            <a:ext cx="9818867" cy="113591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/>
          <p:cNvSpPr/>
          <p:nvPr/>
        </p:nvSpPr>
        <p:spPr>
          <a:xfrm>
            <a:off x="1007435" y="1509879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en-US" sz="4267" b="1" kern="0">
                <a:solidFill>
                  <a:sysClr val="window" lastClr="FFFFFF"/>
                </a:solidFill>
                <a:latin typeface="UTM Avo" panose="02040603050506020204" pitchFamily="18" charset="0"/>
              </a:rPr>
              <a:t>1</a:t>
            </a:r>
            <a:endParaRPr lang="en-US" sz="4267" b="1" kern="0" dirty="0">
              <a:solidFill>
                <a:sysClr val="window" lastClr="FFFFFF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7720" y="2660914"/>
            <a:ext cx="9818867" cy="1454073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Oval 20"/>
          <p:cNvSpPr/>
          <p:nvPr/>
        </p:nvSpPr>
        <p:spPr>
          <a:xfrm>
            <a:off x="911425" y="2852937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en-US" sz="4267" b="1" kern="0">
                <a:solidFill>
                  <a:sysClr val="window" lastClr="FFFFFF"/>
                </a:solidFill>
                <a:latin typeface="UTM Avo" panose="02040603050506020204" pitchFamily="18" charset="0"/>
              </a:rPr>
              <a:t>2</a:t>
            </a:r>
            <a:endParaRPr lang="en-US" sz="4267" b="1" kern="0" dirty="0">
              <a:solidFill>
                <a:sysClr val="window" lastClr="FFFFFF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10229" y="4197086"/>
            <a:ext cx="9866359" cy="1632181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Oval 22"/>
          <p:cNvSpPr/>
          <p:nvPr/>
        </p:nvSpPr>
        <p:spPr>
          <a:xfrm>
            <a:off x="1007435" y="4678231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en-US" sz="4267" b="1" kern="0" dirty="0">
                <a:solidFill>
                  <a:sysClr val="window" lastClr="FFFFFF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023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32202" y="740701"/>
            <a:ext cx="12059799" cy="718872"/>
            <a:chOff x="2489068" y="520428"/>
            <a:chExt cx="4963251" cy="539154"/>
          </a:xfrm>
        </p:grpSpPr>
        <p:sp>
          <p:nvSpPr>
            <p:cNvPr id="44" name="Rectangle 43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667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1508787"/>
            <a:ext cx="12178871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1125161" y="1488947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en-US" sz="4267" b="1" kern="0">
                <a:solidFill>
                  <a:sysClr val="window" lastClr="FFFFFF"/>
                </a:solidFill>
                <a:latin typeface="UTM Avo" panose="02040603050506020204" pitchFamily="18" charset="0"/>
              </a:rPr>
              <a:t>1</a:t>
            </a:r>
            <a:endParaRPr lang="en-US" sz="4267" b="1" kern="0" dirty="0">
              <a:solidFill>
                <a:sysClr val="window" lastClr="FFFFFF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141603" y="1627366"/>
            <a:ext cx="8732404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5" name="Straight Connector 24"/>
          <p:cNvCxnSpPr/>
          <p:nvPr/>
        </p:nvCxnSpPr>
        <p:spPr>
          <a:xfrm>
            <a:off x="8784299" y="2372883"/>
            <a:ext cx="92261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26151" y="1994757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43238" y="4294648"/>
            <a:ext cx="2244516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933" b="1">
                <a:latin typeface="UTM Avo" pitchFamily="18" charset="0"/>
              </a:rPr>
              <a:t>ưu giữ</a:t>
            </a:r>
            <a:endParaRPr lang="en-US" sz="2933" b="1"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43239" y="4870712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s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ách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báo</a:t>
            </a:r>
            <a:endParaRPr lang="en-US" sz="2933" b="1">
              <a:latin typeface="UTM Avo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75498" y="3525010"/>
            <a:ext cx="5228481" cy="672074"/>
            <a:chOff x="506623" y="2139702"/>
            <a:chExt cx="3921361" cy="504056"/>
          </a:xfrm>
        </p:grpSpPr>
        <p:sp>
          <p:nvSpPr>
            <p:cNvPr id="32" name="Rounded Rectangle 31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en-US" sz="2933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3279850" y="1533434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288021" y="1587869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079776" y="1899744"/>
            <a:ext cx="309517" cy="473139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10032438" y="1627366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546476" y="2084851"/>
            <a:ext cx="2753085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6" name="Straight Connector 45"/>
          <p:cNvCxnSpPr/>
          <p:nvPr/>
        </p:nvCxnSpPr>
        <p:spPr>
          <a:xfrm>
            <a:off x="5410043" y="1994757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687144" y="5451284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n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ằm im</a:t>
            </a:r>
            <a:endParaRPr lang="en-US" sz="2933" b="1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27" grpId="0"/>
      <p:bldP spid="28" grpId="0"/>
      <p:bldP spid="41" grpId="0" animBg="1"/>
      <p:bldP spid="41" grpId="1" animBg="1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1318</Words>
  <Application>Microsoft Office PowerPoint</Application>
  <PresentationFormat>Widescreen</PresentationFormat>
  <Paragraphs>203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Microsoft YaHei</vt:lpstr>
      <vt:lpstr>Arial</vt:lpstr>
      <vt:lpstr>Arial (Body)</vt:lpstr>
      <vt:lpstr>Arial Rounded MT Bold</vt:lpstr>
      <vt:lpstr>Arial-Rounded</vt:lpstr>
      <vt:lpstr>Calibri</vt:lpstr>
      <vt:lpstr>Calibri Light</vt:lpstr>
      <vt:lpstr>等线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tieppro1980@gmail.com</cp:lastModifiedBy>
  <cp:revision>5</cp:revision>
  <dcterms:created xsi:type="dcterms:W3CDTF">2022-03-08T15:58:38Z</dcterms:created>
  <dcterms:modified xsi:type="dcterms:W3CDTF">2024-05-12T11:09:47Z</dcterms:modified>
</cp:coreProperties>
</file>