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2"/>
  </p:notesMasterIdLst>
  <p:sldIdLst>
    <p:sldId id="544" r:id="rId3"/>
    <p:sldId id="515" r:id="rId4"/>
    <p:sldId id="560" r:id="rId5"/>
    <p:sldId id="548" r:id="rId6"/>
    <p:sldId id="549" r:id="rId7"/>
    <p:sldId id="550" r:id="rId8"/>
    <p:sldId id="528" r:id="rId9"/>
    <p:sldId id="529" r:id="rId10"/>
    <p:sldId id="552" r:id="rId11"/>
    <p:sldId id="553" r:id="rId12"/>
    <p:sldId id="554" r:id="rId13"/>
    <p:sldId id="555" r:id="rId14"/>
    <p:sldId id="556" r:id="rId15"/>
    <p:sldId id="539" r:id="rId16"/>
    <p:sldId id="562" r:id="rId17"/>
    <p:sldId id="561" r:id="rId18"/>
    <p:sldId id="557" r:id="rId19"/>
    <p:sldId id="558" r:id="rId20"/>
    <p:sldId id="546" r:id="rId21"/>
  </p:sldIdLst>
  <p:sldSz cx="12192000" cy="6858000"/>
  <p:notesSz cx="6858000" cy="9144000"/>
  <p:embeddedFontLst>
    <p:embeddedFont>
      <p:font typeface="Tahoma" panose="020B0604030504040204" pitchFamily="34" charset="0"/>
      <p:regular r:id="rId23"/>
      <p:bold r:id="rId24"/>
    </p:embeddedFont>
    <p:embeddedFont>
      <p:font typeface="Calibri Light" panose="020F0302020204030204" pitchFamily="34" charset="0"/>
      <p:regular r:id="rId25"/>
      <p:italic r:id="rId26"/>
    </p:embeddedFont>
    <p:embeddedFont>
      <p:font typeface="#9Slide05 Dancing Script" panose="020B0604020202020204" charset="0"/>
      <p:bold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a:srgbClr val="000066"/>
    <a:srgbClr val="6600FF"/>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654" autoAdjust="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5BE0-0F78-4251-8B26-C3637952B1C3}"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775DA-6A11-4CB7-97CA-4B1C87D9F669}" type="slidenum">
              <a:rPr lang="en-US" smtClean="0"/>
              <a:t>‹#›</a:t>
            </a:fld>
            <a:endParaRPr lang="en-US"/>
          </a:p>
        </p:txBody>
      </p:sp>
    </p:spTree>
    <p:extLst>
      <p:ext uri="{BB962C8B-B14F-4D97-AF65-F5344CB8AC3E}">
        <p14:creationId xmlns:p14="http://schemas.microsoft.com/office/powerpoint/2010/main" val="16839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2C4AC-25A9-491E-BBD3-D3D152D58F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8B84F6-1954-40C3-A7AF-7E2294BBB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CB4F6B-F893-4B93-AAD3-4FCFAFE111EC}"/>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5" name="Footer Placeholder 4">
            <a:extLst>
              <a:ext uri="{FF2B5EF4-FFF2-40B4-BE49-F238E27FC236}">
                <a16:creationId xmlns:a16="http://schemas.microsoft.com/office/drawing/2014/main" id="{844055D8-30CC-4187-86DA-DCE85B6F2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C04DA-24C5-49D8-A115-4F404AFE6D8C}"/>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82462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7BB7D-3453-4BF7-9C3A-F6CAEDE7CE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93EAF4-F55E-4E30-BD63-71328DD2EE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C259D-81BF-48A8-9910-0E76F9534C7B}"/>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5" name="Footer Placeholder 4">
            <a:extLst>
              <a:ext uri="{FF2B5EF4-FFF2-40B4-BE49-F238E27FC236}">
                <a16:creationId xmlns:a16="http://schemas.microsoft.com/office/drawing/2014/main" id="{BDBD62E6-66D2-49E7-884A-825B61AC0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44F3F-1C8D-40AE-90C9-A6A22FEC03C1}"/>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43394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0A3EEE-4F00-4A37-AE0B-526234C6C4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A4511-05C3-4BF9-8EEE-7ECF6706E3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F5CA-AF6A-4E51-91EB-8FD4534AE379}"/>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5" name="Footer Placeholder 4">
            <a:extLst>
              <a:ext uri="{FF2B5EF4-FFF2-40B4-BE49-F238E27FC236}">
                <a16:creationId xmlns:a16="http://schemas.microsoft.com/office/drawing/2014/main" id="{767893D3-B08B-40BB-9FCD-F0BCEA04C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67CF8C-074A-4D39-B1BD-41EB65F114FA}"/>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95541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7289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44971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2948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2541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40356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7486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10068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5682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3A36-3F20-45B0-8F59-0A175A7D3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EDCE2-0D27-4CC2-9C58-321096BD30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5E8FF-543E-4D24-A361-F07C99816BC2}"/>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5" name="Footer Placeholder 4">
            <a:extLst>
              <a:ext uri="{FF2B5EF4-FFF2-40B4-BE49-F238E27FC236}">
                <a16:creationId xmlns:a16="http://schemas.microsoft.com/office/drawing/2014/main" id="{8E6C68C3-2E4E-4FDC-8456-5122FC11F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F0203-5DB1-4E1C-9543-BE2612B8D511}"/>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844683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29349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63605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0984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D8FD-4D9E-40A4-9CFB-A7787B95C7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E88001-C3EF-4B05-99E1-A25298FD04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34B3D1-5A64-46DB-8327-D6ECF83BD371}"/>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5" name="Footer Placeholder 4">
            <a:extLst>
              <a:ext uri="{FF2B5EF4-FFF2-40B4-BE49-F238E27FC236}">
                <a16:creationId xmlns:a16="http://schemas.microsoft.com/office/drawing/2014/main" id="{39AAFD04-EE1E-4EEC-828A-472CC5022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4EB26-D95E-4BD0-B938-71E7A3609D10}"/>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5989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7B6B-8372-407F-B987-F6C1D2DC6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4B212-ED9E-4EB4-973D-D4AD68060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F93D0-B8D3-4E25-8FA4-852D6D1141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E08E-E320-4178-9EE0-FD42FE9E993F}"/>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6" name="Footer Placeholder 5">
            <a:extLst>
              <a:ext uri="{FF2B5EF4-FFF2-40B4-BE49-F238E27FC236}">
                <a16:creationId xmlns:a16="http://schemas.microsoft.com/office/drawing/2014/main" id="{7EBF787D-9CF5-4F7F-8A6B-06B6F20D9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AB96-08D3-4021-A2C1-136E10A8BCEC}"/>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38280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57D9-0A70-4ECC-9E6C-BB0E45118A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BB4E1-F3E9-497F-B4ED-1479842141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B6B213-7731-4FDC-BA32-A68DF9A087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86657-9EB5-4ED4-8EEE-83A310775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A6765-5EB5-4FDE-91D1-632B93FB8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70E046-BD4B-46E7-A774-D802E8E55419}"/>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8" name="Footer Placeholder 7">
            <a:extLst>
              <a:ext uri="{FF2B5EF4-FFF2-40B4-BE49-F238E27FC236}">
                <a16:creationId xmlns:a16="http://schemas.microsoft.com/office/drawing/2014/main" id="{BB03A516-7FC3-4881-841E-BBE9472A2C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4FED7-81AD-428E-8F0E-FCF8BA4CD76E}"/>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180100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0E8B-4FD3-4FA0-A519-2EE129645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01383-2F5E-4791-A20E-63D368F33C23}"/>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4" name="Footer Placeholder 3">
            <a:extLst>
              <a:ext uri="{FF2B5EF4-FFF2-40B4-BE49-F238E27FC236}">
                <a16:creationId xmlns:a16="http://schemas.microsoft.com/office/drawing/2014/main" id="{B2CBD843-9E63-4E24-89C2-5BC785E6D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DE01F9-170C-4F29-A923-384B409BFC24}"/>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59662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B03A2-7346-4A43-8AA7-771C023F7B5C}"/>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3" name="Footer Placeholder 2">
            <a:extLst>
              <a:ext uri="{FF2B5EF4-FFF2-40B4-BE49-F238E27FC236}">
                <a16:creationId xmlns:a16="http://schemas.microsoft.com/office/drawing/2014/main" id="{384B70C1-6F7F-493F-AB8F-5C405D6BAC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17DE1-0DE6-4335-AEE4-263F436B0165}"/>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373362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96CF-F646-4939-A585-83B97885A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C23DA7-C34D-4EBF-9E9B-F847FA0EB4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C1FAF-EE86-4CF5-8793-E4516249E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38509-4BF3-449D-9325-329EDD1E1D8C}"/>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6" name="Footer Placeholder 5">
            <a:extLst>
              <a:ext uri="{FF2B5EF4-FFF2-40B4-BE49-F238E27FC236}">
                <a16:creationId xmlns:a16="http://schemas.microsoft.com/office/drawing/2014/main" id="{95F8B8F9-7254-4B1A-8F02-9695B0592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797EF-37F6-4296-BFC8-B782CA42E15A}"/>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220495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48F1-15E0-4B6E-9F9F-2088CAD592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8DF8ED-0EC1-4DA7-BC94-CDE7FBD3C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5A1D4F-F643-45E7-8865-4B5EBAD2E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9EB9C-B33D-49BC-9AFA-03722285D243}"/>
              </a:ext>
            </a:extLst>
          </p:cNvPr>
          <p:cNvSpPr>
            <a:spLocks noGrp="1"/>
          </p:cNvSpPr>
          <p:nvPr>
            <p:ph type="dt" sz="half" idx="10"/>
          </p:nvPr>
        </p:nvSpPr>
        <p:spPr/>
        <p:txBody>
          <a:bodyPr/>
          <a:lstStyle/>
          <a:p>
            <a:fld id="{5DF482EC-926D-4C5A-9790-48C7BDC6D9F0}" type="datetimeFigureOut">
              <a:rPr lang="en-US" smtClean="0"/>
              <a:t>12/27/2024</a:t>
            </a:fld>
            <a:endParaRPr lang="en-US"/>
          </a:p>
        </p:txBody>
      </p:sp>
      <p:sp>
        <p:nvSpPr>
          <p:cNvPr id="6" name="Footer Placeholder 5">
            <a:extLst>
              <a:ext uri="{FF2B5EF4-FFF2-40B4-BE49-F238E27FC236}">
                <a16:creationId xmlns:a16="http://schemas.microsoft.com/office/drawing/2014/main" id="{38FB90EA-375A-4025-9DA1-C750A8D91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F5239-D086-44A7-81FD-23EE505B2869}"/>
              </a:ext>
            </a:extLst>
          </p:cNvPr>
          <p:cNvSpPr>
            <a:spLocks noGrp="1"/>
          </p:cNvSpPr>
          <p:nvPr>
            <p:ph type="sldNum" sz="quarter" idx="12"/>
          </p:nvPr>
        </p:nvSpPr>
        <p:spPr/>
        <p:txBody>
          <a:bodyPr/>
          <a:lstStyle/>
          <a:p>
            <a:fld id="{24B8B373-8D77-4B1D-89C4-87E4A3F9FEF4}" type="slidenum">
              <a:rPr lang="en-US" smtClean="0"/>
              <a:t>‹#›</a:t>
            </a:fld>
            <a:endParaRPr lang="en-US"/>
          </a:p>
        </p:txBody>
      </p:sp>
    </p:spTree>
    <p:extLst>
      <p:ext uri="{BB962C8B-B14F-4D97-AF65-F5344CB8AC3E}">
        <p14:creationId xmlns:p14="http://schemas.microsoft.com/office/powerpoint/2010/main" val="163789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F7718C-FB26-482D-9722-35308CE1B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083D-058D-40FC-99F8-67C635DEA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67060-E362-494B-AF2A-CFD15370A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482EC-926D-4C5A-9790-48C7BDC6D9F0}" type="datetimeFigureOut">
              <a:rPr lang="en-US" smtClean="0"/>
              <a:t>12/27/2024</a:t>
            </a:fld>
            <a:endParaRPr lang="en-US"/>
          </a:p>
        </p:txBody>
      </p:sp>
      <p:sp>
        <p:nvSpPr>
          <p:cNvPr id="5" name="Footer Placeholder 4">
            <a:extLst>
              <a:ext uri="{FF2B5EF4-FFF2-40B4-BE49-F238E27FC236}">
                <a16:creationId xmlns:a16="http://schemas.microsoft.com/office/drawing/2014/main" id="{AE8769ED-8439-4760-B04A-FA28692B4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B1515-6AB0-4E4D-9D99-0B7384AFB4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8B373-8D77-4B1D-89C4-87E4A3F9FEF4}" type="slidenum">
              <a:rPr lang="en-US" smtClean="0"/>
              <a:t>‹#›</a:t>
            </a:fld>
            <a:endParaRPr lang="en-US"/>
          </a:p>
        </p:txBody>
      </p:sp>
    </p:spTree>
    <p:extLst>
      <p:ext uri="{BB962C8B-B14F-4D97-AF65-F5344CB8AC3E}">
        <p14:creationId xmlns:p14="http://schemas.microsoft.com/office/powerpoint/2010/main" val="218683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12/27/2024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06320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fif"/><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f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f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fi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75120" cy="68580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75120" y="0"/>
            <a:ext cx="551688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4728754"/>
            <a:ext cx="1278430" cy="2129246"/>
          </a:xfrm>
          <a:prstGeom prst="rect">
            <a:avLst/>
          </a:prstGeom>
        </p:spPr>
      </p:pic>
      <p:sp>
        <p:nvSpPr>
          <p:cNvPr id="6" name="TextBox 5"/>
          <p:cNvSpPr txBox="1"/>
          <p:nvPr/>
        </p:nvSpPr>
        <p:spPr>
          <a:xfrm>
            <a:off x="4694946" y="6295978"/>
            <a:ext cx="27480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GV có thể bỏ qua Slide này</a:t>
            </a:r>
            <a:endParaRPr kumimoji="0" lang="vi-VN" sz="18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3655553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0"/>
            <a:ext cx="1577707"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Câu </a:t>
            </a:r>
            <a:r>
              <a:rPr lang="en-US" sz="2800" smtClean="0">
                <a:latin typeface="Times New Roman" panose="02020603050405020304" pitchFamily="18" charset="0"/>
                <a:cs typeface="Times New Roman" panose="02020603050405020304" pitchFamily="18" charset="0"/>
              </a:rPr>
              <a:t>1+2</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969" y="117565"/>
            <a:ext cx="8469801" cy="4715692"/>
          </a:xfrm>
          <a:prstGeom prst="rect">
            <a:avLst/>
          </a:prstGeom>
        </p:spPr>
      </p:pic>
    </p:spTree>
    <p:extLst>
      <p:ext uri="{BB962C8B-B14F-4D97-AF65-F5344CB8AC3E}">
        <p14:creationId xmlns:p14="http://schemas.microsoft.com/office/powerpoint/2010/main" val="2467059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0"/>
            <a:ext cx="1577707"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Câu 3</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1674"/>
            <a:ext cx="12150604" cy="2702234"/>
          </a:xfrm>
          <a:prstGeom prst="rect">
            <a:avLst/>
          </a:prstGeom>
        </p:spPr>
      </p:pic>
    </p:spTree>
    <p:extLst>
      <p:ext uri="{BB962C8B-B14F-4D97-AF65-F5344CB8AC3E}">
        <p14:creationId xmlns:p14="http://schemas.microsoft.com/office/powerpoint/2010/main" val="32375548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0"/>
            <a:ext cx="1577707"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Câu </a:t>
            </a:r>
            <a:r>
              <a:rPr lang="en-US" sz="2800" smtClean="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30" y="752024"/>
            <a:ext cx="11895904" cy="2840261"/>
          </a:xfrm>
          <a:prstGeom prst="rect">
            <a:avLst/>
          </a:prstGeom>
        </p:spPr>
      </p:pic>
    </p:spTree>
    <p:extLst>
      <p:ext uri="{BB962C8B-B14F-4D97-AF65-F5344CB8AC3E}">
        <p14:creationId xmlns:p14="http://schemas.microsoft.com/office/powerpoint/2010/main" val="2108392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0"/>
            <a:ext cx="1577707"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Câu </a:t>
            </a:r>
            <a:r>
              <a:rPr lang="en-US" sz="2800" smtClean="0">
                <a:latin typeface="Times New Roman" panose="02020603050405020304" pitchFamily="18" charset="0"/>
                <a:cs typeface="Times New Roman" panose="02020603050405020304" pitchFamily="18" charset="0"/>
              </a:rPr>
              <a:t>3+4</a:t>
            </a:r>
            <a:endParaRPr lang="en-US"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707" y="154635"/>
            <a:ext cx="10450417" cy="3738096"/>
          </a:xfrm>
          <a:prstGeom prst="rect">
            <a:avLst/>
          </a:prstGeom>
        </p:spPr>
      </p:pic>
    </p:spTree>
    <p:extLst>
      <p:ext uri="{BB962C8B-B14F-4D97-AF65-F5344CB8AC3E}">
        <p14:creationId xmlns:p14="http://schemas.microsoft.com/office/powerpoint/2010/main" val="920404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0112" y="0"/>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Luyện</a:t>
            </a:r>
            <a:r>
              <a:rPr kumimoji="0" lang="en-US" sz="2400" b="1" i="0" u="none" strike="noStrike" kern="1200" cap="none" spc="0" normalizeH="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tập</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0112" y="834548"/>
            <a:ext cx="3036709"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79" y="0"/>
            <a:ext cx="6517105" cy="6858000"/>
          </a:xfrm>
          <a:prstGeom prst="rect">
            <a:avLst/>
          </a:prstGeom>
        </p:spPr>
      </p:pic>
    </p:spTree>
    <p:extLst>
      <p:ext uri="{BB962C8B-B14F-4D97-AF65-F5344CB8AC3E}">
        <p14:creationId xmlns:p14="http://schemas.microsoft.com/office/powerpoint/2010/main" val="4294854303"/>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0112" y="0"/>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Luyện</a:t>
            </a:r>
            <a:r>
              <a:rPr kumimoji="0" lang="en-US" sz="2400" b="1" i="0" u="none" strike="noStrike" kern="1200" cap="none" spc="0" normalizeH="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tập</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0112" y="834548"/>
            <a:ext cx="3036709"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0" i="0" u="none" strike="noStrike" kern="120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895" y="0"/>
            <a:ext cx="6517105" cy="6858000"/>
          </a:xfrm>
          <a:prstGeom prst="rect">
            <a:avLst/>
          </a:prstGeom>
        </p:spPr>
      </p:pic>
    </p:spTree>
    <p:extLst>
      <p:ext uri="{BB962C8B-B14F-4D97-AF65-F5344CB8AC3E}">
        <p14:creationId xmlns:p14="http://schemas.microsoft.com/office/powerpoint/2010/main" val="76345292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0112" y="0"/>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Luyện</a:t>
            </a:r>
            <a:r>
              <a:rPr kumimoji="0" lang="en-US" sz="2400" b="1" i="0" u="none" strike="noStrike" kern="1200" cap="none" spc="0" normalizeH="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tập</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0112" y="834548"/>
            <a:ext cx="3036709"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bài các hình thức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568" y="120888"/>
            <a:ext cx="6324577" cy="6645672"/>
          </a:xfrm>
          <a:prstGeom prst="rect">
            <a:avLst/>
          </a:prstGeom>
        </p:spPr>
      </p:pic>
    </p:spTree>
    <p:extLst>
      <p:ext uri="{BB962C8B-B14F-4D97-AF65-F5344CB8AC3E}">
        <p14:creationId xmlns:p14="http://schemas.microsoft.com/office/powerpoint/2010/main" val="129987116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112" y="0"/>
            <a:ext cx="6508253"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smtClean="0">
                <a:solidFill>
                  <a:prstClr val="black"/>
                </a:solidFill>
                <a:latin typeface="Times New Roman" panose="02020603050405020304" pitchFamily="18" charset="0"/>
                <a:cs typeface="Times New Roman" panose="02020603050405020304" pitchFamily="18" charset="0"/>
              </a:rPr>
              <a:t>Hát theo hình thức tốp ca kết hợp lĩnh xướng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568" y="120888"/>
            <a:ext cx="6324577" cy="6645672"/>
          </a:xfrm>
          <a:prstGeom prst="rect">
            <a:avLst/>
          </a:prstGeom>
        </p:spPr>
      </p:pic>
    </p:spTree>
    <p:extLst>
      <p:ext uri="{BB962C8B-B14F-4D97-AF65-F5344CB8AC3E}">
        <p14:creationId xmlns:p14="http://schemas.microsoft.com/office/powerpoint/2010/main" val="1278598467"/>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112" y="0"/>
            <a:ext cx="6508253"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smtClean="0">
                <a:solidFill>
                  <a:prstClr val="black"/>
                </a:solidFill>
                <a:latin typeface="Times New Roman" panose="02020603050405020304" pitchFamily="18" charset="0"/>
                <a:cs typeface="Times New Roman" panose="02020603050405020304" pitchFamily="18" charset="0"/>
              </a:rPr>
              <a:t>Hát kết hợp vận động phụ hoạ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568" y="120888"/>
            <a:ext cx="6324577" cy="6645672"/>
          </a:xfrm>
          <a:prstGeom prst="rect">
            <a:avLst/>
          </a:prstGeom>
        </p:spPr>
      </p:pic>
    </p:spTree>
    <p:extLst>
      <p:ext uri="{BB962C8B-B14F-4D97-AF65-F5344CB8AC3E}">
        <p14:creationId xmlns:p14="http://schemas.microsoft.com/office/powerpoint/2010/main" val="26584497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207620" y="0"/>
            <a:ext cx="6984380" cy="2653989"/>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E137CD"/>
                </a:solidFill>
                <a:effectLst/>
                <a:uLnTx/>
                <a:uFillTx/>
                <a:latin typeface="#9Slide05 Dancing Script" panose="03080800040507000D00" pitchFamily="66" charset="0"/>
                <a:ea typeface="+mn-ea"/>
                <a:cs typeface="+mn-cs"/>
              </a:rPr>
              <a:t>GIÁO DỤC, CỦNG CỐ DẶN DÒ</a:t>
            </a:r>
            <a:endParaRPr kumimoji="0" lang="en-US" sz="2800" b="0" i="0" u="none" strike="noStrike" kern="1200" cap="none" spc="0" normalizeH="0" baseline="0" noProof="0" dirty="0">
              <a:ln>
                <a:noFill/>
              </a:ln>
              <a:solidFill>
                <a:srgbClr val="E137CD"/>
              </a:solidFill>
              <a:effectLst/>
              <a:uLnTx/>
              <a:uFillTx/>
              <a:latin typeface="#9Slide05 Dancing Script" panose="03080800040507000D00" pitchFamily="66" charset="0"/>
              <a:ea typeface="+mn-ea"/>
              <a:cs typeface="+mn-cs"/>
            </a:endParaRPr>
          </a:p>
        </p:txBody>
      </p:sp>
      <p:sp>
        <p:nvSpPr>
          <p:cNvPr id="4" name="TextBox 3"/>
          <p:cNvSpPr txBox="1"/>
          <p:nvPr/>
        </p:nvSpPr>
        <p:spPr>
          <a:xfrm>
            <a:off x="7370955" y="2779132"/>
            <a:ext cx="31223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Chú ý hỏi song câu hỏi mới nêu giáo dục</a:t>
            </a:r>
            <a:endParaRPr kumimoji="0" lang="en-US" sz="1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260" y="3043107"/>
            <a:ext cx="1806209" cy="377046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354" y="4093636"/>
            <a:ext cx="3196867" cy="27643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614651" cy="6813568"/>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354" y="1425377"/>
            <a:ext cx="4047409" cy="1267863"/>
          </a:xfrm>
          <a:prstGeom prst="rect">
            <a:avLst/>
          </a:prstGeom>
        </p:spPr>
      </p:pic>
    </p:spTree>
    <p:extLst>
      <p:ext uri="{BB962C8B-B14F-4D97-AF65-F5344CB8AC3E}">
        <p14:creationId xmlns:p14="http://schemas.microsoft.com/office/powerpoint/2010/main" val="31537206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467061" y="0"/>
            <a:ext cx="365759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Chuẩn bị đồ dùng học tập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6813" y="461665"/>
            <a:ext cx="1897568" cy="18975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52" y="5522"/>
            <a:ext cx="4571628" cy="287067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2562" y="822597"/>
            <a:ext cx="2819669" cy="1175704"/>
          </a:xfrm>
          <a:prstGeom prst="rect">
            <a:avLst/>
          </a:prstGeom>
        </p:spPr>
      </p:pic>
    </p:spTree>
    <p:extLst>
      <p:ext uri="{BB962C8B-B14F-4D97-AF65-F5344CB8AC3E}">
        <p14:creationId xmlns:p14="http://schemas.microsoft.com/office/powerpoint/2010/main" val="160753577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90306"/>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Khởi động</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291459" y="919123"/>
            <a:ext cx="3640136" cy="517065"/>
          </a:xfrm>
          <a:prstGeom prst="rect">
            <a:avLst/>
          </a:prstGeom>
        </p:spPr>
        <p:txBody>
          <a:bodyPr wrap="square">
            <a:spAutoFit/>
          </a:bodyPr>
          <a:lstStyle/>
          <a:p>
            <a:pPr algn="just">
              <a:lnSpc>
                <a:spcPct val="115000"/>
              </a:lnSpc>
              <a:spcAft>
                <a:spcPts val="800"/>
              </a:spcAft>
            </a:pPr>
            <a:r>
              <a:rPr lang="en-US" sz="2400" b="1">
                <a:latin typeface="MinionPro-Regular" panose="02040503050306020203" pitchFamily="18" charset="0"/>
                <a:ea typeface="Arial" panose="020B0604020202020204" pitchFamily="34" charset="0"/>
                <a:cs typeface="Times New Roman" panose="02020603050405020304" pitchFamily="18" charset="0"/>
              </a:rPr>
              <a:t>Trò chơi: </a:t>
            </a:r>
            <a:r>
              <a:rPr lang="en-US" sz="2400" b="1" i="1">
                <a:latin typeface="MinionPro-It" panose="02040503050306090203" pitchFamily="18" charset="0"/>
                <a:ea typeface="Arial" panose="020B0604020202020204" pitchFamily="34" charset="0"/>
                <a:cs typeface="Times New Roman" panose="02020603050405020304" pitchFamily="18" charset="0"/>
              </a:rPr>
              <a:t>Ai nhanh </a:t>
            </a:r>
            <a:r>
              <a:rPr lang="en-US" sz="2400" b="1" i="1" smtClean="0">
                <a:latin typeface="MinionPro-It" panose="02040503050306090203" pitchFamily="18" charset="0"/>
                <a:ea typeface="Arial" panose="020B0604020202020204" pitchFamily="34" charset="0"/>
                <a:cs typeface="Times New Roman" panose="02020603050405020304" pitchFamily="18" charset="0"/>
              </a:rPr>
              <a:t>hơn</a:t>
            </a:r>
            <a:endParaRPr lang="en-US" sz="2800" b="1">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108857" y="1595872"/>
            <a:ext cx="3496492" cy="410882"/>
          </a:xfrm>
          <a:prstGeom prst="rect">
            <a:avLst/>
          </a:prstGeom>
        </p:spPr>
        <p:txBody>
          <a:bodyPr wrap="square">
            <a:spAutoFit/>
          </a:bodyPr>
          <a:lstStyle/>
          <a:p>
            <a:pPr algn="just">
              <a:lnSpc>
                <a:spcPct val="115000"/>
              </a:lnSpc>
              <a:spcAft>
                <a:spcPts val="800"/>
              </a:spcAft>
            </a:pPr>
            <a:r>
              <a:rPr lang="en-US" smtClean="0">
                <a:latin typeface="Times New Roman" panose="02020603050405020304" pitchFamily="18" charset="0"/>
                <a:ea typeface="Arial" panose="020B0604020202020204" pitchFamily="34" charset="0"/>
                <a:cs typeface="Times New Roman" panose="02020603050405020304" pitchFamily="18" charset="0"/>
              </a:rPr>
              <a:t>Âm thanh vang lên từ nhạc cụ nào?</a:t>
            </a:r>
            <a:endParaRPr lang="en-US">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7"/>
          <p:cNvSpPr/>
          <p:nvPr/>
        </p:nvSpPr>
        <p:spPr>
          <a:xfrm>
            <a:off x="108857" y="2166438"/>
            <a:ext cx="4389881" cy="410882"/>
          </a:xfrm>
          <a:prstGeom prst="rect">
            <a:avLst/>
          </a:prstGeom>
        </p:spPr>
        <p:txBody>
          <a:bodyPr wrap="square">
            <a:spAutoFit/>
          </a:bodyPr>
          <a:lstStyle/>
          <a:p>
            <a:pPr algn="just">
              <a:lnSpc>
                <a:spcPct val="115000"/>
              </a:lnSpc>
              <a:spcAft>
                <a:spcPts val="800"/>
              </a:spcAft>
            </a:pPr>
            <a:r>
              <a:rPr lang="en-US" smtClean="0">
                <a:latin typeface="Times New Roman" panose="02020603050405020304" pitchFamily="18" charset="0"/>
                <a:ea typeface="Arial" panose="020B0604020202020204" pitchFamily="34" charset="0"/>
                <a:cs typeface="Times New Roman" panose="02020603050405020304" pitchFamily="18" charset="0"/>
              </a:rPr>
              <a:t>Hát lại bằng âm “La” nét gia điệu các nhạc cụ</a:t>
            </a:r>
            <a:endParaRPr lang="en-US">
              <a:latin typeface="Times New Roman" panose="02020603050405020304" pitchFamily="18" charset="0"/>
              <a:ea typeface="Arial" panose="020B0604020202020204" pitchFamily="34" charset="0"/>
              <a:cs typeface="Times New Roman" panose="02020603050405020304" pitchFamily="18"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2031" y="553998"/>
            <a:ext cx="2471962" cy="99425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7737" y="1854858"/>
            <a:ext cx="2714896" cy="103424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8393" y="586963"/>
            <a:ext cx="1701782" cy="2290369"/>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24889" y="4039089"/>
            <a:ext cx="2201732" cy="1664594"/>
          </a:xfrm>
          <a:prstGeom prst="rect">
            <a:avLst/>
          </a:prstGeom>
        </p:spPr>
      </p:pic>
      <p:sp>
        <p:nvSpPr>
          <p:cNvPr id="14" name="TextBox 13"/>
          <p:cNvSpPr txBox="1"/>
          <p:nvPr/>
        </p:nvSpPr>
        <p:spPr>
          <a:xfrm>
            <a:off x="4328921" y="4189760"/>
            <a:ext cx="569651" cy="1200329"/>
          </a:xfrm>
          <a:prstGeom prst="rect">
            <a:avLst/>
          </a:prstGeom>
          <a:noFill/>
        </p:spPr>
        <p:txBody>
          <a:bodyPr wrap="square" rtlCol="0">
            <a:spAutoFit/>
          </a:bodyPr>
          <a:lstStyle/>
          <a:p>
            <a:r>
              <a:rPr lang="en-US" sz="7200" b="1" smtClean="0">
                <a:solidFill>
                  <a:srgbClr val="0070C0"/>
                </a:solidFill>
                <a:latin typeface="Times New Roman" panose="02020603050405020304" pitchFamily="18" charset="0"/>
                <a:cs typeface="Times New Roman" panose="02020603050405020304" pitchFamily="18" charset="0"/>
              </a:rPr>
              <a:t>1</a:t>
            </a:r>
            <a:endParaRPr lang="en-US" sz="7200" b="1">
              <a:solidFill>
                <a:srgbClr val="0070C0"/>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1331" y="4039089"/>
            <a:ext cx="2201732" cy="1664594"/>
          </a:xfrm>
          <a:prstGeom prst="rect">
            <a:avLst/>
          </a:prstGeom>
        </p:spPr>
      </p:pic>
      <p:sp>
        <p:nvSpPr>
          <p:cNvPr id="18" name="TextBox 17"/>
          <p:cNvSpPr txBox="1"/>
          <p:nvPr/>
        </p:nvSpPr>
        <p:spPr>
          <a:xfrm>
            <a:off x="7275363" y="4189760"/>
            <a:ext cx="569651" cy="1200329"/>
          </a:xfrm>
          <a:prstGeom prst="rect">
            <a:avLst/>
          </a:prstGeom>
          <a:noFill/>
        </p:spPr>
        <p:txBody>
          <a:bodyPr wrap="square" rtlCol="0">
            <a:spAutoFit/>
          </a:bodyPr>
          <a:lstStyle/>
          <a:p>
            <a:r>
              <a:rPr lang="en-US" sz="7200" b="1">
                <a:solidFill>
                  <a:srgbClr val="0070C0"/>
                </a:solidFill>
                <a:latin typeface="Times New Roman" panose="02020603050405020304" pitchFamily="18" charset="0"/>
                <a:cs typeface="Times New Roman" panose="02020603050405020304" pitchFamily="18" charset="0"/>
              </a:rPr>
              <a:t>2</a:t>
            </a: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62458" y="4039089"/>
            <a:ext cx="2201732" cy="1664594"/>
          </a:xfrm>
          <a:prstGeom prst="rect">
            <a:avLst/>
          </a:prstGeom>
        </p:spPr>
      </p:pic>
      <p:sp>
        <p:nvSpPr>
          <p:cNvPr id="20" name="TextBox 19"/>
          <p:cNvSpPr txBox="1"/>
          <p:nvPr/>
        </p:nvSpPr>
        <p:spPr>
          <a:xfrm>
            <a:off x="10166490" y="4189760"/>
            <a:ext cx="569651" cy="1200329"/>
          </a:xfrm>
          <a:prstGeom prst="rect">
            <a:avLst/>
          </a:prstGeom>
          <a:noFill/>
        </p:spPr>
        <p:txBody>
          <a:bodyPr wrap="square" rtlCol="0">
            <a:spAutoFit/>
          </a:bodyPr>
          <a:lstStyle/>
          <a:p>
            <a:r>
              <a:rPr lang="en-US" sz="7200" b="1">
                <a:solidFill>
                  <a:srgbClr val="0070C0"/>
                </a:solidFill>
                <a:latin typeface="Times New Roman" panose="02020603050405020304" pitchFamily="18" charset="0"/>
                <a:cs typeface="Times New Roman" panose="02020603050405020304" pitchFamily="18" charset="0"/>
              </a:rPr>
              <a:t>3</a:t>
            </a:r>
          </a:p>
        </p:txBody>
      </p:sp>
      <p:sp>
        <p:nvSpPr>
          <p:cNvPr id="21" name="Rectangle 20"/>
          <p:cNvSpPr/>
          <p:nvPr/>
        </p:nvSpPr>
        <p:spPr>
          <a:xfrm>
            <a:off x="6288219" y="317769"/>
            <a:ext cx="1100866" cy="385362"/>
          </a:xfrm>
          <a:prstGeom prst="rect">
            <a:avLst/>
          </a:prstGeom>
        </p:spPr>
        <p:txBody>
          <a:bodyPr wrap="square">
            <a:spAutoFit/>
          </a:bodyPr>
          <a:lstStyle/>
          <a:p>
            <a:pPr algn="just">
              <a:lnSpc>
                <a:spcPct val="115000"/>
              </a:lnSpc>
              <a:spcAft>
                <a:spcPts val="800"/>
              </a:spcAft>
            </a:pPr>
            <a:r>
              <a:rPr lang="en-US" smtClean="0">
                <a:latin typeface="Times New Roman" panose="02020603050405020304" pitchFamily="18" charset="0"/>
                <a:ea typeface="Arial" panose="020B0604020202020204" pitchFamily="34" charset="0"/>
                <a:cs typeface="Times New Roman" panose="02020603050405020304" pitchFamily="18" charset="0"/>
              </a:rPr>
              <a:t>Đàn tranh </a:t>
            </a:r>
            <a:endParaRPr lang="en-US">
              <a:latin typeface="Times New Roman" panose="02020603050405020304" pitchFamily="18" charset="0"/>
              <a:ea typeface="Arial" panose="020B0604020202020204" pitchFamily="34" charset="0"/>
              <a:cs typeface="Times New Roman" panose="02020603050405020304" pitchFamily="18" charset="0"/>
            </a:endParaRPr>
          </a:p>
        </p:txBody>
      </p:sp>
      <p:sp>
        <p:nvSpPr>
          <p:cNvPr id="22" name="Rectangle 21"/>
          <p:cNvSpPr/>
          <p:nvPr/>
        </p:nvSpPr>
        <p:spPr>
          <a:xfrm>
            <a:off x="6971331" y="2990266"/>
            <a:ext cx="1100866" cy="410882"/>
          </a:xfrm>
          <a:prstGeom prst="rect">
            <a:avLst/>
          </a:prstGeom>
        </p:spPr>
        <p:txBody>
          <a:bodyPr wrap="square">
            <a:spAutoFit/>
          </a:bodyPr>
          <a:lstStyle/>
          <a:p>
            <a:pPr algn="just">
              <a:lnSpc>
                <a:spcPct val="115000"/>
              </a:lnSpc>
              <a:spcAft>
                <a:spcPts val="800"/>
              </a:spcAft>
            </a:pPr>
            <a:r>
              <a:rPr lang="en-US" smtClean="0">
                <a:latin typeface="Times New Roman" panose="02020603050405020304" pitchFamily="18" charset="0"/>
                <a:ea typeface="Arial" panose="020B0604020202020204" pitchFamily="34" charset="0"/>
                <a:cs typeface="Times New Roman" panose="02020603050405020304" pitchFamily="18" charset="0"/>
              </a:rPr>
              <a:t>Đàn bầu </a:t>
            </a:r>
            <a:endParaRPr lang="en-US">
              <a:latin typeface="Times New Roman" panose="02020603050405020304" pitchFamily="18" charset="0"/>
              <a:ea typeface="Arial" panose="020B0604020202020204" pitchFamily="34" charset="0"/>
              <a:cs typeface="Times New Roman" panose="02020603050405020304" pitchFamily="18" charset="0"/>
            </a:endParaRPr>
          </a:p>
        </p:txBody>
      </p:sp>
      <p:sp>
        <p:nvSpPr>
          <p:cNvPr id="23" name="Rectangle 22"/>
          <p:cNvSpPr/>
          <p:nvPr/>
        </p:nvSpPr>
        <p:spPr>
          <a:xfrm>
            <a:off x="11159259" y="983578"/>
            <a:ext cx="904931" cy="410882"/>
          </a:xfrm>
          <a:prstGeom prst="rect">
            <a:avLst/>
          </a:prstGeom>
        </p:spPr>
        <p:txBody>
          <a:bodyPr wrap="square">
            <a:spAutoFit/>
          </a:bodyPr>
          <a:lstStyle/>
          <a:p>
            <a:pPr algn="just">
              <a:lnSpc>
                <a:spcPct val="115000"/>
              </a:lnSpc>
              <a:spcAft>
                <a:spcPts val="800"/>
              </a:spcAft>
            </a:pPr>
            <a:r>
              <a:rPr lang="en-US" smtClean="0">
                <a:latin typeface="Times New Roman" panose="02020603050405020304" pitchFamily="18" charset="0"/>
                <a:ea typeface="Arial" panose="020B0604020202020204" pitchFamily="34" charset="0"/>
                <a:cs typeface="Times New Roman" panose="02020603050405020304" pitchFamily="18" charset="0"/>
              </a:rPr>
              <a:t>Violon</a:t>
            </a:r>
            <a:endParaRPr lang="en-US">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04038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3 DAN BAU - Part.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3 DAN BAU - Part.wav"/>
                                        </p:tgtEl>
                                      </p:cMediaNode>
                                    </p:audio>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2" name="3 DAN BAU - Part.wav"/>
                                        </p:tgtEl>
                                      </p:cMediaNode>
                                    </p:audio>
                                  </p:subTnLst>
                                </p:cTn>
                              </p:par>
                              <p:par>
                                <p:cTn id="18" presetID="6"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subTnLst>
                                    <p:audio>
                                      <p:cMediaNode>
                                        <p:cTn display="0" masterRel="sameClick">
                                          <p:stCondLst>
                                            <p:cond evt="begin" delay="0">
                                              <p:tn val="18"/>
                                            </p:cond>
                                          </p:stCondLst>
                                          <p:endCondLst>
                                            <p:cond evt="onStopAudio" delay="0">
                                              <p:tgtEl>
                                                <p:sldTgt/>
                                              </p:tgtEl>
                                            </p:cond>
                                          </p:endCondLst>
                                        </p:cTn>
                                        <p:tgtEl>
                                          <p:sndTgt r:embed="rId2" name="3 DAN BAU - Part.wav"/>
                                        </p:tgtEl>
                                      </p:cMediaNode>
                                    </p:audio>
                                  </p:subTnLst>
                                </p:cTn>
                              </p:par>
                              <p:par>
                                <p:cTn id="21" presetID="6" presetClass="emph" presetSubtype="0" repeatCount="3000" fill="hold" nodeType="withEffect">
                                  <p:stCondLst>
                                    <p:cond delay="0"/>
                                  </p:stCondLst>
                                  <p:childTnLst>
                                    <p:animScale>
                                      <p:cBhvr>
                                        <p:cTn id="22" dur="2000" fill="hold"/>
                                        <p:tgtEl>
                                          <p:spTgt spid="11"/>
                                        </p:tgtEl>
                                      </p:cBhvr>
                                      <p:by x="150000" y="150000"/>
                                    </p:animScale>
                                  </p:childTnLst>
                                  <p:subTnLst>
                                    <p:audio>
                                      <p:cMediaNode>
                                        <p:cTn display="0" masterRel="sameClick">
                                          <p:stCondLst>
                                            <p:cond evt="begin" delay="0">
                                              <p:tn val="21"/>
                                            </p:cond>
                                          </p:stCondLst>
                                          <p:endCondLst>
                                            <p:cond evt="onStopAudio" delay="0">
                                              <p:tgtEl>
                                                <p:sldTgt/>
                                              </p:tgtEl>
                                            </p:cond>
                                          </p:endCondLst>
                                        </p:cTn>
                                        <p:tgtEl>
                                          <p:sndTgt r:embed="rId2" name="3 DAN BAU - Part.wav"/>
                                        </p:tgtEl>
                                      </p:cMediaNode>
                                    </p:audio>
                                  </p:subTnLst>
                                </p:cTn>
                              </p:par>
                              <p:par>
                                <p:cTn id="23" presetID="6" presetClass="emph" presetSubtype="0" repeatCount="3000" fill="hold" grpId="1" nodeType="withEffect">
                                  <p:stCondLst>
                                    <p:cond delay="0"/>
                                  </p:stCondLst>
                                  <p:childTnLst>
                                    <p:animScale>
                                      <p:cBhvr>
                                        <p:cTn id="24" dur="2000" fill="hold"/>
                                        <p:tgtEl>
                                          <p:spTgt spid="22"/>
                                        </p:tgtEl>
                                      </p:cBhvr>
                                      <p:by x="150000" y="150000"/>
                                    </p:animScale>
                                  </p:childTnLst>
                                  <p:subTnLst>
                                    <p:audio>
                                      <p:cMediaNode>
                                        <p:cTn display="0" masterRel="sameClick">
                                          <p:stCondLst>
                                            <p:cond evt="begin" delay="0">
                                              <p:tn val="23"/>
                                            </p:cond>
                                          </p:stCondLst>
                                          <p:endCondLst>
                                            <p:cond evt="onStopAudio" delay="0">
                                              <p:tgtEl>
                                                <p:sldTgt/>
                                              </p:tgtEl>
                                            </p:cond>
                                          </p:endCondLst>
                                        </p:cTn>
                                        <p:tgtEl>
                                          <p:sndTgt r:embed="rId2" name="3 DAN BAU - Part.wav"/>
                                        </p:tgtEl>
                                      </p:cMediaNode>
                                    </p:audio>
                                  </p:sub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dan trah.wav"/>
                                        </p:tgtEl>
                                      </p:cMediaNode>
                                    </p:audio>
                                  </p:subTnLst>
                                </p:cTn>
                              </p:par>
                              <p:par>
                                <p:cTn id="32" presetID="42"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dan trah.wav"/>
                                        </p:tgtEl>
                                      </p:cMediaNode>
                                    </p:audio>
                                  </p:sub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3" name="dan trah.wav"/>
                                        </p:tgtEl>
                                      </p:cMediaNode>
                                    </p:audio>
                                  </p:subTnLst>
                                </p:cTn>
                              </p:par>
                              <p:par>
                                <p:cTn id="42" presetID="6"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in)">
                                      <p:cBhvr>
                                        <p:cTn id="44" dur="2000"/>
                                        <p:tgtEl>
                                          <p:spTgt spid="21"/>
                                        </p:tgtEl>
                                      </p:cBhvr>
                                    </p:animEffect>
                                  </p:childTnLst>
                                  <p:subTnLst>
                                    <p:audio>
                                      <p:cMediaNode>
                                        <p:cTn display="0" masterRel="sameClick">
                                          <p:stCondLst>
                                            <p:cond evt="begin" delay="0">
                                              <p:tn val="42"/>
                                            </p:cond>
                                          </p:stCondLst>
                                          <p:endCondLst>
                                            <p:cond evt="onStopAudio" delay="0">
                                              <p:tgtEl>
                                                <p:sldTgt/>
                                              </p:tgtEl>
                                            </p:cond>
                                          </p:endCondLst>
                                        </p:cTn>
                                        <p:tgtEl>
                                          <p:sndTgt r:embed="rId3" name="dan trah.wav"/>
                                        </p:tgtEl>
                                      </p:cMediaNode>
                                    </p:audio>
                                  </p:subTnLst>
                                </p:cTn>
                              </p:par>
                              <p:par>
                                <p:cTn id="45" presetID="6" presetClass="emph" presetSubtype="0" repeatCount="3000" fill="hold" nodeType="withEffect">
                                  <p:stCondLst>
                                    <p:cond delay="0"/>
                                  </p:stCondLst>
                                  <p:childTnLst>
                                    <p:animScale>
                                      <p:cBhvr>
                                        <p:cTn id="46" dur="2000" fill="hold"/>
                                        <p:tgtEl>
                                          <p:spTgt spid="10"/>
                                        </p:tgtEl>
                                      </p:cBhvr>
                                      <p:by x="150000" y="150000"/>
                                    </p:animScale>
                                  </p:childTnLst>
                                </p:cTn>
                              </p:par>
                              <p:par>
                                <p:cTn id="47" presetID="6" presetClass="emph" presetSubtype="0" repeatCount="3000" fill="hold" grpId="1" nodeType="withEffect">
                                  <p:stCondLst>
                                    <p:cond delay="0"/>
                                  </p:stCondLst>
                                  <p:childTnLst>
                                    <p:animScale>
                                      <p:cBhvr>
                                        <p:cTn id="48" dur="2000" fill="hold"/>
                                        <p:tgtEl>
                                          <p:spTgt spid="21"/>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Tab&amp;Sheet] Mùa Xuân Ơi - Nguyễn Ngọc Thiện - Part.wav"/>
                                        </p:tgtEl>
                                      </p:cMediaNode>
                                    </p:audio>
                                  </p:subTnLst>
                                </p:cTn>
                              </p:par>
                              <p:par>
                                <p:cTn id="56" presetID="42"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Tab&amp;Sheet] Mùa Xuân Ơi - Nguyễn Ngọc Thiện - Part.wav"/>
                                        </p:tgtEl>
                                      </p:cMediaNode>
                                    </p:audio>
                                  </p:sub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ircle(in)">
                                      <p:cBhvr>
                                        <p:cTn id="65" dur="2000"/>
                                        <p:tgtEl>
                                          <p:spTgt spid="13"/>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ircle(in)">
                                      <p:cBhvr>
                                        <p:cTn id="68" dur="2000"/>
                                        <p:tgtEl>
                                          <p:spTgt spid="23"/>
                                        </p:tgtEl>
                                      </p:cBhvr>
                                    </p:animEffect>
                                  </p:childTnLst>
                                </p:cTn>
                              </p:par>
                              <p:par>
                                <p:cTn id="69" presetID="6" presetClass="emph" presetSubtype="0" repeatCount="3000" fill="hold" nodeType="withEffect">
                                  <p:stCondLst>
                                    <p:cond delay="0"/>
                                  </p:stCondLst>
                                  <p:childTnLst>
                                    <p:animScale>
                                      <p:cBhvr>
                                        <p:cTn id="70" dur="2000" fill="hold"/>
                                        <p:tgtEl>
                                          <p:spTgt spid="13"/>
                                        </p:tgtEl>
                                      </p:cBhvr>
                                      <p:by x="150000" y="150000"/>
                                    </p:animScale>
                                  </p:childTnLst>
                                  <p:subTnLst>
                                    <p:audio>
                                      <p:cMediaNode>
                                        <p:cTn display="0" masterRel="sameClick">
                                          <p:stCondLst>
                                            <p:cond evt="begin" delay="0">
                                              <p:tn val="69"/>
                                            </p:cond>
                                          </p:stCondLst>
                                          <p:endCondLst>
                                            <p:cond evt="onStopAudio" delay="0">
                                              <p:tgtEl>
                                                <p:sldTgt/>
                                              </p:tgtEl>
                                            </p:cond>
                                          </p:endCondLst>
                                        </p:cTn>
                                        <p:tgtEl>
                                          <p:sndTgt r:embed="rId4" name="[Tab&amp;Sheet] Mùa Xuân Ơi - Nguyễn Ngọc Thiện - Part.wav"/>
                                        </p:tgtEl>
                                      </p:cMediaNode>
                                    </p:audio>
                                  </p:subTnLst>
                                </p:cTn>
                              </p:par>
                              <p:par>
                                <p:cTn id="71" presetID="6" presetClass="emph" presetSubtype="0" repeatCount="3000" fill="hold" grpId="1" nodeType="withEffect">
                                  <p:stCondLst>
                                    <p:cond delay="0"/>
                                  </p:stCondLst>
                                  <p:childTnLst>
                                    <p:animScale>
                                      <p:cBhvr>
                                        <p:cTn id="72" dur="2000" fill="hold"/>
                                        <p:tgtEl>
                                          <p:spTgt spid="23"/>
                                        </p:tgtEl>
                                      </p:cBhvr>
                                      <p:by x="150000" y="150000"/>
                                    </p:animScale>
                                  </p:childTnLst>
                                  <p:subTnLst>
                                    <p:audio>
                                      <p:cMediaNode>
                                        <p:cTn display="0" masterRel="sameClick">
                                          <p:stCondLst>
                                            <p:cond evt="begin" delay="0">
                                              <p:tn val="71"/>
                                            </p:cond>
                                          </p:stCondLst>
                                          <p:endCondLst>
                                            <p:cond evt="onStopAudio" delay="0">
                                              <p:tgtEl>
                                                <p:sldTgt/>
                                              </p:tgtEl>
                                            </p:cond>
                                          </p:endCondLst>
                                        </p:cTn>
                                        <p:tgtEl>
                                          <p:sndTgt r:embed="rId4" name="[Tab&amp;Sheet] Mùa Xuân Ơi - Nguyễn Ngọc Thiện - Par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0" grpId="0"/>
      <p:bldP spid="21" grpId="0"/>
      <p:bldP spid="21" grpId="1"/>
      <p:bldP spid="22" grpId="0"/>
      <p:bldP spid="22" grpId="1"/>
      <p:bldP spid="23" grpId="0"/>
      <p:bldP spid="2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67001" y="-2667001"/>
            <a:ext cx="6857999" cy="1219200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19802"/>
            <a:ext cx="3931595" cy="2438198"/>
          </a:xfrm>
          <a:prstGeom prst="rect">
            <a:avLst/>
          </a:prstGeom>
        </p:spPr>
      </p:pic>
      <p:sp>
        <p:nvSpPr>
          <p:cNvPr id="7" name="Rectangle 6"/>
          <p:cNvSpPr/>
          <p:nvPr/>
        </p:nvSpPr>
        <p:spPr>
          <a:xfrm>
            <a:off x="600891" y="193314"/>
            <a:ext cx="10398035" cy="1366528"/>
          </a:xfrm>
          <a:prstGeom prst="rect">
            <a:avLst/>
          </a:prstGeom>
        </p:spPr>
        <p:txBody>
          <a:bodyPr wrap="square">
            <a:spAutoFit/>
          </a:bodyPr>
          <a:lstStyle/>
          <a:p>
            <a:pPr>
              <a:lnSpc>
                <a:spcPct val="115000"/>
              </a:lnSpc>
              <a:spcAft>
                <a:spcPts val="0"/>
              </a:spcAft>
            </a:pPr>
            <a:r>
              <a:rPr lang="en-US" sz="3600" b="1" dirty="0"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0"/>
              </a:spcAft>
            </a:pPr>
            <a:r>
              <a:rPr lang="en-US" sz="3600" b="1" dirty="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3600" b="1" dirty="0"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Duyên</a:t>
            </a:r>
            <a:r>
              <a:rPr lang="en-US" sz="3600" b="1" dirty="0"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dáng</a:t>
            </a:r>
            <a:r>
              <a:rPr lang="en-US" sz="3600" b="1" dirty="0"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3600" b="1" dirty="0"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xuân</a:t>
            </a:r>
            <a:endParaRPr lang="en-US" sz="3600" b="1" dirty="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281269" y="25961"/>
            <a:ext cx="1856277" cy="678327"/>
          </a:xfrm>
          <a:prstGeom prst="rect">
            <a:avLst/>
          </a:prstGeom>
        </p:spPr>
        <p:txBody>
          <a:bodyPr wrap="none">
            <a:spAutoFit/>
          </a:bodyPr>
          <a:lstStyle/>
          <a:p>
            <a:pPr algn="ctr">
              <a:lnSpc>
                <a:spcPct val="115000"/>
              </a:lnSpc>
              <a:spcAft>
                <a:spcPts val="0"/>
              </a:spcAft>
            </a:pPr>
            <a:r>
              <a:rPr lang="en-US" sz="3600" b="1"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TIẾT 13</a:t>
            </a:r>
            <a:endParaRPr lang="en-US" sz="3600" dirty="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3032762" y="1666434"/>
            <a:ext cx="9166226" cy="517065"/>
          </a:xfrm>
          <a:prstGeom prst="rect">
            <a:avLst/>
          </a:prstGeom>
        </p:spPr>
        <p:txBody>
          <a:bodyPr wrap="square">
            <a:spAutoFit/>
          </a:bodyPr>
          <a:lstStyle/>
          <a:p>
            <a:pPr>
              <a:lnSpc>
                <a:spcPct val="115000"/>
              </a:lnSpc>
              <a:spcAft>
                <a:spcPts val="0"/>
              </a:spcAft>
            </a:pPr>
            <a:r>
              <a:rPr lang="en-US" sz="2400" b="1">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smtClean="0">
                <a:solidFill>
                  <a:srgbClr val="009900"/>
                </a:solidFill>
                <a:latin typeface="Times New Roman" panose="02020603050405020304" pitchFamily="18" charset="0"/>
                <a:ea typeface="Times New Roman" panose="02020603050405020304" pitchFamily="18" charset="0"/>
                <a:cs typeface="Times New Roman" panose="02020603050405020304" pitchFamily="18" charset="0"/>
              </a:rPr>
              <a:t>                                                                     Nhạc và lời: Lê Vinh Phúc</a:t>
            </a:r>
            <a:endParaRPr lang="en-US" sz="3200" dirty="0">
              <a:solidFill>
                <a:srgbClr val="0099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 y="0"/>
            <a:ext cx="4090078" cy="1194717"/>
          </a:xfrm>
          <a:prstGeom prst="rect">
            <a:avLst/>
          </a:prstGeom>
        </p:spPr>
      </p:pic>
    </p:spTree>
    <p:extLst>
      <p:ext uri="{BB962C8B-B14F-4D97-AF65-F5344CB8AC3E}">
        <p14:creationId xmlns:p14="http://schemas.microsoft.com/office/powerpoint/2010/main" val="77808629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71356" y="-2671356"/>
            <a:ext cx="6857999" cy="122007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9802"/>
            <a:ext cx="3931595" cy="2438198"/>
          </a:xfrm>
          <a:prstGeom prst="rect">
            <a:avLst/>
          </a:prstGeom>
        </p:spPr>
      </p:pic>
      <p:sp>
        <p:nvSpPr>
          <p:cNvPr id="6" name="TextBox 5"/>
          <p:cNvSpPr txBox="1"/>
          <p:nvPr/>
        </p:nvSpPr>
        <p:spPr>
          <a:xfrm>
            <a:off x="2844102" y="125089"/>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Khám</a:t>
            </a:r>
            <a:r>
              <a:rPr kumimoji="0" lang="en-US" sz="2400" b="1" i="0" u="none" strike="noStrike" kern="1200" cap="none" spc="0" normalizeH="0" noProof="0" dirty="0" smtClean="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phá</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4" y="0"/>
            <a:ext cx="1949200" cy="1025654"/>
          </a:xfrm>
          <a:prstGeom prst="rect">
            <a:avLst/>
          </a:prstGeom>
        </p:spPr>
      </p:pic>
      <p:sp>
        <p:nvSpPr>
          <p:cNvPr id="8" name="Rectangle 7"/>
          <p:cNvSpPr/>
          <p:nvPr/>
        </p:nvSpPr>
        <p:spPr>
          <a:xfrm>
            <a:off x="23524" y="1094619"/>
            <a:ext cx="12020430" cy="2106218"/>
          </a:xfrm>
          <a:prstGeom prst="rect">
            <a:avLst/>
          </a:prstGeom>
        </p:spPr>
        <p:txBody>
          <a:bodyPr wrap="square">
            <a:spAutoFit/>
          </a:bodyPr>
          <a:lstStyle/>
          <a:p>
            <a:pPr algn="just">
              <a:lnSpc>
                <a:spcPct val="115000"/>
              </a:lnSpc>
              <a:spcAft>
                <a:spcPts val="800"/>
              </a:spcAft>
            </a:pPr>
            <a:r>
              <a:rPr lang="vi-VN">
                <a:latin typeface="Times New Roman" panose="02020603050405020304" pitchFamily="18" charset="0"/>
                <a:ea typeface="Calibri" panose="020F0502020204030204" pitchFamily="34" charset="0"/>
                <a:cs typeface="Times New Roman" panose="02020603050405020304" pitchFamily="18" charset="0"/>
              </a:rPr>
              <a:t>Nhạc sĩ Lê Vinh Phúc sinh năm 1962 tại Quảng Ngãi và là hội viên Hội Nhạc sĩ Thành phố Hồ Chí Minh. Nhạc sĩ đã có những sáng tác cho lứa tuổi thiếu nhi được nhiều HS yêu thích; có thể kể đến một vài ca khúc như: Chuông gió leng keng, Duyên dáng mùa xuân, Hè về mưa rơi, Cô bé mùa xuân, Chủ nhật của bé, Mùa xuân quê hương,…</a:t>
            </a:r>
            <a:endParaRPr lang="en-US">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vi-VN">
                <a:latin typeface="Times New Roman" panose="02020603050405020304" pitchFamily="18" charset="0"/>
                <a:ea typeface="Calibri" panose="020F0502020204030204" pitchFamily="34" charset="0"/>
                <a:cs typeface="Times New Roman" panose="02020603050405020304" pitchFamily="18" charset="0"/>
              </a:rPr>
              <a:t>+ </a:t>
            </a:r>
            <a:r>
              <a:rPr lang="en-US">
                <a:latin typeface="Times New Roman" panose="02020603050405020304" pitchFamily="18" charset="0"/>
                <a:ea typeface="Calibri" panose="020F0502020204030204" pitchFamily="34" charset="0"/>
                <a:cs typeface="Times New Roman" panose="02020603050405020304" pitchFamily="18" charset="0"/>
              </a:rPr>
              <a:t>Bài hát Duyên dáng mùa xuân viết ở nhịp 3/4, với tốc độ vừa phải, giai điệu nhịp nhàng, bay bổng; lời ca giàu hình ảnh khắc hoạ cảnh đẹp của mùa xuân với những sắc hoa rực rỡ, những cánh chim én bay và các em thiếu nhi cùng vui múa hát hân hoan chào đón mùa xuân về,…</a:t>
            </a:r>
            <a:endParaRPr lang="en-US">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TextBox 8"/>
          <p:cNvSpPr txBox="1"/>
          <p:nvPr/>
        </p:nvSpPr>
        <p:spPr>
          <a:xfrm>
            <a:off x="7618807" y="51162"/>
            <a:ext cx="1972491"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Giới thiệu</a:t>
            </a:r>
            <a:endParaRPr lang="en-US" sz="2400">
              <a:latin typeface="Times New Roman" panose="02020603050405020304" pitchFamily="18" charset="0"/>
              <a:cs typeface="Times New Roman" panose="02020603050405020304" pitchFamily="18" charset="0"/>
            </a:endParaRPr>
          </a:p>
        </p:txBody>
      </p:sp>
      <p:pic>
        <p:nvPicPr>
          <p:cNvPr id="10" name="Picture 2" descr="Nhạc sỹ Lê Vinh Phúc - Âm nhạc tỏa sáng 10/1/20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1822" y="3200837"/>
            <a:ext cx="3151732" cy="302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37823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71356" y="-2671356"/>
            <a:ext cx="6857999" cy="122007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19802"/>
            <a:ext cx="3931595" cy="2438198"/>
          </a:xfrm>
          <a:prstGeom prst="rect">
            <a:avLst/>
          </a:prstGeom>
        </p:spPr>
      </p:pic>
      <p:sp>
        <p:nvSpPr>
          <p:cNvPr id="12" name="Rectangle 11"/>
          <p:cNvSpPr/>
          <p:nvPr/>
        </p:nvSpPr>
        <p:spPr>
          <a:xfrm>
            <a:off x="367990" y="120888"/>
            <a:ext cx="1694985" cy="461665"/>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Hát mẫu</a:t>
            </a:r>
            <a:endParaRPr lang="en-US" sz="24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6368" y="120888"/>
            <a:ext cx="6324577" cy="6645672"/>
          </a:xfrm>
          <a:prstGeom prst="rect">
            <a:avLst/>
          </a:prstGeom>
        </p:spPr>
      </p:pic>
    </p:spTree>
    <p:extLst>
      <p:ext uri="{BB962C8B-B14F-4D97-AF65-F5344CB8AC3E}">
        <p14:creationId xmlns:p14="http://schemas.microsoft.com/office/powerpoint/2010/main" val="39017266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 name="Text Box 47"/>
          <p:cNvSpPr txBox="1">
            <a:spLocks noChangeArrowheads="1"/>
          </p:cNvSpPr>
          <p:nvPr/>
        </p:nvSpPr>
        <p:spPr bwMode="auto">
          <a:xfrm>
            <a:off x="318540" y="85551"/>
            <a:ext cx="4238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spcBef>
                <a:spcPct val="50000"/>
              </a:spcBef>
            </a:pPr>
            <a:r>
              <a:rPr lang="en-US" sz="2800" dirty="0" smtClean="0">
                <a:latin typeface="Times New Roman" panose="02020603050405020304" pitchFamily="18" charset="0"/>
                <a:cs typeface="Times New Roman" panose="02020603050405020304" pitchFamily="18" charset="0"/>
              </a:rPr>
              <a:t>Đọc lời ca</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594630" y="0"/>
            <a:ext cx="8440615" cy="3847207"/>
          </a:xfrm>
          <a:prstGeom prst="rect">
            <a:avLst/>
          </a:prstGeom>
        </p:spPr>
        <p:txBody>
          <a:bodyPr wrap="square">
            <a:spAutoFit/>
          </a:bodyPr>
          <a:lstStyle/>
          <a:p>
            <a:pPr>
              <a:lnSpc>
                <a:spcPct val="200000"/>
              </a:lnSpc>
              <a:spcAft>
                <a:spcPts val="800"/>
              </a:spcAft>
            </a:pPr>
            <a:r>
              <a:rPr lang="vi-VN" sz="2800" i="1">
                <a:latin typeface="Times New Roman" panose="02020603050405020304" pitchFamily="18" charset="0"/>
                <a:ea typeface="Calibri" panose="020F0502020204030204" pitchFamily="34" charset="0"/>
                <a:cs typeface="Times New Roman" panose="02020603050405020304" pitchFamily="18" charset="0"/>
              </a:rPr>
              <a:t>+ Câu hát 1: Mùa xuân hát ca, … tiếng em cười.</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a:lnSpc>
                <a:spcPct val="200000"/>
              </a:lnSpc>
              <a:spcAft>
                <a:spcPts val="800"/>
              </a:spcAft>
            </a:pPr>
            <a:r>
              <a:rPr lang="vi-VN" sz="2800" i="1">
                <a:latin typeface="Times New Roman" panose="02020603050405020304" pitchFamily="18" charset="0"/>
                <a:ea typeface="Calibri" panose="020F0502020204030204" pitchFamily="34" charset="0"/>
                <a:cs typeface="Times New Roman" panose="02020603050405020304" pitchFamily="18" charset="0"/>
              </a:rPr>
              <a:t>+ Câu hát 2: Vườn xuân hát ca, … đón xuân về.</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a:lnSpc>
                <a:spcPct val="200000"/>
              </a:lnSpc>
              <a:spcAft>
                <a:spcPts val="800"/>
              </a:spcAft>
            </a:pPr>
            <a:r>
              <a:rPr lang="vi-VN" sz="2800" i="1">
                <a:latin typeface="Times New Roman" panose="02020603050405020304" pitchFamily="18" charset="0"/>
                <a:ea typeface="Calibri" panose="020F0502020204030204" pitchFamily="34" charset="0"/>
                <a:cs typeface="Times New Roman" panose="02020603050405020304" pitchFamily="18" charset="0"/>
              </a:rPr>
              <a:t>+ Câu hát 3: Ôi! Chim én … nắng vàng mê say.</a:t>
            </a:r>
            <a:endParaRPr lang="en-US" sz="2800">
              <a:latin typeface="Times New Roman" panose="02020603050405020304" pitchFamily="18" charset="0"/>
              <a:ea typeface="Arial" panose="020B0604020202020204" pitchFamily="34" charset="0"/>
              <a:cs typeface="Times New Roman" panose="02020603050405020304" pitchFamily="18" charset="0"/>
            </a:endParaRPr>
          </a:p>
          <a:p>
            <a:pPr>
              <a:lnSpc>
                <a:spcPct val="200000"/>
              </a:lnSpc>
              <a:spcAft>
                <a:spcPts val="800"/>
              </a:spcAft>
            </a:pPr>
            <a:r>
              <a:rPr lang="vi-VN" sz="2800" i="1">
                <a:latin typeface="Times New Roman" panose="02020603050405020304" pitchFamily="18" charset="0"/>
                <a:ea typeface="Calibri" panose="020F0502020204030204" pitchFamily="34" charset="0"/>
                <a:cs typeface="Times New Roman" panose="02020603050405020304" pitchFamily="18" charset="0"/>
              </a:rPr>
              <a:t>+ Câu hát 4: Xuân xuân đến … khắp</a:t>
            </a:r>
            <a:r>
              <a:rPr lang="en-US" sz="2800" i="1">
                <a:latin typeface="Times New Roman" panose="02020603050405020304" pitchFamily="18" charset="0"/>
                <a:ea typeface="Calibri" panose="020F0502020204030204" pitchFamily="34" charset="0"/>
                <a:cs typeface="Times New Roman" panose="02020603050405020304" pitchFamily="18" charset="0"/>
              </a:rPr>
              <a:t>  </a:t>
            </a:r>
            <a:r>
              <a:rPr lang="vi-VN" sz="2800" i="1">
                <a:latin typeface="Times New Roman" panose="02020603050405020304" pitchFamily="18" charset="0"/>
                <a:ea typeface="Calibri" panose="020F0502020204030204" pitchFamily="34" charset="0"/>
                <a:cs typeface="Times New Roman" panose="02020603050405020304" pitchFamily="18" charset="0"/>
              </a:rPr>
              <a:t>muôn nhà.</a:t>
            </a:r>
            <a:endParaRPr lang="en-US" sz="2800">
              <a:latin typeface="Times New Roman" panose="02020603050405020304" pitchFamily="18" charset="0"/>
              <a:ea typeface="Arial" panose="020B0604020202020204" pitchFamily="34" charset="0"/>
              <a:cs typeface="Times New Roman" panose="02020603050405020304" pitchFamily="18" charset="0"/>
            </a:endParaRPr>
          </a:p>
        </p:txBody>
      </p:sp>
      <p:sp>
        <p:nvSpPr>
          <p:cNvPr id="12" name="Text Box 47"/>
          <p:cNvSpPr txBox="1">
            <a:spLocks noChangeArrowheads="1"/>
          </p:cNvSpPr>
          <p:nvPr/>
        </p:nvSpPr>
        <p:spPr bwMode="auto">
          <a:xfrm>
            <a:off x="318540" y="1230728"/>
            <a:ext cx="11575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a:lstStyle>
          <a:p>
            <a:pPr>
              <a:spcBef>
                <a:spcPct val="50000"/>
              </a:spcBef>
            </a:pPr>
            <a:r>
              <a:rPr lang="en-US" sz="2800" smtClean="0">
                <a:latin typeface="Times New Roman" panose="02020603050405020304" pitchFamily="18" charset="0"/>
                <a:cs typeface="Times New Roman" panose="02020603050405020304" pitchFamily="18" charset="0"/>
              </a:rPr>
              <a:t>Lời 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94088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5175790" y="-48790"/>
            <a:ext cx="1272494"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Câu </a:t>
            </a:r>
            <a:r>
              <a:rPr lang="en-US" sz="2800" dirty="0" smtClean="0">
                <a:latin typeface="Times New Roman" panose="02020603050405020304" pitchFamily="18" charset="0"/>
                <a:cs typeface="Times New Roman" panose="02020603050405020304" pitchFamily="18" charset="0"/>
              </a:rPr>
              <a:t>1</a:t>
            </a:r>
            <a:endParaRPr lang="en-US" sz="28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5389" y="-48790"/>
            <a:ext cx="1682189"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Dạy hát</a:t>
            </a: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1" y="668422"/>
            <a:ext cx="11978866" cy="2976115"/>
          </a:xfrm>
          <a:prstGeom prst="rect">
            <a:avLst/>
          </a:prstGeom>
        </p:spPr>
      </p:pic>
    </p:spTree>
    <p:extLst>
      <p:ext uri="{BB962C8B-B14F-4D97-AF65-F5344CB8AC3E}">
        <p14:creationId xmlns:p14="http://schemas.microsoft.com/office/powerpoint/2010/main" val="27909701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5175790" y="-48790"/>
            <a:ext cx="1272494" cy="523220"/>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Câu </a:t>
            </a:r>
            <a:r>
              <a:rPr lang="en-US" sz="2800" dirty="0">
                <a:latin typeface="Times New Roman" panose="02020603050405020304" pitchFamily="18" charset="0"/>
                <a:cs typeface="Times New Roman" panose="02020603050405020304" pitchFamily="18" charset="0"/>
              </a:rPr>
              <a:t>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60" y="640992"/>
            <a:ext cx="11862071" cy="3108047"/>
          </a:xfrm>
          <a:prstGeom prst="rect">
            <a:avLst/>
          </a:prstGeom>
        </p:spPr>
      </p:pic>
    </p:spTree>
    <p:extLst>
      <p:ext uri="{BB962C8B-B14F-4D97-AF65-F5344CB8AC3E}">
        <p14:creationId xmlns:p14="http://schemas.microsoft.com/office/powerpoint/2010/main" val="3227280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3826</TotalTime>
  <Words>350</Words>
  <Application>Microsoft Office PowerPoint</Application>
  <PresentationFormat>Widescreen</PresentationFormat>
  <Paragraphs>44</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Tahoma</vt:lpstr>
      <vt:lpstr>MinionPro-Regular</vt:lpstr>
      <vt:lpstr>MinionPro-It</vt:lpstr>
      <vt:lpstr>Times New Roman</vt:lpstr>
      <vt:lpstr>Arial</vt:lpstr>
      <vt:lpstr>Calibri Light</vt:lpstr>
      <vt:lpstr>#9Slide05 Dancing Script</vt:lpstr>
      <vt:lpstr>Calibri</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DELL</cp:lastModifiedBy>
  <cp:revision>536</cp:revision>
  <dcterms:created xsi:type="dcterms:W3CDTF">2020-08-30T12:35:12Z</dcterms:created>
  <dcterms:modified xsi:type="dcterms:W3CDTF">2024-12-27T07:15:10Z</dcterms:modified>
</cp:coreProperties>
</file>