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66" r:id="rId2"/>
    <p:sldId id="272" r:id="rId3"/>
    <p:sldId id="271" r:id="rId4"/>
    <p:sldId id="274" r:id="rId5"/>
    <p:sldId id="264" r:id="rId6"/>
    <p:sldId id="275" r:id="rId7"/>
    <p:sldId id="279" r:id="rId8"/>
    <p:sldId id="281" r:id="rId9"/>
    <p:sldId id="283" r:id="rId10"/>
    <p:sldId id="282" r:id="rId11"/>
    <p:sldId id="284" r:id="rId12"/>
    <p:sldId id="278" r:id="rId13"/>
    <p:sldId id="280" r:id="rId14"/>
    <p:sldId id="285" r:id="rId15"/>
    <p:sldId id="28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49" autoAdjust="0"/>
    <p:restoredTop sz="94660"/>
  </p:normalViewPr>
  <p:slideViewPr>
    <p:cSldViewPr snapToGrid="0">
      <p:cViewPr varScale="1">
        <p:scale>
          <a:sx n="70" d="100"/>
          <a:sy n="70" d="100"/>
        </p:scale>
        <p:origin x="13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4D8BD-037E-4C1C-9BFA-3501E8C34330}" type="datetimeFigureOut">
              <a:rPr lang="en-US" smtClean="0"/>
              <a:t>5/11/2024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FCDDB-24F7-49E4-81C2-9F3510FCC458}" type="slidenum">
              <a:rPr lang="en-US" smtClean="0"/>
              <a:t>‹#›</a:t>
            </a:fld>
            <a:endParaRPr lang="en-US"/>
          </a:p>
        </p:txBody>
      </p:sp>
    </p:spTree>
    <p:extLst>
      <p:ext uri="{BB962C8B-B14F-4D97-AF65-F5344CB8AC3E}">
        <p14:creationId xmlns:p14="http://schemas.microsoft.com/office/powerpoint/2010/main" val="127398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73458"/>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662976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1125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741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3989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0311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9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6999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4"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1" r="79553" b="67017"/>
          <a:stretch/>
        </p:blipFill>
        <p:spPr>
          <a:xfrm>
            <a:off x="-223859" y="0"/>
            <a:ext cx="2554995" cy="1970468"/>
          </a:xfrm>
          <a:prstGeom prst="rect">
            <a:avLst/>
          </a:prstGeom>
        </p:spPr>
      </p:pic>
      <p:pic>
        <p:nvPicPr>
          <p:cNvPr id="15"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8483" t="-131" r="1070" b="67017"/>
          <a:stretch/>
        </p:blipFill>
        <p:spPr>
          <a:xfrm>
            <a:off x="9352575" y="-109680"/>
            <a:ext cx="2839425" cy="2189827"/>
          </a:xfrm>
          <a:prstGeom prst="rect">
            <a:avLst/>
          </a:prstGeom>
        </p:spPr>
      </p:pic>
      <p:pic>
        <p:nvPicPr>
          <p:cNvPr id="2" name="Picture 1"/>
          <p:cNvPicPr>
            <a:picLocks noChangeAspect="1"/>
          </p:cNvPicPr>
          <p:nvPr userDrawn="1"/>
        </p:nvPicPr>
        <p:blipFill>
          <a:blip r:embed="rId5"/>
          <a:stretch>
            <a:fillRect/>
          </a:stretch>
        </p:blipFill>
        <p:spPr>
          <a:xfrm flipH="1">
            <a:off x="-141282" y="5516706"/>
            <a:ext cx="2389839" cy="1450974"/>
          </a:xfrm>
          <a:prstGeom prst="rect">
            <a:avLst/>
          </a:prstGeom>
        </p:spPr>
      </p:pic>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9839114" y="-473458"/>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47026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15530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30621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39168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5816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0932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9048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6"/>
          <a:stretch>
            <a:fillRect/>
          </a:stretch>
        </p:blipFill>
        <p:spPr>
          <a:xfrm>
            <a:off x="-5112616" y="-1231791"/>
            <a:ext cx="17680425" cy="14586162"/>
          </a:xfrm>
          <a:prstGeom prst="rect">
            <a:avLst/>
          </a:prstGeom>
        </p:spPr>
      </p:pic>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39114" y="-473458"/>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227038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46.sv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33">
            <a:extLst>
              <a:ext uri="{FF2B5EF4-FFF2-40B4-BE49-F238E27FC236}">
                <a16:creationId xmlns:a16="http://schemas.microsoft.com/office/drawing/2014/main" id="{196E4E3F-EDAF-0AB5-58BF-F1168746AD14}"/>
              </a:ext>
            </a:extLst>
          </p:cNvPr>
          <p:cNvSpPr/>
          <p:nvPr/>
        </p:nvSpPr>
        <p:spPr>
          <a:xfrm>
            <a:off x="820981" y="461949"/>
            <a:ext cx="10440785" cy="14321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chemeClr val="tx1"/>
                </a:solidFill>
                <a:effectLst/>
                <a:uLnTx/>
                <a:uFillTx/>
                <a:latin typeface="Cambria" panose="02040503050406030204" pitchFamily="18" charset="0"/>
                <a:ea typeface="阿里巴巴普惠体" panose="00020600040101010101"/>
              </a:rPr>
              <a:t>  Quan sát</a:t>
            </a:r>
            <a:r>
              <a:rPr kumimoji="0" lang="en-US" altLang="zh-CN" sz="3600" b="1" i="0" u="none" strike="noStrike" kern="1200" cap="none" spc="0" normalizeH="0" noProof="0">
                <a:ln>
                  <a:noFill/>
                </a:ln>
                <a:solidFill>
                  <a:schemeClr val="tx1"/>
                </a:solidFill>
                <a:effectLst/>
                <a:uLnTx/>
                <a:uFillTx/>
                <a:latin typeface="Cambria" panose="02040503050406030204" pitchFamily="18" charset="0"/>
                <a:ea typeface="阿里巴巴普惠体" panose="00020600040101010101"/>
              </a:rPr>
              <a:t> tranh và nêu những tình huống trẻ em có nguy cơ bị xâm hại tình dục. </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阿里巴巴普惠体" panose="00020600040101010101"/>
            </a:endParaRPr>
          </a:p>
        </p:txBody>
      </p:sp>
      <p:pic>
        <p:nvPicPr>
          <p:cNvPr id="9" name="Picture 8"/>
          <p:cNvPicPr>
            <a:picLocks noChangeAspect="1"/>
          </p:cNvPicPr>
          <p:nvPr/>
        </p:nvPicPr>
        <p:blipFill>
          <a:blip r:embed="rId2"/>
          <a:stretch>
            <a:fillRect/>
          </a:stretch>
        </p:blipFill>
        <p:spPr>
          <a:xfrm>
            <a:off x="820981" y="2174709"/>
            <a:ext cx="9968703" cy="2897407"/>
          </a:xfrm>
          <a:prstGeom prst="rect">
            <a:avLst/>
          </a:prstGeom>
        </p:spPr>
      </p:pic>
    </p:spTree>
    <p:extLst>
      <p:ext uri="{BB962C8B-B14F-4D97-AF65-F5344CB8AC3E}">
        <p14:creationId xmlns:p14="http://schemas.microsoft.com/office/powerpoint/2010/main" val="422300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50" b="96588" l="2111" r="98945"/>
                    </a14:imgEffect>
                  </a14:imgLayer>
                </a14:imgProps>
              </a:ext>
            </a:extLst>
          </a:blip>
          <a:stretch>
            <a:fillRect/>
          </a:stretch>
        </p:blipFill>
        <p:spPr>
          <a:xfrm>
            <a:off x="355914" y="1907177"/>
            <a:ext cx="3610479" cy="3629532"/>
          </a:xfrm>
          <a:prstGeom prst="rect">
            <a:avLst/>
          </a:prstGeom>
        </p:spPr>
      </p:pic>
      <p:pic>
        <p:nvPicPr>
          <p:cNvPr id="7" name="Picture 6"/>
          <p:cNvPicPr>
            <a:picLocks noChangeAspect="1"/>
          </p:cNvPicPr>
          <p:nvPr/>
        </p:nvPicPr>
        <p:blipFill>
          <a:blip r:embed="rId4"/>
          <a:stretch>
            <a:fillRect/>
          </a:stretch>
        </p:blipFill>
        <p:spPr>
          <a:xfrm>
            <a:off x="2200342" y="251622"/>
            <a:ext cx="7242676" cy="1286367"/>
          </a:xfrm>
          <a:prstGeom prst="rect">
            <a:avLst/>
          </a:prstGeom>
        </p:spPr>
      </p:pic>
      <p:grpSp>
        <p:nvGrpSpPr>
          <p:cNvPr id="40" name="Group 39"/>
          <p:cNvGrpSpPr/>
          <p:nvPr/>
        </p:nvGrpSpPr>
        <p:grpSpPr>
          <a:xfrm>
            <a:off x="4005581" y="1411774"/>
            <a:ext cx="7737928" cy="978729"/>
            <a:chOff x="4005581" y="1411774"/>
            <a:chExt cx="7737928" cy="978729"/>
          </a:xfrm>
        </p:grpSpPr>
        <p:sp>
          <p:nvSpPr>
            <p:cNvPr id="37" name="Rounded Rectangle 36"/>
            <p:cNvSpPr/>
            <p:nvPr/>
          </p:nvSpPr>
          <p:spPr>
            <a:xfrm>
              <a:off x="4005581" y="1423851"/>
              <a:ext cx="7737928" cy="966652"/>
            </a:xfrm>
            <a:prstGeom prst="roundRect">
              <a:avLst/>
            </a:prstGeom>
            <a:noFill/>
            <a:ln w="28575">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39" name="Rectangle 38"/>
            <p:cNvSpPr/>
            <p:nvPr/>
          </p:nvSpPr>
          <p:spPr>
            <a:xfrm>
              <a:off x="4083959" y="1411774"/>
              <a:ext cx="7620362" cy="923330"/>
            </a:xfrm>
            <a:prstGeom prst="rect">
              <a:avLst/>
            </a:prstGeom>
          </p:spPr>
          <p:txBody>
            <a:bodyPr wrap="square">
              <a:spAutoFit/>
            </a:bodyPr>
            <a:lstStyle/>
            <a:p>
              <a:pPr algn="just">
                <a:lnSpc>
                  <a:spcPct val="90000"/>
                </a:lnSpc>
              </a:pPr>
              <a:r>
                <a:rPr lang="en-US" sz="3000" b="1">
                  <a:latin typeface="Cambria" panose="02040503050406030204" pitchFamily="18" charset="0"/>
                  <a:ea typeface="Cambria" panose="02040503050406030204" pitchFamily="18" charset="0"/>
                </a:rPr>
                <a:t>Ngón cái: </a:t>
              </a:r>
              <a:r>
                <a:rPr lang="en-US" sz="3000">
                  <a:latin typeface="Cambria" panose="02040503050406030204" pitchFamily="18" charset="0"/>
                  <a:ea typeface="Cambria" panose="02040503050406030204" pitchFamily="18" charset="0"/>
                </a:rPr>
                <a:t>Ôm hôn, dùng với người thân ruột thịt trong gia đình.</a:t>
              </a:r>
            </a:p>
          </p:txBody>
        </p:sp>
      </p:grpSp>
      <p:grpSp>
        <p:nvGrpSpPr>
          <p:cNvPr id="41" name="Group 40"/>
          <p:cNvGrpSpPr/>
          <p:nvPr/>
        </p:nvGrpSpPr>
        <p:grpSpPr>
          <a:xfrm>
            <a:off x="4018646" y="2519674"/>
            <a:ext cx="7737928" cy="978729"/>
            <a:chOff x="4005581" y="1411774"/>
            <a:chExt cx="7737928" cy="978729"/>
          </a:xfrm>
        </p:grpSpPr>
        <p:sp>
          <p:nvSpPr>
            <p:cNvPr id="42" name="Rounded Rectangle 41"/>
            <p:cNvSpPr/>
            <p:nvPr/>
          </p:nvSpPr>
          <p:spPr>
            <a:xfrm>
              <a:off x="4005581" y="1423851"/>
              <a:ext cx="7737928" cy="966652"/>
            </a:xfrm>
            <a:prstGeom prst="roundRect">
              <a:avLst/>
            </a:prstGeom>
            <a:noFill/>
            <a:ln w="28575">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43" name="Rectangle 42"/>
            <p:cNvSpPr/>
            <p:nvPr/>
          </p:nvSpPr>
          <p:spPr>
            <a:xfrm>
              <a:off x="4083959" y="1411774"/>
              <a:ext cx="7620362" cy="923330"/>
            </a:xfrm>
            <a:prstGeom prst="rect">
              <a:avLst/>
            </a:prstGeom>
          </p:spPr>
          <p:txBody>
            <a:bodyPr wrap="square">
              <a:spAutoFit/>
            </a:bodyPr>
            <a:lstStyle/>
            <a:p>
              <a:pPr algn="just">
                <a:lnSpc>
                  <a:spcPct val="90000"/>
                </a:lnSpc>
              </a:pPr>
              <a:r>
                <a:rPr lang="en-US" sz="3000" b="1">
                  <a:latin typeface="Cambria" panose="02040503050406030204" pitchFamily="18" charset="0"/>
                  <a:ea typeface="Cambria" panose="02040503050406030204" pitchFamily="18" charset="0"/>
                </a:rPr>
                <a:t>Ngón trỏ: </a:t>
              </a:r>
              <a:r>
                <a:rPr lang="en-US" sz="3000">
                  <a:latin typeface="Cambria" panose="02040503050406030204" pitchFamily="18" charset="0"/>
                  <a:ea typeface="Cambria" panose="02040503050406030204" pitchFamily="18" charset="0"/>
                </a:rPr>
                <a:t>Nắm tay: với bạn bè, thầy cô, họ hàng.</a:t>
              </a:r>
            </a:p>
          </p:txBody>
        </p:sp>
      </p:grpSp>
      <p:grpSp>
        <p:nvGrpSpPr>
          <p:cNvPr id="44" name="Group 43"/>
          <p:cNvGrpSpPr/>
          <p:nvPr/>
        </p:nvGrpSpPr>
        <p:grpSpPr>
          <a:xfrm>
            <a:off x="4066540" y="3627122"/>
            <a:ext cx="7737928" cy="640096"/>
            <a:chOff x="4005581" y="1423851"/>
            <a:chExt cx="7737928" cy="640096"/>
          </a:xfrm>
        </p:grpSpPr>
        <p:sp>
          <p:nvSpPr>
            <p:cNvPr id="45" name="Rounded Rectangle 44"/>
            <p:cNvSpPr/>
            <p:nvPr/>
          </p:nvSpPr>
          <p:spPr>
            <a:xfrm>
              <a:off x="4005581" y="1423851"/>
              <a:ext cx="7737928" cy="640096"/>
            </a:xfrm>
            <a:prstGeom prst="roundRect">
              <a:avLst/>
            </a:prstGeom>
            <a:noFill/>
            <a:ln w="28575">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46" name="Rectangle 45"/>
            <p:cNvSpPr/>
            <p:nvPr/>
          </p:nvSpPr>
          <p:spPr>
            <a:xfrm>
              <a:off x="4083959" y="1450963"/>
              <a:ext cx="7620362" cy="507831"/>
            </a:xfrm>
            <a:prstGeom prst="rect">
              <a:avLst/>
            </a:prstGeom>
          </p:spPr>
          <p:txBody>
            <a:bodyPr wrap="square">
              <a:spAutoFit/>
            </a:bodyPr>
            <a:lstStyle/>
            <a:p>
              <a:pPr algn="just">
                <a:lnSpc>
                  <a:spcPct val="90000"/>
                </a:lnSpc>
              </a:pPr>
              <a:r>
                <a:rPr lang="en-US" sz="3000" b="1">
                  <a:latin typeface="Cambria" panose="02040503050406030204" pitchFamily="18" charset="0"/>
                  <a:ea typeface="Cambria" panose="02040503050406030204" pitchFamily="18" charset="0"/>
                </a:rPr>
                <a:t>Ngón giữa: </a:t>
              </a:r>
              <a:r>
                <a:rPr lang="en-US" sz="3000">
                  <a:latin typeface="Cambria" panose="02040503050406030204" pitchFamily="18" charset="0"/>
                  <a:ea typeface="Cambria" panose="02040503050406030204" pitchFamily="18" charset="0"/>
                </a:rPr>
                <a:t>Bắt tay: Khi gặp người quen.</a:t>
              </a:r>
            </a:p>
          </p:txBody>
        </p:sp>
      </p:grpSp>
      <p:grpSp>
        <p:nvGrpSpPr>
          <p:cNvPr id="47" name="Group 46"/>
          <p:cNvGrpSpPr/>
          <p:nvPr/>
        </p:nvGrpSpPr>
        <p:grpSpPr>
          <a:xfrm>
            <a:off x="4086135" y="4395937"/>
            <a:ext cx="7737928" cy="584775"/>
            <a:chOff x="4005581" y="1411774"/>
            <a:chExt cx="7737928" cy="584775"/>
          </a:xfrm>
        </p:grpSpPr>
        <p:sp>
          <p:nvSpPr>
            <p:cNvPr id="48" name="Rounded Rectangle 47"/>
            <p:cNvSpPr/>
            <p:nvPr/>
          </p:nvSpPr>
          <p:spPr>
            <a:xfrm>
              <a:off x="4005581" y="1423851"/>
              <a:ext cx="7737928" cy="572698"/>
            </a:xfrm>
            <a:prstGeom prst="roundRect">
              <a:avLst/>
            </a:prstGeom>
            <a:noFill/>
            <a:ln w="28575">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49" name="Rectangle 48"/>
            <p:cNvSpPr/>
            <p:nvPr/>
          </p:nvSpPr>
          <p:spPr>
            <a:xfrm>
              <a:off x="4083959" y="1411774"/>
              <a:ext cx="7620362" cy="553998"/>
            </a:xfrm>
            <a:prstGeom prst="rect">
              <a:avLst/>
            </a:prstGeom>
          </p:spPr>
          <p:txBody>
            <a:bodyPr wrap="square">
              <a:spAutoFit/>
            </a:bodyPr>
            <a:lstStyle/>
            <a:p>
              <a:pPr algn="just"/>
              <a:r>
                <a:rPr lang="en-US" sz="3000" b="1">
                  <a:latin typeface="Cambria" panose="02040503050406030204" pitchFamily="18" charset="0"/>
                  <a:ea typeface="Cambria" panose="02040503050406030204" pitchFamily="18" charset="0"/>
                </a:rPr>
                <a:t>Ngón áp út: </a:t>
              </a:r>
              <a:r>
                <a:rPr lang="en-US" sz="3000">
                  <a:latin typeface="Cambria" panose="02040503050406030204" pitchFamily="18" charset="0"/>
                  <a:ea typeface="Cambria" panose="02040503050406030204" pitchFamily="18" charset="0"/>
                </a:rPr>
                <a:t>Vẫy tay: Nếu đó là người lạ.</a:t>
              </a:r>
            </a:p>
          </p:txBody>
        </p:sp>
      </p:grpSp>
      <p:grpSp>
        <p:nvGrpSpPr>
          <p:cNvPr id="50" name="Group 49"/>
          <p:cNvGrpSpPr/>
          <p:nvPr/>
        </p:nvGrpSpPr>
        <p:grpSpPr>
          <a:xfrm>
            <a:off x="4083959" y="5167078"/>
            <a:ext cx="7737928" cy="1477328"/>
            <a:chOff x="4005581" y="1411774"/>
            <a:chExt cx="7737928" cy="984377"/>
          </a:xfrm>
        </p:grpSpPr>
        <p:sp>
          <p:nvSpPr>
            <p:cNvPr id="51" name="Rounded Rectangle 50"/>
            <p:cNvSpPr/>
            <p:nvPr/>
          </p:nvSpPr>
          <p:spPr>
            <a:xfrm>
              <a:off x="4005581" y="1423851"/>
              <a:ext cx="7737928" cy="966652"/>
            </a:xfrm>
            <a:prstGeom prst="roundRect">
              <a:avLst/>
            </a:prstGeom>
            <a:noFill/>
            <a:ln w="28575">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4083959" y="1411774"/>
              <a:ext cx="7620362" cy="984377"/>
            </a:xfrm>
            <a:prstGeom prst="rect">
              <a:avLst/>
            </a:prstGeom>
          </p:spPr>
          <p:txBody>
            <a:bodyPr wrap="square">
              <a:spAutoFit/>
            </a:bodyPr>
            <a:lstStyle/>
            <a:p>
              <a:pPr algn="just"/>
              <a:r>
                <a:rPr lang="en-US" sz="3000" b="1">
                  <a:latin typeface="Cambria" panose="02040503050406030204" pitchFamily="18" charset="0"/>
                  <a:ea typeface="Cambria" panose="02040503050406030204" pitchFamily="18" charset="0"/>
                </a:rPr>
                <a:t>Ngón út: </a:t>
              </a:r>
              <a:r>
                <a:rPr lang="en-US" sz="3000">
                  <a:latin typeface="Cambria" panose="02040503050406030204" pitchFamily="18" charset="0"/>
                  <a:ea typeface="Cambria" panose="02040503050406030204" pitchFamily="18" charset="0"/>
                </a:rPr>
                <a:t>Xua tay không tiếp xúc, thậm chí hét to và bỏ chạy nếu những người xa lạ mà cảm thấy bất an, tiến lại gần và có cử chỉ thân mật.</a:t>
              </a:r>
            </a:p>
          </p:txBody>
        </p:sp>
      </p:grpSp>
    </p:spTree>
    <p:extLst>
      <p:ext uri="{BB962C8B-B14F-4D97-AF65-F5344CB8AC3E}">
        <p14:creationId xmlns:p14="http://schemas.microsoft.com/office/powerpoint/2010/main" val="437858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1000"/>
                                        <p:tgtEl>
                                          <p:spTgt spid="44"/>
                                        </p:tgtEl>
                                      </p:cBhvr>
                                    </p:animEffect>
                                    <p:anim calcmode="lin" valueType="num">
                                      <p:cBhvr>
                                        <p:cTn id="32" dur="1000" fill="hold"/>
                                        <p:tgtEl>
                                          <p:spTgt spid="44"/>
                                        </p:tgtEl>
                                        <p:attrNameLst>
                                          <p:attrName>ppt_x</p:attrName>
                                        </p:attrNameLst>
                                      </p:cBhvr>
                                      <p:tavLst>
                                        <p:tav tm="0">
                                          <p:val>
                                            <p:strVal val="#ppt_x"/>
                                          </p:val>
                                        </p:tav>
                                        <p:tav tm="100000">
                                          <p:val>
                                            <p:strVal val="#ppt_x"/>
                                          </p:val>
                                        </p:tav>
                                      </p:tavLst>
                                    </p:anim>
                                    <p:anim calcmode="lin" valueType="num">
                                      <p:cBhvr>
                                        <p:cTn id="3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1000"/>
                                        <p:tgtEl>
                                          <p:spTgt spid="47"/>
                                        </p:tgtEl>
                                      </p:cBhvr>
                                    </p:animEffect>
                                    <p:anim calcmode="lin" valueType="num">
                                      <p:cBhvr>
                                        <p:cTn id="39" dur="1000" fill="hold"/>
                                        <p:tgtEl>
                                          <p:spTgt spid="47"/>
                                        </p:tgtEl>
                                        <p:attrNameLst>
                                          <p:attrName>ppt_x</p:attrName>
                                        </p:attrNameLst>
                                      </p:cBhvr>
                                      <p:tavLst>
                                        <p:tav tm="0">
                                          <p:val>
                                            <p:strVal val="#ppt_x"/>
                                          </p:val>
                                        </p:tav>
                                        <p:tav tm="100000">
                                          <p:val>
                                            <p:strVal val="#ppt_x"/>
                                          </p:val>
                                        </p:tav>
                                      </p:tavLst>
                                    </p:anim>
                                    <p:anim calcmode="lin" valueType="num">
                                      <p:cBhvr>
                                        <p:cTn id="4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1000"/>
                                        <p:tgtEl>
                                          <p:spTgt spid="50"/>
                                        </p:tgtEl>
                                      </p:cBhvr>
                                    </p:animEffect>
                                    <p:anim calcmode="lin" valueType="num">
                                      <p:cBhvr>
                                        <p:cTn id="46" dur="1000" fill="hold"/>
                                        <p:tgtEl>
                                          <p:spTgt spid="50"/>
                                        </p:tgtEl>
                                        <p:attrNameLst>
                                          <p:attrName>ppt_x</p:attrName>
                                        </p:attrNameLst>
                                      </p:cBhvr>
                                      <p:tavLst>
                                        <p:tav tm="0">
                                          <p:val>
                                            <p:strVal val="#ppt_x"/>
                                          </p:val>
                                        </p:tav>
                                        <p:tav tm="100000">
                                          <p:val>
                                            <p:strVal val="#ppt_x"/>
                                          </p:val>
                                        </p:tav>
                                      </p:tavLst>
                                    </p:anim>
                                    <p:anim calcmode="lin" valueType="num">
                                      <p:cBhvr>
                                        <p:cTn id="47"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51805392_1417247062386432_366789323510227418_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64928" y="85343"/>
            <a:ext cx="8930794" cy="6772657"/>
          </a:xfrm>
          <a:prstGeom prst="rect">
            <a:avLst/>
          </a:prstGeom>
        </p:spPr>
      </p:pic>
    </p:spTree>
    <p:extLst>
      <p:ext uri="{BB962C8B-B14F-4D97-AF65-F5344CB8AC3E}">
        <p14:creationId xmlns:p14="http://schemas.microsoft.com/office/powerpoint/2010/main" val="1794511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383" y="3186145"/>
            <a:ext cx="5227629" cy="3567351"/>
          </a:xfrm>
          <a:prstGeom prst="rect">
            <a:avLst/>
          </a:prstGeom>
        </p:spPr>
      </p:pic>
      <p:pic>
        <p:nvPicPr>
          <p:cNvPr id="3" name="Picture 2"/>
          <p:cNvPicPr>
            <a:picLocks noChangeAspect="1"/>
          </p:cNvPicPr>
          <p:nvPr/>
        </p:nvPicPr>
        <p:blipFill>
          <a:blip r:embed="rId3"/>
          <a:stretch>
            <a:fillRect/>
          </a:stretch>
        </p:blipFill>
        <p:spPr>
          <a:xfrm>
            <a:off x="7169025" y="2315099"/>
            <a:ext cx="4901527" cy="1102655"/>
          </a:xfrm>
          <a:prstGeom prst="rect">
            <a:avLst/>
          </a:prstGeom>
        </p:spPr>
      </p:pic>
      <p:sp>
        <p:nvSpPr>
          <p:cNvPr id="4" name="矩形: 圆角 33">
            <a:extLst>
              <a:ext uri="{FF2B5EF4-FFF2-40B4-BE49-F238E27FC236}">
                <a16:creationId xmlns:a16="http://schemas.microsoft.com/office/drawing/2014/main" id="{196E4E3F-EDAF-0AB5-58BF-F1168746AD14}"/>
              </a:ext>
            </a:extLst>
          </p:cNvPr>
          <p:cNvSpPr/>
          <p:nvPr/>
        </p:nvSpPr>
        <p:spPr>
          <a:xfrm>
            <a:off x="820981" y="461949"/>
            <a:ext cx="10440785" cy="14321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kumimoji="0" lang="en-US" altLang="zh-CN" sz="3600" b="1" i="0" u="none" strike="noStrike" kern="1200" cap="none" spc="0" normalizeH="0" baseline="0" noProof="0">
                <a:ln>
                  <a:noFill/>
                </a:ln>
                <a:solidFill>
                  <a:schemeClr val="tx1"/>
                </a:solidFill>
                <a:effectLst/>
                <a:uLnTx/>
                <a:uFillTx/>
                <a:latin typeface="Cambria" panose="02040503050406030204" pitchFamily="18" charset="0"/>
                <a:ea typeface="阿里巴巴普惠体" panose="00020600040101010101"/>
              </a:rPr>
              <a:t> </a:t>
            </a:r>
            <a:r>
              <a:rPr lang="nl-NL" sz="3600" b="1">
                <a:solidFill>
                  <a:srgbClr val="002060"/>
                </a:solidFill>
                <a:latin typeface="Cambria" panose="02040503050406030204" pitchFamily="18" charset="0"/>
                <a:ea typeface="Cambria" panose="02040503050406030204" pitchFamily="18" charset="0"/>
              </a:rPr>
              <a:t>Nêu ý tưởng thiết kế một sản phẩm thể hiện cách phòng tránh bị xâm hại tình dục. </a:t>
            </a:r>
            <a:endParaRPr kumimoji="0" lang="zh-CN" altLang="en-US" sz="6000" b="1" i="0" u="none" strike="noStrike" kern="1200" cap="none" spc="0" normalizeH="0" baseline="0" noProof="0" dirty="0">
              <a:ln>
                <a:noFill/>
              </a:ln>
              <a:solidFill>
                <a:srgbClr val="002060"/>
              </a:solidFill>
              <a:effectLst/>
              <a:uLnTx/>
              <a:uFillTx/>
              <a:latin typeface="Cambria" panose="02040503050406030204" pitchFamily="18" charset="0"/>
              <a:ea typeface="阿里巴巴普惠体" panose="00020600040101010101"/>
            </a:endParaRPr>
          </a:p>
        </p:txBody>
      </p:sp>
      <p:grpSp>
        <p:nvGrpSpPr>
          <p:cNvPr id="7" name="Group 6"/>
          <p:cNvGrpSpPr/>
          <p:nvPr/>
        </p:nvGrpSpPr>
        <p:grpSpPr>
          <a:xfrm>
            <a:off x="457789" y="2120323"/>
            <a:ext cx="6162594" cy="1492205"/>
            <a:chOff x="457789" y="2120323"/>
            <a:chExt cx="6162594" cy="1492205"/>
          </a:xfrm>
        </p:grpSpPr>
        <p:sp>
          <p:nvSpPr>
            <p:cNvPr id="5" name="Freeform 3"/>
            <p:cNvSpPr/>
            <p:nvPr/>
          </p:nvSpPr>
          <p:spPr>
            <a:xfrm>
              <a:off x="457789" y="2120323"/>
              <a:ext cx="6162594" cy="1492205"/>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sp>
          <p:nvSpPr>
            <p:cNvPr id="6" name="TextBox 5"/>
            <p:cNvSpPr txBox="1"/>
            <p:nvPr/>
          </p:nvSpPr>
          <p:spPr>
            <a:xfrm>
              <a:off x="522513" y="2120323"/>
              <a:ext cx="6084807" cy="1384995"/>
            </a:xfrm>
            <a:prstGeom prst="rect">
              <a:avLst/>
            </a:prstGeom>
            <a:noFill/>
          </p:spPr>
          <p:txBody>
            <a:bodyPr wrap="square" rtlCol="0">
              <a:spAutoFit/>
            </a:bodyPr>
            <a:lstStyle/>
            <a:p>
              <a:pPr algn="just"/>
              <a:r>
                <a:rPr lang="en-US" sz="2800">
                  <a:latin typeface="Cambria" panose="02040503050406030204" pitchFamily="18" charset="0"/>
                  <a:ea typeface="Cambria" panose="02040503050406030204" pitchFamily="18" charset="0"/>
                </a:rPr>
                <a:t>+ Lựa chọn hình thức thể hiện (cắt dán, vẽ, sáng tác thơ, vè, lời đọc rap, điệu nhảy…)</a:t>
              </a:r>
            </a:p>
          </p:txBody>
        </p:sp>
      </p:grpSp>
      <p:grpSp>
        <p:nvGrpSpPr>
          <p:cNvPr id="8" name="Group 7"/>
          <p:cNvGrpSpPr/>
          <p:nvPr/>
        </p:nvGrpSpPr>
        <p:grpSpPr>
          <a:xfrm>
            <a:off x="457789" y="3612528"/>
            <a:ext cx="6162594" cy="1065823"/>
            <a:chOff x="457789" y="2120323"/>
            <a:chExt cx="6162594" cy="1065823"/>
          </a:xfrm>
        </p:grpSpPr>
        <p:sp>
          <p:nvSpPr>
            <p:cNvPr id="9" name="Freeform 3"/>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sp>
          <p:nvSpPr>
            <p:cNvPr id="10" name="TextBox 9"/>
            <p:cNvSpPr txBox="1"/>
            <p:nvPr/>
          </p:nvSpPr>
          <p:spPr>
            <a:xfrm>
              <a:off x="509450" y="2120323"/>
              <a:ext cx="6097870" cy="954107"/>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Thống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nội</a:t>
              </a:r>
              <a:r>
                <a:rPr lang="en-US" sz="2800" dirty="0">
                  <a:latin typeface="Cambria" panose="02040503050406030204" pitchFamily="18" charset="0"/>
                  <a:ea typeface="Cambria" panose="02040503050406030204" pitchFamily="18" charset="0"/>
                </a:rPr>
                <a:t> dung - </a:t>
              </a:r>
              <a:r>
                <a:rPr lang="en-US" sz="2800" dirty="0" err="1">
                  <a:latin typeface="Cambria" panose="02040503050406030204" pitchFamily="18" charset="0"/>
                  <a:ea typeface="Cambria" panose="02040503050406030204" pitchFamily="18" charset="0"/>
                </a:rPr>
                <a:t>quy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tắc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bảo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vệ</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mình</a:t>
              </a:r>
              <a:r>
                <a:rPr lang="en-US" sz="2800" dirty="0">
                  <a:latin typeface="Cambria" panose="02040503050406030204" pitchFamily="18" charset="0"/>
                  <a:ea typeface="Cambria" panose="02040503050406030204" pitchFamily="18" charset="0"/>
                </a:rPr>
                <a:t>.</a:t>
              </a:r>
            </a:p>
          </p:txBody>
        </p:sp>
      </p:grpSp>
      <p:grpSp>
        <p:nvGrpSpPr>
          <p:cNvPr id="11" name="Group 10"/>
          <p:cNvGrpSpPr/>
          <p:nvPr/>
        </p:nvGrpSpPr>
        <p:grpSpPr>
          <a:xfrm>
            <a:off x="444726" y="4652225"/>
            <a:ext cx="6162594" cy="1518331"/>
            <a:chOff x="457789" y="2094197"/>
            <a:chExt cx="6162594" cy="1518331"/>
          </a:xfrm>
        </p:grpSpPr>
        <p:sp>
          <p:nvSpPr>
            <p:cNvPr id="12" name="Freeform 3"/>
            <p:cNvSpPr/>
            <p:nvPr/>
          </p:nvSpPr>
          <p:spPr>
            <a:xfrm>
              <a:off x="457789" y="2120323"/>
              <a:ext cx="6162594" cy="1492205"/>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sp>
          <p:nvSpPr>
            <p:cNvPr id="13" name="TextBox 12"/>
            <p:cNvSpPr txBox="1"/>
            <p:nvPr/>
          </p:nvSpPr>
          <p:spPr>
            <a:xfrm>
              <a:off x="522513" y="2094197"/>
              <a:ext cx="6097870" cy="1384995"/>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việc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từng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họa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nháp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chuẩn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liệu</a:t>
              </a:r>
              <a:r>
                <a:rPr lang="en-US" sz="2800" dirty="0">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61155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656272" y="201987"/>
            <a:ext cx="6383065" cy="1176630"/>
          </a:xfrm>
          <a:prstGeom prst="rect">
            <a:avLst/>
          </a:prstGeom>
        </p:spPr>
      </p:pic>
      <p:sp>
        <p:nvSpPr>
          <p:cNvPr id="8" name="矩形: 圆角 33">
            <a:extLst>
              <a:ext uri="{FF2B5EF4-FFF2-40B4-BE49-F238E27FC236}">
                <a16:creationId xmlns:a16="http://schemas.microsoft.com/office/drawing/2014/main" id="{196E4E3F-EDAF-0AB5-58BF-F1168746AD14}"/>
              </a:ext>
            </a:extLst>
          </p:cNvPr>
          <p:cNvSpPr/>
          <p:nvPr/>
        </p:nvSpPr>
        <p:spPr>
          <a:xfrm>
            <a:off x="627411" y="1219594"/>
            <a:ext cx="10440785" cy="14321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kumimoji="0" lang="en-US" altLang="zh-CN" sz="3600" b="1" i="0" u="none" strike="noStrike" kern="1200" cap="none" spc="0" normalizeH="0" baseline="0" noProof="0">
                <a:ln>
                  <a:noFill/>
                </a:ln>
                <a:solidFill>
                  <a:schemeClr val="tx1"/>
                </a:solidFill>
                <a:effectLst/>
                <a:uLnTx/>
                <a:uFillTx/>
                <a:latin typeface="Cambria" panose="02040503050406030204" pitchFamily="18" charset="0"/>
                <a:ea typeface="阿里巴巴普惠体" panose="00020600040101010101"/>
              </a:rPr>
              <a:t> </a:t>
            </a:r>
            <a:r>
              <a:rPr lang="en-US" sz="3200" b="1">
                <a:solidFill>
                  <a:schemeClr val="accent5">
                    <a:lumMod val="50000"/>
                  </a:schemeClr>
                </a:solidFill>
                <a:latin typeface="Cambria" panose="02040503050406030204" pitchFamily="18" charset="0"/>
                <a:ea typeface="Cambria" panose="02040503050406030204" pitchFamily="18" charset="0"/>
              </a:rPr>
              <a:t>Thiết kế một sản phẩm theo các hình thức cắt, dán, vẽ… thể hiện cách phòng tránh bị xâm hại tình dục.</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288" y="2965268"/>
            <a:ext cx="3662129" cy="3688340"/>
          </a:xfrm>
          <a:prstGeom prst="rect">
            <a:avLst/>
          </a:prstGeom>
        </p:spPr>
      </p:pic>
      <p:grpSp>
        <p:nvGrpSpPr>
          <p:cNvPr id="15" name="Group 14"/>
          <p:cNvGrpSpPr/>
          <p:nvPr/>
        </p:nvGrpSpPr>
        <p:grpSpPr>
          <a:xfrm>
            <a:off x="5521233" y="3231449"/>
            <a:ext cx="5738950" cy="3155978"/>
            <a:chOff x="5521233" y="3231449"/>
            <a:chExt cx="5738950" cy="3155978"/>
          </a:xfrm>
        </p:grpSpPr>
        <p:grpSp>
          <p:nvGrpSpPr>
            <p:cNvPr id="10" name="Group 2"/>
            <p:cNvGrpSpPr/>
            <p:nvPr/>
          </p:nvGrpSpPr>
          <p:grpSpPr>
            <a:xfrm rot="-5400000">
              <a:off x="6812719" y="1939963"/>
              <a:ext cx="3155978" cy="5738950"/>
              <a:chOff x="-92420" y="22518"/>
              <a:chExt cx="5297636" cy="12490206"/>
            </a:xfrm>
          </p:grpSpPr>
          <p:sp>
            <p:nvSpPr>
              <p:cNvPr id="11" name="Freeform 3"/>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endParaRPr lang="en-US"/>
              </a:p>
            </p:txBody>
          </p:sp>
          <p:sp>
            <p:nvSpPr>
              <p:cNvPr id="12" name="Freeform 4"/>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sp>
            <p:nvSpPr>
              <p:cNvPr id="13" name="Freeform 4"/>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grpSp>
        <p:sp>
          <p:nvSpPr>
            <p:cNvPr id="14" name="TextBox 13"/>
            <p:cNvSpPr txBox="1"/>
            <p:nvPr/>
          </p:nvSpPr>
          <p:spPr>
            <a:xfrm>
              <a:off x="6113417" y="3513909"/>
              <a:ext cx="4511416" cy="2554545"/>
            </a:xfrm>
            <a:prstGeom prst="rect">
              <a:avLst/>
            </a:prstGeom>
            <a:noFill/>
          </p:spPr>
          <p:txBody>
            <a:bodyPr wrap="square" rtlCol="0">
              <a:spAutoFit/>
            </a:bodyPr>
            <a:lstStyle/>
            <a:p>
              <a:pPr algn="just"/>
              <a:r>
                <a:rPr lang="en-US" sz="3200" b="1" dirty="0" err="1">
                  <a:solidFill>
                    <a:srgbClr val="FF0000"/>
                  </a:solidFill>
                  <a:latin typeface="Cambria" panose="02040503050406030204" pitchFamily="18" charset="0"/>
                  <a:ea typeface="Cambria" panose="02040503050406030204" pitchFamily="18" charset="0"/>
                </a:rPr>
                <a:t>Lưu</a:t>
              </a:r>
              <a:r>
                <a:rPr lang="en-US" sz="3200" b="1" dirty="0">
                  <a:solidFill>
                    <a:srgbClr val="FF0000"/>
                  </a:solidFill>
                  <a:latin typeface="Cambria" panose="02040503050406030204" pitchFamily="18" charset="0"/>
                  <a:ea typeface="Cambria" panose="02040503050406030204" pitchFamily="18" charset="0"/>
                </a:rPr>
                <a:t> ý: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cẩn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thận</a:t>
              </a:r>
              <a:r>
                <a:rPr lang="en-US" sz="3200" b="1" dirty="0">
                  <a:latin typeface="Cambria" panose="02040503050406030204" pitchFamily="18" charset="0"/>
                  <a:ea typeface="Cambria" panose="02040503050406030204" pitchFamily="18" charset="0"/>
                </a:rPr>
                <a:t>, an </a:t>
              </a:r>
              <a:r>
                <a:rPr lang="en-US" sz="3200" b="1" dirty="0" err="1">
                  <a:latin typeface="Cambria" panose="02040503050406030204" pitchFamily="18" charset="0"/>
                  <a:ea typeface="Cambria" panose="02040503050406030204" pitchFamily="18" charset="0"/>
                </a:rPr>
                <a:t>toàn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đùa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lúc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tránh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thương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tích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345788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419725" y="1023421"/>
            <a:ext cx="11512445" cy="2385963"/>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Hoàn</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thiện</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sản</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phẩm</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thể</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hiện</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cách</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phòng</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tránh</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xâm</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hại</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tình</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dục</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a:t>
            </a:r>
          </a:p>
          <a:p>
            <a:pPr lvl="0">
              <a:defRPr/>
            </a:pPr>
            <a:r>
              <a:rPr kumimoji="0" lang="en-US" altLang="zh-CN" sz="3600" b="1" i="0" u="none" strike="noStrike" kern="1200" cap="none" spc="0" normalizeH="0" baseline="0" noProof="0" dirty="0">
                <a:ln>
                  <a:noFill/>
                </a:ln>
                <a:solidFill>
                  <a:schemeClr val="tx1"/>
                </a:solidFill>
                <a:effectLst/>
                <a:uLnTx/>
                <a:uFillTx/>
                <a:latin typeface="Times New Roman" panose="02020603050405020304" pitchFamily="18" charset="0"/>
                <a:ea typeface="阿里巴巴普惠体" panose="00020600040101010101"/>
                <a:cs typeface="Times New Roman" panose="02020603050405020304" pitchFamily="18" charset="0"/>
              </a:rPr>
              <a:t>     Chia </a:t>
            </a:r>
            <a:r>
              <a:rPr kumimoji="0" lang="en-US" altLang="zh-CN" sz="3600" b="1" i="0" u="none" strike="noStrike" kern="1200" cap="none" spc="0" normalizeH="0" baseline="0" noProof="0" dirty="0" err="1">
                <a:ln>
                  <a:noFill/>
                </a:ln>
                <a:solidFill>
                  <a:schemeClr val="tx1"/>
                </a:solidFill>
                <a:effectLst/>
                <a:uLnTx/>
                <a:uFillTx/>
                <a:latin typeface="Times New Roman" panose="02020603050405020304" pitchFamily="18" charset="0"/>
                <a:ea typeface="阿里巴巴普惠体" panose="00020600040101010101"/>
                <a:cs typeface="Times New Roman" panose="02020603050405020304" pitchFamily="18" charset="0"/>
              </a:rPr>
              <a:t>sẻ</a:t>
            </a:r>
            <a:r>
              <a:rPr kumimoji="0" lang="en-US" altLang="zh-CN" sz="3600" b="1" i="0" u="none" strike="noStrike" kern="1200" cap="none" spc="0" normalizeH="0" baseline="0" noProof="0" dirty="0">
                <a:ln>
                  <a:noFill/>
                </a:ln>
                <a:solidFill>
                  <a:schemeClr val="tx1"/>
                </a:solidFill>
                <a:effectLst/>
                <a:uLnTx/>
                <a:uFillTx/>
                <a:latin typeface="Times New Roman" panose="02020603050405020304" pitchFamily="18" charset="0"/>
                <a:ea typeface="阿里巴巴普惠体" panose="00020600040101010101"/>
                <a:cs typeface="Times New Roman" panose="02020603050405020304" pitchFamily="18" charset="0"/>
              </a:rPr>
              <a:t> </a:t>
            </a:r>
            <a:r>
              <a:rPr kumimoji="0" lang="en-US" altLang="zh-CN" sz="3600" b="1" i="0" u="none" strike="noStrike" kern="1200" cap="none" spc="0" normalizeH="0" baseline="0" noProof="0" dirty="0" err="1">
                <a:ln>
                  <a:noFill/>
                </a:ln>
                <a:solidFill>
                  <a:schemeClr val="tx1"/>
                </a:solidFill>
                <a:effectLst/>
                <a:uLnTx/>
                <a:uFillTx/>
                <a:latin typeface="Times New Roman" panose="02020603050405020304" pitchFamily="18" charset="0"/>
                <a:ea typeface="阿里巴巴普惠体" panose="00020600040101010101"/>
                <a:cs typeface="Times New Roman" panose="02020603050405020304" pitchFamily="18" charset="0"/>
              </a:rPr>
              <a:t>với</a:t>
            </a:r>
            <a:r>
              <a:rPr kumimoji="0" lang="en-US" altLang="zh-CN" sz="3600" b="1" i="0" u="none" strike="noStrike" kern="1200" cap="none" spc="0" normalizeH="0" baseline="0" noProof="0" dirty="0">
                <a:ln>
                  <a:noFill/>
                </a:ln>
                <a:solidFill>
                  <a:schemeClr val="tx1"/>
                </a:solidFill>
                <a:effectLst/>
                <a:uLnTx/>
                <a:uFillTx/>
                <a:latin typeface="Times New Roman" panose="02020603050405020304" pitchFamily="18" charset="0"/>
                <a:ea typeface="阿里巴巴普惠体" panose="00020600040101010101"/>
                <a:cs typeface="Times New Roman" panose="02020603050405020304" pitchFamily="18" charset="0"/>
              </a:rPr>
              <a:t> </a:t>
            </a:r>
            <a:r>
              <a:rPr lang="nl-NL" sz="3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người thân về </a:t>
            </a:r>
            <a:r>
              <a:rPr lang="en-US" sz="3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phòng</a:t>
            </a:r>
            <a:r>
              <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tránh</a:t>
            </a:r>
            <a:r>
              <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xâm</a:t>
            </a:r>
            <a:r>
              <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hại</a:t>
            </a:r>
            <a:r>
              <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zh-CN" altLang="en-US" sz="3600" b="1" i="0" u="none" strike="noStrike" kern="1200" cap="none" spc="0" normalizeH="0" baseline="0" noProof="0" dirty="0">
              <a:ln>
                <a:noFill/>
              </a:ln>
              <a:solidFill>
                <a:schemeClr val="tx1"/>
              </a:solidFill>
              <a:effectLst/>
              <a:uLnTx/>
              <a:uFillTx/>
              <a:latin typeface="Times New Roman" panose="02020603050405020304" pitchFamily="18" charset="0"/>
              <a:ea typeface="阿里巴巴普惠体" panose="00020600040101010101"/>
              <a:cs typeface="Times New Roman" panose="02020603050405020304" pitchFamily="18" charset="0"/>
            </a:endParaRPr>
          </a:p>
        </p:txBody>
      </p:sp>
      <p:sp>
        <p:nvSpPr>
          <p:cNvPr id="3" name="Freeform 11"/>
          <p:cNvSpPr/>
          <p:nvPr/>
        </p:nvSpPr>
        <p:spPr>
          <a:xfrm>
            <a:off x="372108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413718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5 NGÓN TAY XINH">
            <a:hlinkClick r:id="" action="ppaction://media"/>
            <a:extLst>
              <a:ext uri="{FF2B5EF4-FFF2-40B4-BE49-F238E27FC236}">
                <a16:creationId xmlns:a16="http://schemas.microsoft.com/office/drawing/2014/main" id="{B54E0661-B310-49CB-9211-367B9E8649A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51274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820981" y="461949"/>
            <a:ext cx="10440785" cy="14321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chemeClr val="tx1"/>
                </a:solidFill>
                <a:effectLst/>
                <a:uLnTx/>
                <a:uFillTx/>
                <a:latin typeface="Cambria" panose="02040503050406030204" pitchFamily="18" charset="0"/>
                <a:ea typeface="阿里巴巴普惠体" panose="00020600040101010101"/>
              </a:rPr>
              <a:t>  Chia</a:t>
            </a:r>
            <a:r>
              <a:rPr kumimoji="0" lang="en-US" altLang="zh-CN" sz="3600" b="1" i="0" u="none" strike="noStrike" kern="1200" cap="none" spc="0" normalizeH="0" noProof="0">
                <a:ln>
                  <a:noFill/>
                </a:ln>
                <a:solidFill>
                  <a:schemeClr val="tx1"/>
                </a:solidFill>
                <a:effectLst/>
                <a:uLnTx/>
                <a:uFillTx/>
                <a:latin typeface="Cambria" panose="02040503050406030204" pitchFamily="18" charset="0"/>
                <a:ea typeface="阿里巴巴普惠体" panose="00020600040101010101"/>
              </a:rPr>
              <a:t> sẻ về những tình huống có nguy cơ bị xâm hại tình dục mà em chứng kiến hoặc gặp phải.</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阿里巴巴普惠体" panose="00020600040101010101"/>
            </a:endParaRPr>
          </a:p>
        </p:txBody>
      </p:sp>
    </p:spTree>
    <p:extLst>
      <p:ext uri="{BB962C8B-B14F-4D97-AF65-F5344CB8AC3E}">
        <p14:creationId xmlns:p14="http://schemas.microsoft.com/office/powerpoint/2010/main" val="246010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3686344" y="206643"/>
            <a:ext cx="4381891" cy="1215696"/>
          </a:xfrm>
          <a:prstGeom prst="rect">
            <a:avLst/>
          </a:prstGeom>
        </p:spPr>
      </p:pic>
      <p:sp>
        <p:nvSpPr>
          <p:cNvPr id="12" name="TextBox 11"/>
          <p:cNvSpPr txBox="1"/>
          <p:nvPr/>
        </p:nvSpPr>
        <p:spPr>
          <a:xfrm>
            <a:off x="546850" y="1153788"/>
            <a:ext cx="11201400" cy="1754326"/>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1. Những địa điểm thường dễ xảy ra tình huống bị xâm hại tình dục</a:t>
            </a:r>
            <a:r>
              <a:rPr lang="en-US" sz="3600">
                <a:solidFill>
                  <a:srgbClr val="002060"/>
                </a:solidFill>
                <a:latin typeface="Cambria" panose="02040503050406030204" pitchFamily="18" charset="0"/>
                <a:ea typeface="Cambria" panose="02040503050406030204" pitchFamily="18" charset="0"/>
              </a:rPr>
              <a:t>: mọi nơi thường là nơi vắng vẻ, chỗ tối, riêng tư,…</a:t>
            </a:r>
          </a:p>
        </p:txBody>
      </p:sp>
      <p:sp>
        <p:nvSpPr>
          <p:cNvPr id="13" name="TextBox 12"/>
          <p:cNvSpPr txBox="1"/>
          <p:nvPr/>
        </p:nvSpPr>
        <p:spPr>
          <a:xfrm>
            <a:off x="502024" y="3103387"/>
            <a:ext cx="11201400" cy="646331"/>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2. Thời gian có thể bị xâm hại</a:t>
            </a:r>
            <a:r>
              <a:rPr lang="en-US" sz="3600">
                <a:solidFill>
                  <a:srgbClr val="002060"/>
                </a:solidFill>
                <a:latin typeface="Cambria" panose="02040503050406030204" pitchFamily="18" charset="0"/>
                <a:ea typeface="Cambria" panose="02040503050406030204" pitchFamily="18" charset="0"/>
              </a:rPr>
              <a:t>: bất cứ lúc nào.</a:t>
            </a:r>
          </a:p>
        </p:txBody>
      </p:sp>
      <p:sp>
        <p:nvSpPr>
          <p:cNvPr id="14" name="TextBox 13"/>
          <p:cNvSpPr txBox="1"/>
          <p:nvPr/>
        </p:nvSpPr>
        <p:spPr>
          <a:xfrm>
            <a:off x="479612" y="3944991"/>
            <a:ext cx="11246225"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3. Người có thể thực hiện hành vi xâm hại tình dục</a:t>
            </a:r>
            <a:r>
              <a:rPr lang="en-US" sz="3600">
                <a:solidFill>
                  <a:srgbClr val="002060"/>
                </a:solidFill>
                <a:latin typeface="Cambria" panose="02040503050406030204" pitchFamily="18" charset="0"/>
                <a:ea typeface="Cambria" panose="02040503050406030204" pitchFamily="18" charset="0"/>
              </a:rPr>
              <a:t>: bất cứ ai có thể là người lạ, người quen,…</a:t>
            </a:r>
          </a:p>
        </p:txBody>
      </p:sp>
    </p:spTree>
    <p:extLst>
      <p:ext uri="{BB962C8B-B14F-4D97-AF65-F5344CB8AC3E}">
        <p14:creationId xmlns:p14="http://schemas.microsoft.com/office/powerpoint/2010/main" val="3114712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3686344" y="206643"/>
            <a:ext cx="4381891" cy="1215696"/>
          </a:xfrm>
          <a:prstGeom prst="rect">
            <a:avLst/>
          </a:prstGeom>
        </p:spPr>
      </p:pic>
      <p:sp>
        <p:nvSpPr>
          <p:cNvPr id="6" name="TextBox 5"/>
          <p:cNvSpPr txBox="1"/>
          <p:nvPr/>
        </p:nvSpPr>
        <p:spPr>
          <a:xfrm>
            <a:off x="681318" y="1166845"/>
            <a:ext cx="10283600" cy="5078313"/>
          </a:xfrm>
          <a:prstGeom prst="rect">
            <a:avLst/>
          </a:prstGeom>
          <a:noFill/>
        </p:spPr>
        <p:txBody>
          <a:bodyPr wrap="square" rtlCol="0">
            <a:spAutoFit/>
          </a:bodyPr>
          <a:lstStyle/>
          <a:p>
            <a:pPr algn="just"/>
            <a:r>
              <a:rPr lang="en-US" sz="3600" b="1" dirty="0">
                <a:solidFill>
                  <a:srgbClr val="002060"/>
                </a:solidFill>
                <a:latin typeface="Cambria" panose="02040503050406030204" pitchFamily="18" charset="0"/>
                <a:ea typeface="Cambria" panose="02040503050406030204" pitchFamily="18" charset="0"/>
              </a:rPr>
              <a:t>4. </a:t>
            </a: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hành</a:t>
            </a:r>
            <a:r>
              <a:rPr lang="en-US" sz="3600" b="1" dirty="0">
                <a:solidFill>
                  <a:srgbClr val="002060"/>
                </a:solidFill>
                <a:latin typeface="Cambria" panose="02040503050406030204" pitchFamily="18" charset="0"/>
                <a:ea typeface="Cambria" panose="02040503050406030204" pitchFamily="18" charset="0"/>
              </a:rPr>
              <a:t> vi </a:t>
            </a:r>
            <a:r>
              <a:rPr lang="en-US" sz="3600" b="1" dirty="0" err="1">
                <a:solidFill>
                  <a:srgbClr val="002060"/>
                </a:solidFill>
                <a:latin typeface="Cambria" panose="02040503050406030204" pitchFamily="18" charset="0"/>
                <a:ea typeface="Cambria" panose="02040503050406030204" pitchFamily="18" charset="0"/>
              </a:rPr>
              <a:t>như</a:t>
            </a:r>
            <a:r>
              <a:rPr lang="en-US" sz="3600" b="1" dirty="0">
                <a:solidFill>
                  <a:srgbClr val="002060"/>
                </a:solidFill>
                <a:latin typeface="Cambria" panose="02040503050406030204" pitchFamily="18" charset="0"/>
                <a:ea typeface="Cambria" panose="02040503050406030204" pitchFamily="18" charset="0"/>
              </a:rPr>
              <a:t>:</a:t>
            </a:r>
          </a:p>
          <a:p>
            <a:pPr algn="just"/>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Bị</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nhìn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trộm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khi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tắm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hoặc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thay</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quần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áo</a:t>
            </a:r>
            <a:r>
              <a:rPr lang="en-US" sz="3600" dirty="0">
                <a:solidFill>
                  <a:srgbClr val="002060"/>
                </a:solidFill>
                <a:latin typeface="Cambria" panose="02040503050406030204" pitchFamily="18" charset="0"/>
                <a:ea typeface="Cambria" panose="02040503050406030204" pitchFamily="18" charset="0"/>
              </a:rPr>
              <a:t>.</a:t>
            </a:r>
          </a:p>
          <a:p>
            <a:pPr algn="just"/>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Người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lạ</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vô</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cớ</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tặng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quà</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cho</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tiền</a:t>
            </a:r>
            <a:r>
              <a:rPr lang="en-US" sz="3600" dirty="0">
                <a:solidFill>
                  <a:srgbClr val="002060"/>
                </a:solidFill>
                <a:latin typeface="Cambria" panose="02040503050406030204" pitchFamily="18" charset="0"/>
                <a:ea typeface="Cambria" panose="02040503050406030204" pitchFamily="18" charset="0"/>
              </a:rPr>
              <a:t>.</a:t>
            </a:r>
          </a:p>
          <a:p>
            <a:pPr algn="just"/>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Bị</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gọi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ra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chỗ</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vắng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một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mình</a:t>
            </a:r>
            <a:r>
              <a:rPr lang="en-US" sz="3600" dirty="0">
                <a:solidFill>
                  <a:srgbClr val="002060"/>
                </a:solidFill>
                <a:latin typeface="Cambria" panose="02040503050406030204" pitchFamily="18" charset="0"/>
                <a:ea typeface="Cambria" panose="02040503050406030204" pitchFamily="18" charset="0"/>
              </a:rPr>
              <a:t>.</a:t>
            </a:r>
          </a:p>
          <a:p>
            <a:pPr algn="just"/>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Bị</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ôm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đụng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chạm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vào</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vùng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mặc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đồ</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bơi</a:t>
            </a:r>
            <a:r>
              <a:rPr lang="en-US" sz="3600" dirty="0">
                <a:solidFill>
                  <a:srgbClr val="002060"/>
                </a:solidFill>
                <a:latin typeface="Cambria" panose="02040503050406030204" pitchFamily="18" charset="0"/>
                <a:ea typeface="Cambria" panose="02040503050406030204" pitchFamily="18" charset="0"/>
              </a:rPr>
              <a:t>.</a:t>
            </a:r>
          </a:p>
          <a:p>
            <a:pPr algn="just"/>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Bị</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nhìn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chằm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chằm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một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bất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thường</a:t>
            </a:r>
            <a:r>
              <a:rPr lang="en-US" sz="3600" dirty="0">
                <a:solidFill>
                  <a:srgbClr val="002060"/>
                </a:solidFill>
                <a:latin typeface="Cambria" panose="02040503050406030204" pitchFamily="18" charset="0"/>
                <a:ea typeface="Cambria" panose="02040503050406030204" pitchFamily="18" charset="0"/>
              </a:rPr>
              <a:t>.</a:t>
            </a:r>
          </a:p>
          <a:p>
            <a:pPr algn="just"/>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Bị</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nghe</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những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lời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nói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tục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tĩu</a:t>
            </a:r>
            <a:r>
              <a:rPr lang="en-US" sz="3600" dirty="0">
                <a:solidFill>
                  <a:srgbClr val="002060"/>
                </a:solidFill>
                <a:latin typeface="Cambria" panose="02040503050406030204" pitchFamily="18" charset="0"/>
                <a:ea typeface="Cambria" panose="02040503050406030204" pitchFamily="18" charset="0"/>
              </a:rPr>
              <a:t>.</a:t>
            </a:r>
          </a:p>
          <a:p>
            <a:pPr algn="just"/>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Bị</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ép</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phải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xem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những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hình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ảnh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phim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có</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nội</a:t>
            </a:r>
            <a:r>
              <a:rPr lang="en-US" sz="3600" dirty="0">
                <a:solidFill>
                  <a:srgbClr val="002060"/>
                </a:solidFill>
                <a:latin typeface="Cambria" panose="02040503050406030204" pitchFamily="18" charset="0"/>
                <a:ea typeface="Cambria" panose="02040503050406030204" pitchFamily="18" charset="0"/>
              </a:rPr>
              <a:t> dung </a:t>
            </a:r>
            <a:r>
              <a:rPr lang="en-US" sz="3600" dirty="0" err="1">
                <a:solidFill>
                  <a:srgbClr val="002060"/>
                </a:solidFill>
                <a:latin typeface="Cambria" panose="02040503050406030204" pitchFamily="18" charset="0"/>
                <a:ea typeface="Cambria" panose="02040503050406030204" pitchFamily="18" charset="0"/>
              </a:rPr>
              <a:t>không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lành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mạnh</a:t>
            </a:r>
            <a:r>
              <a:rPr lang="en-US" sz="36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271444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rot="1117562">
            <a:off x="3947038" y="-15210"/>
            <a:ext cx="4109060" cy="2755631"/>
          </a:xfrm>
          <a:prstGeom prst="rect">
            <a:avLst/>
          </a:prstGeom>
        </p:spPr>
      </p:pic>
      <p:pic>
        <p:nvPicPr>
          <p:cNvPr id="9" name="Picture 8"/>
          <p:cNvPicPr>
            <a:picLocks noChangeAspect="1"/>
          </p:cNvPicPr>
          <p:nvPr/>
        </p:nvPicPr>
        <p:blipFill>
          <a:blip r:embed="rId10"/>
          <a:stretch>
            <a:fillRect/>
          </a:stretch>
        </p:blipFill>
        <p:spPr>
          <a:xfrm>
            <a:off x="2189200" y="1659017"/>
            <a:ext cx="7365127" cy="3081191"/>
          </a:xfrm>
          <a:prstGeom prst="rect">
            <a:avLst/>
          </a:prstGeom>
        </p:spPr>
      </p:pic>
    </p:spTree>
    <p:extLst>
      <p:ext uri="{BB962C8B-B14F-4D97-AF65-F5344CB8AC3E}">
        <p14:creationId xmlns:p14="http://schemas.microsoft.com/office/powerpoint/2010/main" val="157717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1403132" y="461949"/>
            <a:ext cx="8773510" cy="14321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chemeClr val="tx1"/>
                </a:solidFill>
                <a:effectLst/>
                <a:uLnTx/>
                <a:uFillTx/>
                <a:latin typeface="Cambria" panose="02040503050406030204" pitchFamily="18" charset="0"/>
                <a:ea typeface="阿里巴巴普惠体" panose="00020600040101010101"/>
              </a:rPr>
              <a:t>  </a:t>
            </a:r>
            <a:r>
              <a:rPr kumimoji="0" lang="en-US" altLang="zh-CN" sz="3600" b="1" i="0" u="none" strike="noStrike" kern="1200" cap="none" spc="0" normalizeH="0" baseline="0" noProof="0" dirty="0" err="1">
                <a:ln>
                  <a:noFill/>
                </a:ln>
                <a:solidFill>
                  <a:schemeClr val="tx1"/>
                </a:solidFill>
                <a:effectLst/>
                <a:uLnTx/>
                <a:uFillTx/>
                <a:latin typeface="Cambria" panose="02040503050406030204" pitchFamily="18" charset="0"/>
                <a:ea typeface="阿里巴巴普惠体" panose="00020600040101010101"/>
              </a:rPr>
              <a:t>Thảo</a:t>
            </a:r>
            <a:r>
              <a:rPr kumimoji="0" lang="en-US" altLang="zh-CN" sz="3600" b="1" i="0" u="none" strike="noStrike" kern="1200" cap="none" spc="0" normalizeH="0" noProof="0" dirty="0">
                <a:ln>
                  <a:noFill/>
                </a:ln>
                <a:solidFill>
                  <a:schemeClr val="tx1"/>
                </a:solidFill>
                <a:effectLst/>
                <a:uLnTx/>
                <a:uFillTx/>
                <a:latin typeface="Cambria" panose="02040503050406030204" pitchFamily="18" charset="0"/>
                <a:ea typeface="阿里巴巴普惠体" panose="00020600040101010101"/>
              </a:rPr>
              <a:t> </a:t>
            </a:r>
            <a:r>
              <a:rPr kumimoji="0" lang="en-US" altLang="zh-CN" sz="3600" b="1" i="0" u="none" strike="noStrike" kern="1200" cap="none" spc="0" normalizeH="0" noProof="0" dirty="0" err="1">
                <a:ln>
                  <a:noFill/>
                </a:ln>
                <a:solidFill>
                  <a:schemeClr val="tx1"/>
                </a:solidFill>
                <a:effectLst/>
                <a:uLnTx/>
                <a:uFillTx/>
                <a:latin typeface="Cambria" panose="02040503050406030204" pitchFamily="18" charset="0"/>
                <a:ea typeface="阿里巴巴普惠体" panose="00020600040101010101"/>
              </a:rPr>
              <a:t>luận</a:t>
            </a:r>
            <a:r>
              <a:rPr kumimoji="0" lang="en-US" altLang="zh-CN" sz="3600" b="1" i="0" u="none" strike="noStrike" kern="1200" cap="none" spc="0" normalizeH="0" noProof="0" dirty="0">
                <a:ln>
                  <a:noFill/>
                </a:ln>
                <a:solidFill>
                  <a:schemeClr val="tx1"/>
                </a:solidFill>
                <a:effectLst/>
                <a:uLnTx/>
                <a:uFillTx/>
                <a:latin typeface="Cambria" panose="02040503050406030204" pitchFamily="18" charset="0"/>
                <a:ea typeface="阿里巴巴普惠体" panose="00020600040101010101"/>
              </a:rPr>
              <a:t> </a:t>
            </a:r>
            <a:r>
              <a:rPr kumimoji="0" lang="en-US" altLang="zh-CN" sz="3600" b="1" i="0" u="none" strike="noStrike" kern="1200" cap="none" spc="0" normalizeH="0" noProof="0" dirty="0" err="1">
                <a:ln>
                  <a:noFill/>
                </a:ln>
                <a:solidFill>
                  <a:schemeClr val="tx1"/>
                </a:solidFill>
                <a:effectLst/>
                <a:uLnTx/>
                <a:uFillTx/>
                <a:latin typeface="Cambria" panose="02040503050406030204" pitchFamily="18" charset="0"/>
                <a:ea typeface="阿里巴巴普惠体" panose="00020600040101010101"/>
              </a:rPr>
              <a:t>về</a:t>
            </a:r>
            <a:r>
              <a:rPr kumimoji="0" lang="en-US" altLang="zh-CN" sz="3600" b="1" i="0" u="none" strike="noStrike" kern="1200" cap="none" spc="0" normalizeH="0" noProof="0" dirty="0">
                <a:ln>
                  <a:noFill/>
                </a:ln>
                <a:solidFill>
                  <a:schemeClr val="tx1"/>
                </a:solidFill>
                <a:effectLst/>
                <a:uLnTx/>
                <a:uFillTx/>
                <a:latin typeface="Cambria" panose="02040503050406030204" pitchFamily="18" charset="0"/>
                <a:ea typeface="阿里巴巴普惠体" panose="00020600040101010101"/>
              </a:rPr>
              <a:t> </a:t>
            </a:r>
            <a:r>
              <a:rPr kumimoji="0" lang="en-US" altLang="zh-CN" sz="3600" b="1" i="0" u="none" strike="noStrike" kern="1200" cap="none" spc="0" normalizeH="0" noProof="0" dirty="0" err="1">
                <a:ln>
                  <a:noFill/>
                </a:ln>
                <a:solidFill>
                  <a:schemeClr val="tx1"/>
                </a:solidFill>
                <a:effectLst/>
                <a:uLnTx/>
                <a:uFillTx/>
                <a:latin typeface="Cambria" panose="02040503050406030204" pitchFamily="18" charset="0"/>
                <a:ea typeface="阿里巴巴普惠体" panose="00020600040101010101"/>
              </a:rPr>
              <a:t>cách</a:t>
            </a:r>
            <a:r>
              <a:rPr kumimoji="0" lang="en-US" altLang="zh-CN" sz="3600" b="1" i="0" u="none" strike="noStrike" kern="1200" cap="none" spc="0" normalizeH="0" noProof="0" dirty="0">
                <a:ln>
                  <a:noFill/>
                </a:ln>
                <a:solidFill>
                  <a:schemeClr val="tx1"/>
                </a:solidFill>
                <a:effectLst/>
                <a:uLnTx/>
                <a:uFillTx/>
                <a:latin typeface="Cambria" panose="02040503050406030204" pitchFamily="18" charset="0"/>
                <a:ea typeface="阿里巴巴普惠体" panose="00020600040101010101"/>
              </a:rPr>
              <a:t> </a:t>
            </a:r>
            <a:r>
              <a:rPr kumimoji="0" lang="en-US" altLang="zh-CN" sz="3600" b="1" i="0" u="none" strike="noStrike" kern="1200" cap="none" spc="0" normalizeH="0" noProof="0" dirty="0" err="1">
                <a:ln>
                  <a:noFill/>
                </a:ln>
                <a:solidFill>
                  <a:schemeClr val="tx1"/>
                </a:solidFill>
                <a:effectLst/>
                <a:uLnTx/>
                <a:uFillTx/>
                <a:latin typeface="Cambria" panose="02040503050406030204" pitchFamily="18" charset="0"/>
                <a:ea typeface="阿里巴巴普惠体" panose="00020600040101010101"/>
              </a:rPr>
              <a:t>phòng</a:t>
            </a:r>
            <a:r>
              <a:rPr kumimoji="0" lang="en-US" altLang="zh-CN" sz="3600" b="1" i="0" u="none" strike="noStrike" kern="1200" cap="none" spc="0" normalizeH="0" noProof="0" dirty="0">
                <a:ln>
                  <a:noFill/>
                </a:ln>
                <a:solidFill>
                  <a:schemeClr val="tx1"/>
                </a:solidFill>
                <a:effectLst/>
                <a:uLnTx/>
                <a:uFillTx/>
                <a:latin typeface="Cambria" panose="02040503050406030204" pitchFamily="18" charset="0"/>
                <a:ea typeface="阿里巴巴普惠体" panose="00020600040101010101"/>
              </a:rPr>
              <a:t> </a:t>
            </a:r>
            <a:r>
              <a:rPr kumimoji="0" lang="en-US" altLang="zh-CN" sz="3600" b="1" i="0" u="none" strike="noStrike" kern="1200" cap="none" spc="0" normalizeH="0" noProof="0" dirty="0" err="1">
                <a:ln>
                  <a:noFill/>
                </a:ln>
                <a:solidFill>
                  <a:schemeClr val="tx1"/>
                </a:solidFill>
                <a:effectLst/>
                <a:uLnTx/>
                <a:uFillTx/>
                <a:latin typeface="Cambria" panose="02040503050406030204" pitchFamily="18" charset="0"/>
                <a:ea typeface="阿里巴巴普惠体" panose="00020600040101010101"/>
              </a:rPr>
              <a:t>tránh</a:t>
            </a:r>
            <a:endParaRPr kumimoji="0" lang="en-US" altLang="zh-CN" sz="3600" b="1" i="0" u="none" strike="noStrike" kern="1200" cap="none" spc="0" normalizeH="0" noProof="0" dirty="0">
              <a:ln>
                <a:noFill/>
              </a:ln>
              <a:solidFill>
                <a:schemeClr val="tx1"/>
              </a:solidFill>
              <a:effectLst/>
              <a:uLnTx/>
              <a:uFillTx/>
              <a:latin typeface="Cambria" panose="02040503050406030204" pitchFamily="18" charset="0"/>
              <a:ea typeface="阿里巴巴普惠体" panose="00020600040101010101"/>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noProof="0" dirty="0">
                <a:ln>
                  <a:noFill/>
                </a:ln>
                <a:solidFill>
                  <a:schemeClr val="tx1"/>
                </a:solidFill>
                <a:effectLst/>
                <a:uLnTx/>
                <a:uFillTx/>
                <a:latin typeface="Cambria" panose="02040503050406030204" pitchFamily="18" charset="0"/>
                <a:ea typeface="阿里巴巴普惠体" panose="00020600040101010101"/>
              </a:rPr>
              <a:t> </a:t>
            </a:r>
            <a:r>
              <a:rPr kumimoji="0" lang="en-US" altLang="zh-CN" sz="3600" b="1" i="0" u="none" strike="noStrike" kern="1200" cap="none" spc="0" normalizeH="0" noProof="0" dirty="0" err="1">
                <a:ln>
                  <a:noFill/>
                </a:ln>
                <a:solidFill>
                  <a:schemeClr val="tx1"/>
                </a:solidFill>
                <a:effectLst/>
                <a:uLnTx/>
                <a:uFillTx/>
                <a:latin typeface="Cambria" panose="02040503050406030204" pitchFamily="18" charset="0"/>
                <a:ea typeface="阿里巴巴普惠体" panose="00020600040101010101"/>
              </a:rPr>
              <a:t>bị</a:t>
            </a:r>
            <a:r>
              <a:rPr kumimoji="0" lang="en-US" altLang="zh-CN" sz="3600" b="1" i="0" u="none" strike="noStrike" kern="1200" cap="none" spc="0" normalizeH="0" noProof="0" dirty="0">
                <a:ln>
                  <a:noFill/>
                </a:ln>
                <a:solidFill>
                  <a:schemeClr val="tx1"/>
                </a:solidFill>
                <a:effectLst/>
                <a:uLnTx/>
                <a:uFillTx/>
                <a:latin typeface="Cambria" panose="02040503050406030204" pitchFamily="18" charset="0"/>
                <a:ea typeface="阿里巴巴普惠体" panose="00020600040101010101"/>
              </a:rPr>
              <a:t> </a:t>
            </a:r>
            <a:r>
              <a:rPr kumimoji="0" lang="en-US" altLang="zh-CN" sz="3600" b="1" i="0" u="none" strike="noStrike" kern="1200" cap="none" spc="0" normalizeH="0" noProof="0" dirty="0" err="1">
                <a:ln>
                  <a:noFill/>
                </a:ln>
                <a:solidFill>
                  <a:schemeClr val="tx1"/>
                </a:solidFill>
                <a:effectLst/>
                <a:uLnTx/>
                <a:uFillTx/>
                <a:latin typeface="Cambria" panose="02040503050406030204" pitchFamily="18" charset="0"/>
                <a:ea typeface="阿里巴巴普惠体" panose="00020600040101010101"/>
              </a:rPr>
              <a:t>xâm</a:t>
            </a:r>
            <a:r>
              <a:rPr kumimoji="0" lang="en-US" altLang="zh-CN" sz="3600" b="1" i="0" u="none" strike="noStrike" kern="1200" cap="none" spc="0" normalizeH="0" noProof="0" dirty="0">
                <a:ln>
                  <a:noFill/>
                </a:ln>
                <a:solidFill>
                  <a:schemeClr val="tx1"/>
                </a:solidFill>
                <a:effectLst/>
                <a:uLnTx/>
                <a:uFillTx/>
                <a:latin typeface="Cambria" panose="02040503050406030204" pitchFamily="18" charset="0"/>
                <a:ea typeface="阿里巴巴普惠体" panose="00020600040101010101"/>
              </a:rPr>
              <a:t> </a:t>
            </a:r>
            <a:r>
              <a:rPr kumimoji="0" lang="en-US" altLang="zh-CN" sz="3600" b="1" i="0" u="none" strike="noStrike" kern="1200" cap="none" spc="0" normalizeH="0" noProof="0" dirty="0" err="1">
                <a:ln>
                  <a:noFill/>
                </a:ln>
                <a:solidFill>
                  <a:schemeClr val="tx1"/>
                </a:solidFill>
                <a:effectLst/>
                <a:uLnTx/>
                <a:uFillTx/>
                <a:latin typeface="Cambria" panose="02040503050406030204" pitchFamily="18" charset="0"/>
                <a:ea typeface="阿里巴巴普惠体" panose="00020600040101010101"/>
              </a:rPr>
              <a:t>hại</a:t>
            </a:r>
            <a:r>
              <a:rPr kumimoji="0" lang="en-US" altLang="zh-CN" sz="3600" b="1" i="0" u="none" strike="noStrike" kern="1200" cap="none" spc="0" normalizeH="0" noProof="0" dirty="0">
                <a:ln>
                  <a:noFill/>
                </a:ln>
                <a:solidFill>
                  <a:schemeClr val="tx1"/>
                </a:solidFill>
                <a:effectLst/>
                <a:uLnTx/>
                <a:uFillTx/>
                <a:latin typeface="Cambria" panose="02040503050406030204" pitchFamily="18" charset="0"/>
                <a:ea typeface="阿里巴巴普惠体" panose="00020600040101010101"/>
              </a:rPr>
              <a:t> </a:t>
            </a:r>
            <a:r>
              <a:rPr kumimoji="0" lang="en-US" altLang="zh-CN" sz="3600" b="1" i="0" u="none" strike="noStrike" kern="1200" cap="none" spc="0" normalizeH="0" noProof="0" dirty="0" err="1">
                <a:ln>
                  <a:noFill/>
                </a:ln>
                <a:solidFill>
                  <a:schemeClr val="tx1"/>
                </a:solidFill>
                <a:effectLst/>
                <a:uLnTx/>
                <a:uFillTx/>
                <a:latin typeface="Cambria" panose="02040503050406030204" pitchFamily="18" charset="0"/>
                <a:ea typeface="阿里巴巴普惠体" panose="00020600040101010101"/>
              </a:rPr>
              <a:t>tình</a:t>
            </a:r>
            <a:r>
              <a:rPr kumimoji="0" lang="en-US" altLang="zh-CN" sz="3600" b="1" i="0" u="none" strike="noStrike" kern="1200" cap="none" spc="0" normalizeH="0" noProof="0" dirty="0">
                <a:ln>
                  <a:noFill/>
                </a:ln>
                <a:solidFill>
                  <a:schemeClr val="tx1"/>
                </a:solidFill>
                <a:effectLst/>
                <a:uLnTx/>
                <a:uFillTx/>
                <a:latin typeface="Cambria" panose="02040503050406030204" pitchFamily="18" charset="0"/>
                <a:ea typeface="阿里巴巴普惠体" panose="00020600040101010101"/>
              </a:rPr>
              <a:t> </a:t>
            </a:r>
            <a:r>
              <a:rPr kumimoji="0" lang="en-US" altLang="zh-CN" sz="3600" b="1" i="0" u="none" strike="noStrike" kern="1200" cap="none" spc="0" normalizeH="0" noProof="0" dirty="0" err="1">
                <a:ln>
                  <a:noFill/>
                </a:ln>
                <a:solidFill>
                  <a:schemeClr val="tx1"/>
                </a:solidFill>
                <a:effectLst/>
                <a:uLnTx/>
                <a:uFillTx/>
                <a:latin typeface="Cambria" panose="02040503050406030204" pitchFamily="18" charset="0"/>
                <a:ea typeface="阿里巴巴普惠体" panose="00020600040101010101"/>
              </a:rPr>
              <a:t>dục</a:t>
            </a:r>
            <a:r>
              <a:rPr kumimoji="0" lang="en-US" altLang="zh-CN" sz="3600" b="1" i="0" u="none" strike="noStrike" kern="1200" cap="none" spc="0" normalizeH="0" noProof="0" dirty="0">
                <a:ln>
                  <a:noFill/>
                </a:ln>
                <a:solidFill>
                  <a:schemeClr val="tx1"/>
                </a:solidFill>
                <a:effectLst/>
                <a:uLnTx/>
                <a:uFillTx/>
                <a:latin typeface="Cambria" panose="02040503050406030204" pitchFamily="18" charset="0"/>
                <a:ea typeface="阿里巴巴普惠体" panose="00020600040101010101"/>
              </a:rPr>
              <a:t>. </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阿里巴巴普惠体" panose="00020600040101010101"/>
            </a:endParaRPr>
          </a:p>
        </p:txBody>
      </p:sp>
      <p:pic>
        <p:nvPicPr>
          <p:cNvPr id="3" name="Picture 2"/>
          <p:cNvPicPr>
            <a:picLocks noChangeAspect="1"/>
          </p:cNvPicPr>
          <p:nvPr/>
        </p:nvPicPr>
        <p:blipFill>
          <a:blip r:embed="rId2"/>
          <a:stretch>
            <a:fillRect/>
          </a:stretch>
        </p:blipFill>
        <p:spPr>
          <a:xfrm>
            <a:off x="698234" y="2126998"/>
            <a:ext cx="10223119" cy="3346339"/>
          </a:xfrm>
          <a:prstGeom prst="rect">
            <a:avLst/>
          </a:prstGeom>
        </p:spPr>
      </p:pic>
    </p:spTree>
    <p:extLst>
      <p:ext uri="{BB962C8B-B14F-4D97-AF65-F5344CB8AC3E}">
        <p14:creationId xmlns:p14="http://schemas.microsoft.com/office/powerpoint/2010/main" val="4293563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886296" y="383572"/>
            <a:ext cx="10440785" cy="961902"/>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chemeClr val="tx1"/>
                </a:solidFill>
                <a:effectLst/>
                <a:uLnTx/>
                <a:uFillTx/>
                <a:latin typeface="Cambria" panose="02040503050406030204" pitchFamily="18" charset="0"/>
                <a:ea typeface="阿里巴巴普惠体" panose="00020600040101010101"/>
              </a:rPr>
              <a:t>  </a:t>
            </a:r>
            <a:r>
              <a:rPr kumimoji="0" lang="en-US" altLang="zh-CN" sz="3200" b="1" i="0" u="none" strike="noStrike" kern="1200" cap="none" spc="0" normalizeH="0" baseline="0" noProof="0">
                <a:ln>
                  <a:noFill/>
                </a:ln>
                <a:solidFill>
                  <a:schemeClr val="accent6">
                    <a:lumMod val="50000"/>
                  </a:schemeClr>
                </a:solidFill>
                <a:effectLst/>
                <a:uLnTx/>
                <a:uFillTx/>
                <a:latin typeface="Cambria" panose="02040503050406030204" pitchFamily="18" charset="0"/>
                <a:ea typeface="阿里巴巴普惠体" panose="00020600040101010101"/>
              </a:rPr>
              <a:t>Thảo</a:t>
            </a:r>
            <a:r>
              <a:rPr kumimoji="0" lang="en-US" altLang="zh-CN" sz="3200" b="1" i="0" u="none" strike="noStrike" kern="1200" cap="none" spc="0" normalizeH="0" noProof="0">
                <a:ln>
                  <a:noFill/>
                </a:ln>
                <a:solidFill>
                  <a:schemeClr val="accent6">
                    <a:lumMod val="50000"/>
                  </a:schemeClr>
                </a:solidFill>
                <a:effectLst/>
                <a:uLnTx/>
                <a:uFillTx/>
                <a:latin typeface="Cambria" panose="02040503050406030204" pitchFamily="18" charset="0"/>
                <a:ea typeface="阿里巴巴普惠体" panose="00020600040101010101"/>
              </a:rPr>
              <a:t> luận về cách phòng tránh bị xâm hại tình dục. </a:t>
            </a:r>
            <a:endParaRPr kumimoji="0" lang="zh-CN" altLang="en-US" sz="32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阿里巴巴普惠体" panose="00020600040101010101"/>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463" y="2847703"/>
            <a:ext cx="4441658" cy="3031002"/>
          </a:xfrm>
          <a:prstGeom prst="rect">
            <a:avLst/>
          </a:prstGeom>
        </p:spPr>
      </p:pic>
      <p:grpSp>
        <p:nvGrpSpPr>
          <p:cNvPr id="6" name="Group 5"/>
          <p:cNvGrpSpPr/>
          <p:nvPr/>
        </p:nvGrpSpPr>
        <p:grpSpPr>
          <a:xfrm>
            <a:off x="5094515" y="1694137"/>
            <a:ext cx="6844936" cy="4419699"/>
            <a:chOff x="5094515" y="1694137"/>
            <a:chExt cx="6844936" cy="4419699"/>
          </a:xfrm>
        </p:grpSpPr>
        <p:sp>
          <p:nvSpPr>
            <p:cNvPr id="4" name="Freeform 2"/>
            <p:cNvSpPr/>
            <p:nvPr/>
          </p:nvSpPr>
          <p:spPr>
            <a:xfrm>
              <a:off x="5094515" y="1694137"/>
              <a:ext cx="6844936" cy="4419699"/>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TextBox 8"/>
            <p:cNvSpPr txBox="1"/>
            <p:nvPr/>
          </p:nvSpPr>
          <p:spPr>
            <a:xfrm>
              <a:off x="5645779" y="2154311"/>
              <a:ext cx="5875661" cy="3447098"/>
            </a:xfrm>
            <a:prstGeom prst="rect">
              <a:avLst/>
            </a:prstGeom>
          </p:spPr>
          <p:txBody>
            <a:bodyPr wrap="square" lIns="0" tIns="0" rIns="0" bIns="0" rtlCol="0" anchor="t">
              <a:spAutoFit/>
            </a:bodyPr>
            <a:lstStyle/>
            <a:p>
              <a:pPr algn="just"/>
              <a:r>
                <a:rPr lang="en-GB" sz="3200">
                  <a:solidFill>
                    <a:srgbClr val="002060"/>
                  </a:solidFill>
                  <a:latin typeface="Cambria" panose="02040503050406030204" pitchFamily="18" charset="0"/>
                  <a:ea typeface="Cambria" panose="02040503050406030204" pitchFamily="18" charset="0"/>
                </a:rPr>
                <a:t>- Thảo </a:t>
              </a:r>
              <a:r>
                <a:rPr lang="en-GB" sz="3200" dirty="0" err="1">
                  <a:solidFill>
                    <a:srgbClr val="002060"/>
                  </a:solidFill>
                  <a:latin typeface="Cambria" panose="02040503050406030204" pitchFamily="18" charset="0"/>
                  <a:ea typeface="Cambria" panose="02040503050406030204" pitchFamily="18" charset="0"/>
                </a:rPr>
                <a:t>luận</a:t>
              </a:r>
              <a:r>
                <a:rPr lang="en-GB" sz="3200" dirty="0">
                  <a:solidFill>
                    <a:srgbClr val="002060"/>
                  </a:solidFill>
                  <a:latin typeface="Cambria" panose="02040503050406030204" pitchFamily="18" charset="0"/>
                  <a:ea typeface="Cambria" panose="02040503050406030204" pitchFamily="18" charset="0"/>
                </a:rPr>
                <a:t> </a:t>
              </a:r>
              <a:r>
                <a:rPr lang="en-GB" sz="3200" err="1">
                  <a:solidFill>
                    <a:srgbClr val="002060"/>
                  </a:solidFill>
                  <a:latin typeface="Cambria" panose="02040503050406030204" pitchFamily="18" charset="0"/>
                  <a:ea typeface="Cambria" panose="02040503050406030204" pitchFamily="18" charset="0"/>
                </a:rPr>
                <a:t>nhóm</a:t>
              </a:r>
              <a:r>
                <a:rPr lang="en-GB" sz="3200">
                  <a:solidFill>
                    <a:srgbClr val="002060"/>
                  </a:solidFill>
                  <a:latin typeface="Cambria" panose="02040503050406030204" pitchFamily="18" charset="0"/>
                  <a:ea typeface="Cambria" panose="02040503050406030204" pitchFamily="18" charset="0"/>
                </a:rPr>
                <a:t> 4.</a:t>
              </a:r>
              <a:endParaRPr lang="en-GB" sz="3200" dirty="0">
                <a:solidFill>
                  <a:srgbClr val="002060"/>
                </a:solidFill>
                <a:latin typeface="Cambria" panose="02040503050406030204" pitchFamily="18" charset="0"/>
                <a:ea typeface="Cambria" panose="02040503050406030204" pitchFamily="18" charset="0"/>
              </a:endParaRPr>
            </a:p>
            <a:p>
              <a:pPr algn="just"/>
              <a:r>
                <a:rPr lang="en-GB" sz="3200">
                  <a:solidFill>
                    <a:srgbClr val="002060"/>
                  </a:solidFill>
                  <a:latin typeface="Cambria" panose="02040503050406030204" pitchFamily="18" charset="0"/>
                  <a:ea typeface="Cambria" panose="02040503050406030204" pitchFamily="18" charset="0"/>
                </a:rPr>
                <a:t>- Trao </a:t>
              </a:r>
              <a:r>
                <a:rPr lang="en-GB" sz="3200" dirty="0" err="1">
                  <a:solidFill>
                    <a:srgbClr val="002060"/>
                  </a:solidFill>
                  <a:latin typeface="Cambria" panose="02040503050406030204" pitchFamily="18" charset="0"/>
                  <a:ea typeface="Cambria" panose="02040503050406030204" pitchFamily="18" charset="0"/>
                </a:rPr>
                <a:t>đổi</a:t>
              </a:r>
              <a:r>
                <a:rPr lang="en-GB" sz="3200" dirty="0">
                  <a:solidFill>
                    <a:srgbClr val="002060"/>
                  </a:solidFill>
                  <a:latin typeface="Cambria" panose="02040503050406030204" pitchFamily="18" charset="0"/>
                  <a:ea typeface="Cambria" panose="02040503050406030204" pitchFamily="18" charset="0"/>
                </a:rPr>
                <a:t> </a:t>
              </a:r>
              <a:r>
                <a:rPr lang="en-GB" sz="3200" err="1">
                  <a:solidFill>
                    <a:srgbClr val="002060"/>
                  </a:solidFill>
                  <a:latin typeface="Cambria" panose="02040503050406030204" pitchFamily="18" charset="0"/>
                  <a:ea typeface="Cambria" panose="02040503050406030204" pitchFamily="18" charset="0"/>
                </a:rPr>
                <a:t>về</a:t>
              </a:r>
              <a:r>
                <a:rPr lang="en-GB" sz="3200">
                  <a:solidFill>
                    <a:srgbClr val="002060"/>
                  </a:solidFill>
                  <a:latin typeface="Cambria" panose="02040503050406030204" pitchFamily="18" charset="0"/>
                  <a:ea typeface="Cambria" panose="02040503050406030204" pitchFamily="18" charset="0"/>
                </a:rPr>
                <a:t> cách </a:t>
              </a:r>
              <a:r>
                <a:rPr lang="en-GB" sz="3200" err="1">
                  <a:solidFill>
                    <a:srgbClr val="002060"/>
                  </a:solidFill>
                  <a:latin typeface="Cambria" panose="02040503050406030204" pitchFamily="18" charset="0"/>
                  <a:ea typeface="Cambria" panose="02040503050406030204" pitchFamily="18" charset="0"/>
                </a:rPr>
                <a:t>phòng</a:t>
              </a:r>
              <a:r>
                <a:rPr lang="en-GB" sz="3200">
                  <a:solidFill>
                    <a:srgbClr val="002060"/>
                  </a:solidFill>
                  <a:latin typeface="Cambria" panose="02040503050406030204" pitchFamily="18" charset="0"/>
                  <a:ea typeface="Cambria" panose="02040503050406030204" pitchFamily="18" charset="0"/>
                </a:rPr>
                <a:t> tránh bị xâm hại tình dục.</a:t>
              </a:r>
              <a:endParaRPr lang="en-GB" sz="3200" dirty="0">
                <a:solidFill>
                  <a:srgbClr val="002060"/>
                </a:solidFill>
                <a:latin typeface="Cambria" panose="02040503050406030204" pitchFamily="18" charset="0"/>
                <a:ea typeface="Cambria" panose="02040503050406030204" pitchFamily="18" charset="0"/>
              </a:endParaRPr>
            </a:p>
            <a:p>
              <a:pPr algn="just"/>
              <a:r>
                <a:rPr lang="nl-NL" sz="3200">
                  <a:solidFill>
                    <a:srgbClr val="002060"/>
                  </a:solidFill>
                  <a:latin typeface="Cambria" panose="02040503050406030204" pitchFamily="18" charset="0"/>
                  <a:ea typeface="Cambria" panose="02040503050406030204" pitchFamily="18" charset="0"/>
                </a:rPr>
                <a:t>- Có thể sử dụng các con số để tạo ra bí kíp như: Ba không, Bốn quan sát, Năm ngón tay... </a:t>
              </a:r>
              <a:endParaRPr lang="en-US" sz="3200">
                <a:solidFill>
                  <a:srgbClr val="002060"/>
                </a:solidFill>
                <a:latin typeface="Cambria" panose="02040503050406030204" pitchFamily="18" charset="0"/>
                <a:ea typeface="Cambria" panose="02040503050406030204" pitchFamily="18" charset="0"/>
              </a:endParaRPr>
            </a:p>
            <a:p>
              <a:pPr algn="just"/>
              <a:r>
                <a:rPr lang="en-GB" sz="3200">
                  <a:solidFill>
                    <a:srgbClr val="002060"/>
                  </a:solidFill>
                  <a:latin typeface="Cambria" panose="02040503050406030204" pitchFamily="18" charset="0"/>
                  <a:ea typeface="Cambria" panose="02040503050406030204" pitchFamily="18" charset="0"/>
                </a:rPr>
                <a:t>- Cùng </a:t>
              </a:r>
              <a:r>
                <a:rPr lang="en-GB" sz="3200" dirty="0">
                  <a:solidFill>
                    <a:srgbClr val="002060"/>
                  </a:solidFill>
                  <a:latin typeface="Cambria" panose="02040503050406030204" pitchFamily="18" charset="0"/>
                  <a:ea typeface="Cambria" panose="02040503050406030204" pitchFamily="18" charset="0"/>
                </a:rPr>
                <a:t>chia </a:t>
              </a:r>
              <a:r>
                <a:rPr lang="en-GB" sz="3200" dirty="0" err="1">
                  <a:solidFill>
                    <a:srgbClr val="002060"/>
                  </a:solidFill>
                  <a:latin typeface="Cambria" panose="02040503050406030204" pitchFamily="18" charset="0"/>
                  <a:ea typeface="Cambria" panose="02040503050406030204" pitchFamily="18" charset="0"/>
                </a:rPr>
                <a:t>sẻ</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trước</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lớp</a:t>
              </a:r>
              <a:r>
                <a:rPr lang="en-GB" sz="3200" dirty="0">
                  <a:solidFill>
                    <a:srgbClr val="002060"/>
                  </a:solidFill>
                  <a:latin typeface="Cambria" panose="02040503050406030204" pitchFamily="18" charset="0"/>
                  <a:ea typeface="Cambria" panose="02040503050406030204" pitchFamily="18" charset="0"/>
                </a:rPr>
                <a:t>.</a:t>
              </a:r>
              <a:endParaRPr lang="en-US" sz="3200"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96964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96385" y="329130"/>
            <a:ext cx="7876715" cy="1261981"/>
          </a:xfrm>
          <a:prstGeom prst="rect">
            <a:avLst/>
          </a:prstGeom>
        </p:spPr>
      </p:pic>
      <p:grpSp>
        <p:nvGrpSpPr>
          <p:cNvPr id="14" name="Group 13"/>
          <p:cNvGrpSpPr/>
          <p:nvPr/>
        </p:nvGrpSpPr>
        <p:grpSpPr>
          <a:xfrm>
            <a:off x="337814" y="1525830"/>
            <a:ext cx="4232827" cy="3098505"/>
            <a:chOff x="672595" y="1808545"/>
            <a:chExt cx="4232827" cy="3098505"/>
          </a:xfrm>
        </p:grpSpPr>
        <p:grpSp>
          <p:nvGrpSpPr>
            <p:cNvPr id="10" name="组合 29">
              <a:extLst>
                <a:ext uri="{FF2B5EF4-FFF2-40B4-BE49-F238E27FC236}">
                  <a16:creationId xmlns:a16="http://schemas.microsoft.com/office/drawing/2014/main" id="{B257E95A-F53B-4063-A9E1-44AA7162E40A}"/>
                </a:ext>
              </a:extLst>
            </p:cNvPr>
            <p:cNvGrpSpPr/>
            <p:nvPr/>
          </p:nvGrpSpPr>
          <p:grpSpPr>
            <a:xfrm rot="21231706">
              <a:off x="672595" y="1808545"/>
              <a:ext cx="4232827" cy="3094116"/>
              <a:chOff x="3581729" y="1730706"/>
              <a:chExt cx="4882296" cy="2940970"/>
            </a:xfrm>
          </p:grpSpPr>
          <p:sp>
            <p:nvSpPr>
              <p:cNvPr id="11" name="cloud-alone_17471">
                <a:extLst>
                  <a:ext uri="{FF2B5EF4-FFF2-40B4-BE49-F238E27FC236}">
                    <a16:creationId xmlns:a16="http://schemas.microsoft.com/office/drawing/2014/main" id="{9BEF3728-06C3-42BB-B329-F736DCC3A8E2}"/>
                  </a:ext>
                </a:extLst>
              </p:cNvPr>
              <p:cNvSpPr>
                <a:spLocks noChangeAspect="1"/>
              </p:cNvSpPr>
              <p:nvPr/>
            </p:nvSpPr>
            <p:spPr bwMode="auto">
              <a:xfrm>
                <a:off x="3581729" y="1730706"/>
                <a:ext cx="4882296" cy="2940970"/>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46" h="4656">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rgbClr val="195B5A"/>
              </a:solidFill>
              <a:ln w="57150">
                <a:solidFill>
                  <a:schemeClr val="bg1"/>
                </a:solidFill>
              </a:ln>
              <a:effectLst>
                <a:outerShdw blurRad="203200" dist="38100" dir="5400000" sx="103000" sy="103000" algn="t" rotWithShape="0">
                  <a:prstClr val="black">
                    <a:alpha val="40000"/>
                  </a:prstClr>
                </a:outerShdw>
              </a:effectLst>
            </p:spPr>
            <p:txBody>
              <a:bodyPr/>
              <a:lstStyle/>
              <a:p>
                <a:endParaRPr lang="zh-CN" altLang="en-US">
                  <a:cs typeface="+mn-ea"/>
                  <a:sym typeface="+mn-lt"/>
                </a:endParaRPr>
              </a:p>
            </p:txBody>
          </p:sp>
          <p:sp>
            <p:nvSpPr>
              <p:cNvPr id="12" name="cloud-alone_17471">
                <a:extLst>
                  <a:ext uri="{FF2B5EF4-FFF2-40B4-BE49-F238E27FC236}">
                    <a16:creationId xmlns:a16="http://schemas.microsoft.com/office/drawing/2014/main" id="{D185A7D6-E50E-40EF-9E82-11FE87C95CFF}"/>
                  </a:ext>
                </a:extLst>
              </p:cNvPr>
              <p:cNvSpPr>
                <a:spLocks noChangeAspect="1"/>
              </p:cNvSpPr>
              <p:nvPr/>
            </p:nvSpPr>
            <p:spPr bwMode="auto">
              <a:xfrm>
                <a:off x="3692837" y="1867866"/>
                <a:ext cx="4677577" cy="2721647"/>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46" h="4656">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noFill/>
              <a:ln w="28575">
                <a:solidFill>
                  <a:schemeClr val="bg1"/>
                </a:solidFill>
                <a:prstDash val="sysDot"/>
              </a:ln>
              <a:effectLst>
                <a:outerShdw blurRad="203200" dist="38100" dir="5400000" sx="103000" sy="103000" algn="t" rotWithShape="0">
                  <a:prstClr val="black">
                    <a:alpha val="40000"/>
                  </a:prstClr>
                </a:outerShdw>
              </a:effectLst>
            </p:spPr>
            <p:txBody>
              <a:bodyPr/>
              <a:lstStyle/>
              <a:p>
                <a:endParaRPr lang="zh-CN" altLang="en-US">
                  <a:cs typeface="+mn-ea"/>
                  <a:sym typeface="+mn-lt"/>
                </a:endParaRPr>
              </a:p>
            </p:txBody>
          </p:sp>
        </p:grpSp>
        <p:sp>
          <p:nvSpPr>
            <p:cNvPr id="13" name="TextBox 12"/>
            <p:cNvSpPr txBox="1"/>
            <p:nvPr/>
          </p:nvSpPr>
          <p:spPr>
            <a:xfrm>
              <a:off x="983906" y="2598726"/>
              <a:ext cx="3631474" cy="2308324"/>
            </a:xfrm>
            <a:prstGeom prst="rect">
              <a:avLst/>
            </a:prstGeom>
            <a:noFill/>
          </p:spPr>
          <p:txBody>
            <a:bodyPr wrap="square" rtlCol="0">
              <a:spAutoFit/>
            </a:bodyPr>
            <a:lstStyle/>
            <a:p>
              <a:pPr algn="ctr"/>
              <a:r>
                <a:rPr lang="en-US" sz="3600" b="1">
                  <a:solidFill>
                    <a:srgbClr val="FFFF00"/>
                  </a:solidFill>
                  <a:latin typeface="Cambria" panose="02040503050406030204" pitchFamily="18" charset="0"/>
                  <a:ea typeface="Cambria" panose="02040503050406030204" pitchFamily="18" charset="0"/>
                </a:rPr>
                <a:t>Không ở trong phòng kín một mình với người lạ.</a:t>
              </a:r>
            </a:p>
          </p:txBody>
        </p:sp>
      </p:grpSp>
      <p:grpSp>
        <p:nvGrpSpPr>
          <p:cNvPr id="15" name="Group 14"/>
          <p:cNvGrpSpPr/>
          <p:nvPr/>
        </p:nvGrpSpPr>
        <p:grpSpPr>
          <a:xfrm>
            <a:off x="7140928" y="1329167"/>
            <a:ext cx="4232827" cy="3094116"/>
            <a:chOff x="672595" y="1808545"/>
            <a:chExt cx="4232827" cy="3094116"/>
          </a:xfrm>
        </p:grpSpPr>
        <p:grpSp>
          <p:nvGrpSpPr>
            <p:cNvPr id="16" name="组合 29">
              <a:extLst>
                <a:ext uri="{FF2B5EF4-FFF2-40B4-BE49-F238E27FC236}">
                  <a16:creationId xmlns:a16="http://schemas.microsoft.com/office/drawing/2014/main" id="{B257E95A-F53B-4063-A9E1-44AA7162E40A}"/>
                </a:ext>
              </a:extLst>
            </p:cNvPr>
            <p:cNvGrpSpPr/>
            <p:nvPr/>
          </p:nvGrpSpPr>
          <p:grpSpPr>
            <a:xfrm rot="21231706">
              <a:off x="672595" y="1808545"/>
              <a:ext cx="4232827" cy="3094116"/>
              <a:chOff x="3581729" y="1730706"/>
              <a:chExt cx="4882296" cy="2940970"/>
            </a:xfrm>
          </p:grpSpPr>
          <p:sp>
            <p:nvSpPr>
              <p:cNvPr id="18" name="cloud-alone_17471">
                <a:extLst>
                  <a:ext uri="{FF2B5EF4-FFF2-40B4-BE49-F238E27FC236}">
                    <a16:creationId xmlns:a16="http://schemas.microsoft.com/office/drawing/2014/main" id="{9BEF3728-06C3-42BB-B329-F736DCC3A8E2}"/>
                  </a:ext>
                </a:extLst>
              </p:cNvPr>
              <p:cNvSpPr>
                <a:spLocks noChangeAspect="1"/>
              </p:cNvSpPr>
              <p:nvPr/>
            </p:nvSpPr>
            <p:spPr bwMode="auto">
              <a:xfrm>
                <a:off x="3581729" y="1730706"/>
                <a:ext cx="4882296" cy="2940970"/>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46" h="4656">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rgbClr val="195B5A"/>
              </a:solidFill>
              <a:ln w="57150">
                <a:solidFill>
                  <a:schemeClr val="bg1"/>
                </a:solidFill>
              </a:ln>
              <a:effectLst>
                <a:outerShdw blurRad="203200" dist="38100" dir="5400000" sx="103000" sy="103000" algn="t" rotWithShape="0">
                  <a:prstClr val="black">
                    <a:alpha val="40000"/>
                  </a:prstClr>
                </a:outerShdw>
              </a:effectLst>
            </p:spPr>
            <p:txBody>
              <a:bodyPr/>
              <a:lstStyle/>
              <a:p>
                <a:endParaRPr lang="zh-CN" altLang="en-US">
                  <a:cs typeface="+mn-ea"/>
                  <a:sym typeface="+mn-lt"/>
                </a:endParaRPr>
              </a:p>
            </p:txBody>
          </p:sp>
          <p:sp>
            <p:nvSpPr>
              <p:cNvPr id="19" name="cloud-alone_17471">
                <a:extLst>
                  <a:ext uri="{FF2B5EF4-FFF2-40B4-BE49-F238E27FC236}">
                    <a16:creationId xmlns:a16="http://schemas.microsoft.com/office/drawing/2014/main" id="{D185A7D6-E50E-40EF-9E82-11FE87C95CFF}"/>
                  </a:ext>
                </a:extLst>
              </p:cNvPr>
              <p:cNvSpPr>
                <a:spLocks noChangeAspect="1"/>
              </p:cNvSpPr>
              <p:nvPr/>
            </p:nvSpPr>
            <p:spPr bwMode="auto">
              <a:xfrm>
                <a:off x="3692837" y="1867866"/>
                <a:ext cx="4677577" cy="2721647"/>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46" h="4656">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noFill/>
              <a:ln w="28575">
                <a:solidFill>
                  <a:schemeClr val="bg1"/>
                </a:solidFill>
                <a:prstDash val="sysDot"/>
              </a:ln>
              <a:effectLst>
                <a:outerShdw blurRad="203200" dist="38100" dir="5400000" sx="103000" sy="103000" algn="t" rotWithShape="0">
                  <a:prstClr val="black">
                    <a:alpha val="40000"/>
                  </a:prstClr>
                </a:outerShdw>
              </a:effectLst>
            </p:spPr>
            <p:txBody>
              <a:bodyPr/>
              <a:lstStyle/>
              <a:p>
                <a:endParaRPr lang="zh-CN" altLang="en-US">
                  <a:cs typeface="+mn-ea"/>
                  <a:sym typeface="+mn-lt"/>
                </a:endParaRPr>
              </a:p>
            </p:txBody>
          </p:sp>
        </p:grpSp>
        <p:sp>
          <p:nvSpPr>
            <p:cNvPr id="17" name="TextBox 16"/>
            <p:cNvSpPr txBox="1"/>
            <p:nvPr/>
          </p:nvSpPr>
          <p:spPr>
            <a:xfrm>
              <a:off x="983906" y="2507285"/>
              <a:ext cx="3631474" cy="2185214"/>
            </a:xfrm>
            <a:prstGeom prst="rect">
              <a:avLst/>
            </a:prstGeom>
            <a:noFill/>
          </p:spPr>
          <p:txBody>
            <a:bodyPr wrap="square" rtlCol="0">
              <a:spAutoFit/>
            </a:bodyPr>
            <a:lstStyle/>
            <a:p>
              <a:pPr algn="ctr"/>
              <a:r>
                <a:rPr lang="en-US" sz="3200" b="1">
                  <a:solidFill>
                    <a:srgbClr val="FFFF00"/>
                  </a:solidFill>
                  <a:latin typeface="Cambria" panose="02040503050406030204" pitchFamily="18" charset="0"/>
                  <a:ea typeface="Cambria" panose="02040503050406030204" pitchFamily="18" charset="0"/>
                </a:rPr>
                <a:t>  </a:t>
              </a:r>
              <a:r>
                <a:rPr lang="en-US" sz="3400" b="1">
                  <a:solidFill>
                    <a:srgbClr val="FFFF00"/>
                  </a:solidFill>
                  <a:latin typeface="Cambria" panose="02040503050406030204" pitchFamily="18" charset="0"/>
                  <a:ea typeface="Cambria" panose="02040503050406030204" pitchFamily="18" charset="0"/>
                </a:rPr>
                <a:t>Không để người khác chạm vào vùng mặc đồ bơi của mình.</a:t>
              </a:r>
            </a:p>
          </p:txBody>
        </p:sp>
      </p:grpSp>
      <p:grpSp>
        <p:nvGrpSpPr>
          <p:cNvPr id="20" name="Group 19"/>
          <p:cNvGrpSpPr/>
          <p:nvPr/>
        </p:nvGrpSpPr>
        <p:grpSpPr>
          <a:xfrm>
            <a:off x="3830902" y="3524390"/>
            <a:ext cx="4232827" cy="3094116"/>
            <a:chOff x="672595" y="1808545"/>
            <a:chExt cx="4232827" cy="3094116"/>
          </a:xfrm>
        </p:grpSpPr>
        <p:grpSp>
          <p:nvGrpSpPr>
            <p:cNvPr id="21" name="组合 29">
              <a:extLst>
                <a:ext uri="{FF2B5EF4-FFF2-40B4-BE49-F238E27FC236}">
                  <a16:creationId xmlns:a16="http://schemas.microsoft.com/office/drawing/2014/main" id="{B257E95A-F53B-4063-A9E1-44AA7162E40A}"/>
                </a:ext>
              </a:extLst>
            </p:cNvPr>
            <p:cNvGrpSpPr/>
            <p:nvPr/>
          </p:nvGrpSpPr>
          <p:grpSpPr>
            <a:xfrm rot="21231706">
              <a:off x="672595" y="1808545"/>
              <a:ext cx="4232827" cy="3094116"/>
              <a:chOff x="3581729" y="1730706"/>
              <a:chExt cx="4882296" cy="2940970"/>
            </a:xfrm>
          </p:grpSpPr>
          <p:sp>
            <p:nvSpPr>
              <p:cNvPr id="23" name="cloud-alone_17471">
                <a:extLst>
                  <a:ext uri="{FF2B5EF4-FFF2-40B4-BE49-F238E27FC236}">
                    <a16:creationId xmlns:a16="http://schemas.microsoft.com/office/drawing/2014/main" id="{9BEF3728-06C3-42BB-B329-F736DCC3A8E2}"/>
                  </a:ext>
                </a:extLst>
              </p:cNvPr>
              <p:cNvSpPr>
                <a:spLocks noChangeAspect="1"/>
              </p:cNvSpPr>
              <p:nvPr/>
            </p:nvSpPr>
            <p:spPr bwMode="auto">
              <a:xfrm>
                <a:off x="3581729" y="1730706"/>
                <a:ext cx="4882296" cy="2940970"/>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46" h="4656">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rgbClr val="195B5A"/>
              </a:solidFill>
              <a:ln w="57150">
                <a:solidFill>
                  <a:schemeClr val="bg1"/>
                </a:solidFill>
              </a:ln>
              <a:effectLst>
                <a:outerShdw blurRad="203200" dist="38100" dir="5400000" sx="103000" sy="103000" algn="t" rotWithShape="0">
                  <a:prstClr val="black">
                    <a:alpha val="40000"/>
                  </a:prstClr>
                </a:outerShdw>
              </a:effectLst>
            </p:spPr>
            <p:txBody>
              <a:bodyPr/>
              <a:lstStyle/>
              <a:p>
                <a:endParaRPr lang="zh-CN" altLang="en-US">
                  <a:cs typeface="+mn-ea"/>
                  <a:sym typeface="+mn-lt"/>
                </a:endParaRPr>
              </a:p>
            </p:txBody>
          </p:sp>
          <p:sp>
            <p:nvSpPr>
              <p:cNvPr id="24" name="cloud-alone_17471">
                <a:extLst>
                  <a:ext uri="{FF2B5EF4-FFF2-40B4-BE49-F238E27FC236}">
                    <a16:creationId xmlns:a16="http://schemas.microsoft.com/office/drawing/2014/main" id="{D185A7D6-E50E-40EF-9E82-11FE87C95CFF}"/>
                  </a:ext>
                </a:extLst>
              </p:cNvPr>
              <p:cNvSpPr>
                <a:spLocks noChangeAspect="1"/>
              </p:cNvSpPr>
              <p:nvPr/>
            </p:nvSpPr>
            <p:spPr bwMode="auto">
              <a:xfrm>
                <a:off x="3692837" y="1867866"/>
                <a:ext cx="4677577" cy="2721647"/>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46" h="4656">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noFill/>
              <a:ln w="28575">
                <a:solidFill>
                  <a:schemeClr val="bg1"/>
                </a:solidFill>
                <a:prstDash val="sysDot"/>
              </a:ln>
              <a:effectLst>
                <a:outerShdw blurRad="203200" dist="38100" dir="5400000" sx="103000" sy="103000" algn="t" rotWithShape="0">
                  <a:prstClr val="black">
                    <a:alpha val="40000"/>
                  </a:prstClr>
                </a:outerShdw>
              </a:effectLst>
            </p:spPr>
            <p:txBody>
              <a:bodyPr/>
              <a:lstStyle/>
              <a:p>
                <a:endParaRPr lang="zh-CN" altLang="en-US">
                  <a:cs typeface="+mn-ea"/>
                  <a:sym typeface="+mn-lt"/>
                </a:endParaRPr>
              </a:p>
            </p:txBody>
          </p:sp>
        </p:grpSp>
        <p:sp>
          <p:nvSpPr>
            <p:cNvPr id="22" name="TextBox 21"/>
            <p:cNvSpPr txBox="1"/>
            <p:nvPr/>
          </p:nvSpPr>
          <p:spPr>
            <a:xfrm>
              <a:off x="895256" y="2669480"/>
              <a:ext cx="3724748" cy="1754326"/>
            </a:xfrm>
            <a:prstGeom prst="rect">
              <a:avLst/>
            </a:prstGeom>
            <a:noFill/>
          </p:spPr>
          <p:txBody>
            <a:bodyPr wrap="square" rtlCol="0">
              <a:spAutoFit/>
            </a:bodyPr>
            <a:lstStyle/>
            <a:p>
              <a:pPr algn="ctr"/>
              <a:r>
                <a:rPr lang="en-US" sz="3600" b="1">
                  <a:solidFill>
                    <a:srgbClr val="FFFF00"/>
                  </a:solidFill>
                  <a:latin typeface="Cambria" panose="02040503050406030204" pitchFamily="18" charset="0"/>
                  <a:ea typeface="Cambria" panose="02040503050406030204" pitchFamily="18" charset="0"/>
                </a:rPr>
                <a:t>  Không chơi ở chỗ vắng vẻ hoặc nơi tối tăm.</a:t>
              </a:r>
            </a:p>
          </p:txBody>
        </p:sp>
      </p:grpSp>
    </p:spTree>
    <p:extLst>
      <p:ext uri="{BB962C8B-B14F-4D97-AF65-F5344CB8AC3E}">
        <p14:creationId xmlns:p14="http://schemas.microsoft.com/office/powerpoint/2010/main" val="129967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3111" b="96444" l="10000" r="90000"/>
                    </a14:imgEffect>
                  </a14:imgLayer>
                </a14:imgProps>
              </a:ext>
            </a:extLst>
          </a:blip>
          <a:stretch>
            <a:fillRect/>
          </a:stretch>
        </p:blipFill>
        <p:spPr>
          <a:xfrm>
            <a:off x="701667" y="901336"/>
            <a:ext cx="10659290" cy="5995851"/>
          </a:xfrm>
          <a:prstGeom prst="rect">
            <a:avLst/>
          </a:prstGeom>
        </p:spPr>
      </p:pic>
      <p:pic>
        <p:nvPicPr>
          <p:cNvPr id="7" name="Picture 6"/>
          <p:cNvPicPr>
            <a:picLocks noChangeAspect="1"/>
          </p:cNvPicPr>
          <p:nvPr/>
        </p:nvPicPr>
        <p:blipFill>
          <a:blip r:embed="rId4"/>
          <a:stretch>
            <a:fillRect/>
          </a:stretch>
        </p:blipFill>
        <p:spPr>
          <a:xfrm>
            <a:off x="2520518" y="303442"/>
            <a:ext cx="7071973" cy="1182727"/>
          </a:xfrm>
          <a:prstGeom prst="rect">
            <a:avLst/>
          </a:prstGeom>
        </p:spPr>
      </p:pic>
    </p:spTree>
    <p:extLst>
      <p:ext uri="{BB962C8B-B14F-4D97-AF65-F5344CB8AC3E}">
        <p14:creationId xmlns:p14="http://schemas.microsoft.com/office/powerpoint/2010/main" val="2681327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583</TotalTime>
  <Words>580</Words>
  <Application>Microsoft Office PowerPoint</Application>
  <PresentationFormat>Widescreen</PresentationFormat>
  <Paragraphs>36</Paragraphs>
  <Slides>15</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微软雅黑</vt:lpstr>
      <vt:lpstr>#9Slide07 HoneyCream</vt:lpstr>
      <vt:lpstr>Arial</vt:lpstr>
      <vt:lpstr>Calibri</vt:lpstr>
      <vt:lpstr>Cambria</vt:lpstr>
      <vt:lpstr>Times New Roman</vt:lpstr>
      <vt:lpstr>阿里巴巴普惠体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PKComputer</cp:lastModifiedBy>
  <cp:revision>41</cp:revision>
  <dcterms:created xsi:type="dcterms:W3CDTF">2024-01-13T10:44:00Z</dcterms:created>
  <dcterms:modified xsi:type="dcterms:W3CDTF">2024-05-12T05:10:23Z</dcterms:modified>
</cp:coreProperties>
</file>