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6" r:id="rId3"/>
    <p:sldId id="271" r:id="rId4"/>
    <p:sldId id="258" r:id="rId5"/>
    <p:sldId id="259" r:id="rId6"/>
    <p:sldId id="286" r:id="rId7"/>
    <p:sldId id="287" r:id="rId8"/>
    <p:sldId id="272" r:id="rId9"/>
    <p:sldId id="274" r:id="rId10"/>
    <p:sldId id="261" r:id="rId11"/>
    <p:sldId id="260" r:id="rId12"/>
    <p:sldId id="277" r:id="rId13"/>
    <p:sldId id="276" r:id="rId14"/>
    <p:sldId id="278" r:id="rId15"/>
    <p:sldId id="263" r:id="rId16"/>
    <p:sldId id="279" r:id="rId17"/>
    <p:sldId id="268" r:id="rId18"/>
    <p:sldId id="269" r:id="rId19"/>
    <p:sldId id="280" r:id="rId20"/>
    <p:sldId id="267" r:id="rId21"/>
    <p:sldId id="270" r:id="rId22"/>
    <p:sldId id="288" r:id="rId23"/>
    <p:sldId id="266" r:id="rId24"/>
    <p:sldId id="281" r:id="rId25"/>
    <p:sldId id="282" r:id="rId26"/>
    <p:sldId id="284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0EC18-2A47-42EC-893B-44E247DD13C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B9BF8-C127-4332-B9C5-E3BF0A053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71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98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01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38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6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7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2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04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31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2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4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4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86F9-8C5B-48D2-9F30-D1F96BE5E52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85F9A-7DA3-40C2-A46A-EA3A58454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95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786F9-8C5B-48D2-9F30-D1F96BE5E52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85F9A-7DA3-40C2-A46A-EA3A58454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1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media2.mp3"/><Relationship Id="rId7" Type="http://schemas.openxmlformats.org/officeDocument/2006/relationships/oleObject" Target="../embeddings/oleObject2.bin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8.gi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8.gif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612899" y="290296"/>
            <a:ext cx="9011557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FF0066"/>
                </a:solidFill>
                <a:latin typeface="Times New Roman" pitchFamily="18" charset="0"/>
              </a:rPr>
              <a:t>ỦY BAN NHÂN DÂN HUYỆN TIÊN LÃNG</a:t>
            </a:r>
            <a:endParaRPr lang="vi-VN" altLang="en-US" sz="2000" b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pPr algn="ctr" defTabSz="684886" fontAlgn="base">
              <a:spcAft>
                <a:spcPct val="0"/>
              </a:spcAft>
            </a:pPr>
            <a:r>
              <a:rPr lang="vi-VN" altLang="en-US" sz="2000" b="1" dirty="0" smtClean="0">
                <a:solidFill>
                  <a:srgbClr val="FF0066"/>
                </a:solidFill>
                <a:latin typeface="Times New Roman" pitchFamily="18" charset="0"/>
              </a:rPr>
              <a:t>PHÒNG GIÁO DỤC VÀ ĐÀO TẠO</a:t>
            </a:r>
            <a:endParaRPr lang="en-US" altLang="en-US" sz="2000" b="1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516333" y="4986632"/>
            <a:ext cx="9484796" cy="92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eaLnBrk="1" fontAlgn="base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Nhàn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684886" eaLnBrk="1" fontAlgn="base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883485" y="2609537"/>
            <a:ext cx="10284822" cy="129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3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36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Đọc: Con đường của bé (Tiết 1)</a:t>
            </a:r>
            <a:endParaRPr lang="en-US" sz="3600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334256" y="932688"/>
            <a:ext cx="338328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4670913"/>
            <a:ext cx="3246937" cy="147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9417" y="6488668"/>
            <a:ext cx="317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110718" y="1276923"/>
            <a:ext cx="9436607" cy="59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eaLnBrk="1" fontAlgn="base" hangingPunct="1">
              <a:lnSpc>
                <a:spcPct val="150000"/>
              </a:lnSpc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 THI GIÁO VIÊN GIỎI CẤP HUYỆN</a:t>
            </a:r>
            <a:endParaRPr 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0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hành: đi song song với nhau.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52" y="1968246"/>
            <a:ext cx="8814816" cy="4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giayphepxaydunghcm.vn/wp-content/uploads/2021/08/gian-giao-khung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" y="2907792"/>
            <a:ext cx="4974336" cy="30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vi-VN" sz="3600" dirty="0" smtClean="0">
                <a:solidFill>
                  <a:srgbClr val="0070C0"/>
                </a:solidFill>
              </a:rPr>
              <a:t>Giàn giáo: giàn (bằng sắt hoặc bằng gỗ) cho thợ xây dựng thi công các công trình.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2907792"/>
            <a:ext cx="5029199" cy="30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5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6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 khổ thơ đầu nhắc đến những ai? Công việc của họ là gì?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tse4.mm.bing.net/th?id=OIP.Ho0ODPH2AX_oj81BwVv3owHaEW&amp;pid=Api&amp;P=0&amp;h=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3" y="1938528"/>
            <a:ext cx="2733929" cy="235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539623" y="4632325"/>
            <a:ext cx="27979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Chú phi công </a:t>
            </a:r>
          </a:p>
          <a:p>
            <a:r>
              <a:rPr lang="vi-V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việc: lái máy bay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https://tse2.mm.bing.net/th?id=OIP._tnsY-Ytp9KULMoWE8-5kAHaEQ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83" y="1938528"/>
            <a:ext cx="3194685" cy="242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4608576" y="4637469"/>
            <a:ext cx="29077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Chú hải quân</a:t>
            </a:r>
          </a:p>
          <a:p>
            <a:r>
              <a:rPr lang="vi-V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việc: lái tàu biển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https://tse3.mm.bing.net/th?id=OIP.9jkSy6RLkNjpTlWmZaNUFgHaE8&amp;pid=Api&amp;P=0&amp;h=1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88" y="1938528"/>
            <a:ext cx="3159125" cy="242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6"/>
          <p:cNvSpPr txBox="1">
            <a:spLocks/>
          </p:cNvSpPr>
          <p:nvPr/>
        </p:nvSpPr>
        <p:spPr>
          <a:xfrm>
            <a:off x="8597582" y="4779264"/>
            <a:ext cx="26883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Bác lái tàu hỏa</a:t>
            </a:r>
          </a:p>
          <a:p>
            <a:pPr algn="ctr"/>
            <a:r>
              <a:rPr lang="vi-V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việc: lái tàu hỏa trên đường ray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40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48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46769"/>
            <a:ext cx="3550920" cy="2674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62228" y="3876421"/>
            <a:ext cx="3102864" cy="1325563"/>
          </a:xfrm>
        </p:spPr>
        <p:txBody>
          <a:bodyPr>
            <a:norm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xây dựng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880" y="923514"/>
            <a:ext cx="3412666" cy="2498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9"/>
          <p:cNvSpPr txBox="1">
            <a:spLocks/>
          </p:cNvSpPr>
          <p:nvPr/>
        </p:nvSpPr>
        <p:spPr>
          <a:xfrm>
            <a:off x="7643837" y="4013104"/>
            <a:ext cx="2460283" cy="1052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nông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9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1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1524000" y="5181600"/>
          <a:ext cx="131445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Photo Editor Photo" r:id="rId5" imgW="1314286" imgH="1171429" progId="MSPhotoEd.3">
                  <p:embed/>
                </p:oleObj>
              </mc:Choice>
              <mc:Fallback>
                <p:oleObj name="Photo Editor Photo" r:id="rId5" imgW="1314286" imgH="1171429" progId="MSPhotoEd.3">
                  <p:embed/>
                  <p:pic>
                    <p:nvPicPr>
                      <p:cNvPr id="102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181600"/>
                        <a:ext cx="131445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9372600" y="5257800"/>
          <a:ext cx="12954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Photo Editor Photo" r:id="rId7" imgW="1314286" imgH="1171429" progId="MSPhotoEd.3">
                  <p:embed/>
                </p:oleObj>
              </mc:Choice>
              <mc:Fallback>
                <p:oleObj name="Photo Editor Photo" r:id="rId7" imgW="1314286" imgH="1171429" progId="MSPhotoEd.3">
                  <p:embed/>
                  <p:pic>
                    <p:nvPicPr>
                      <p:cNvPr id="102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5257800"/>
                        <a:ext cx="12954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8" name="Group 14"/>
          <p:cNvGrpSpPr>
            <a:grpSpLocks/>
          </p:cNvGrpSpPr>
          <p:nvPr/>
        </p:nvGrpSpPr>
        <p:grpSpPr bwMode="auto">
          <a:xfrm>
            <a:off x="2667000" y="4495800"/>
            <a:ext cx="6934200" cy="2362200"/>
            <a:chOff x="1958" y="372"/>
            <a:chExt cx="1884" cy="742"/>
          </a:xfrm>
        </p:grpSpPr>
        <p:pic>
          <p:nvPicPr>
            <p:cNvPr id="1036" name="Picture 15" descr="flower1_div_md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372"/>
              <a:ext cx="188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6" descr="Bellcoll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480"/>
              <a:ext cx="864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9" name="WordArt 18"/>
          <p:cNvSpPr>
            <a:spLocks noChangeArrowheads="1" noChangeShapeType="1" noTextEdit="1"/>
          </p:cNvSpPr>
          <p:nvPr/>
        </p:nvSpPr>
        <p:spPr bwMode="auto">
          <a:xfrm>
            <a:off x="2057400" y="3232150"/>
            <a:ext cx="7010400" cy="4000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2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30" name="WordArt 19"/>
          <p:cNvSpPr>
            <a:spLocks noChangeArrowheads="1" noChangeShapeType="1" noTextEdit="1"/>
          </p:cNvSpPr>
          <p:nvPr/>
        </p:nvSpPr>
        <p:spPr bwMode="auto">
          <a:xfrm>
            <a:off x="1371600" y="1380871"/>
            <a:ext cx="9683496" cy="21531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39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 VÀNG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27" descr="tht2578886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3622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8" descr="tht2578886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"/>
            <a:ext cx="23622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29" descr="tht2578886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"/>
            <a:ext cx="23622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30" descr="tht2578886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"/>
            <a:ext cx="21336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-mo-dau-game-show-rung-chuong-va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5970" y="6005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6106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19456" y="381000"/>
            <a:ext cx="113751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/>
            <a:r>
              <a:rPr lang="en-US" alt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hình ảnh những con đường, tác giả muốn nói về điều gì?</a:t>
            </a:r>
            <a:endParaRPr lang="en-US" alt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2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5638800"/>
            <a:ext cx="281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978408" y="2118146"/>
            <a:ext cx="106161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về nghề nghiệp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Nói về cảnh đẹp thiên nhiên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về các loại phương tiện giao thông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Connector 31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b="1" dirty="0" smtClean="0">
                <a:solidFill>
                  <a:srgbClr val="002060"/>
                </a:solidFill>
              </a:rPr>
              <a:t>1</a:t>
            </a:r>
            <a:r>
              <a:rPr lang="en-US" sz="7200" b="1" dirty="0" smtClean="0">
                <a:solidFill>
                  <a:srgbClr val="002060"/>
                </a:solidFill>
              </a:rPr>
              <a:t>0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36" name="Flowchart: Connector 35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7" name="Flowchart: Connector 36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9" name="Flowchart: Connector 38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0" name="Flowchart: Connector 39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41" name="Flowchart: Connector 40"/>
          <p:cNvSpPr/>
          <p:nvPr/>
        </p:nvSpPr>
        <p:spPr>
          <a:xfrm>
            <a:off x="8305800" y="529126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42" name="Flowchart: Connector 41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3" name="Flowchart: Connector 42"/>
          <p:cNvSpPr/>
          <p:nvPr/>
        </p:nvSpPr>
        <p:spPr>
          <a:xfrm>
            <a:off x="8305800" y="529126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8301228" y="529126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2820924" y="5741128"/>
            <a:ext cx="617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Đáp</a:t>
            </a:r>
            <a:r>
              <a:rPr lang="en-US" altLang="en-US" sz="40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Arial" panose="020B0604020202020204" pitchFamily="34" charset="0"/>
              </a:rPr>
              <a:t>án</a:t>
            </a:r>
            <a:r>
              <a:rPr lang="en-US" altLang="en-US" sz="4000" b="1" dirty="0">
                <a:solidFill>
                  <a:srgbClr val="0000CC"/>
                </a:solidFill>
                <a:latin typeface="Arial" panose="020B0604020202020204" pitchFamily="34" charset="0"/>
              </a:rPr>
              <a:t>: </a:t>
            </a:r>
            <a:r>
              <a:rPr lang="vi-VN" altLang="en-US" sz="40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endParaRPr lang="en-US" altLang="en-US" sz="40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45236" y="2023818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chemeClr val="tx1"/>
                </a:solidFill>
                <a:latin typeface="+mj-lt"/>
              </a:rPr>
              <a:t>A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538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31" grpId="0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hề nghiệ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4008" y="0"/>
            <a:ext cx="12192000" cy="62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5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Bộ Đội - Cao Lê Hà Trang - Nhạc Thiếu Nhi 2021 - Nhạc Thiếu Nhi Ý Nghĩa Hay Nhất Cho Bé (online-video-cutter.com)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5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3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19456" y="381000"/>
            <a:ext cx="113751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/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hiểu “con đường trên trang sách” nghĩa là gì?</a:t>
            </a:r>
            <a:endParaRPr lang="en-US" alt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2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5638800"/>
            <a:ext cx="281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978408" y="2118146"/>
            <a:ext cx="106161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đường được vẽ trên trang sách</a:t>
            </a:r>
          </a:p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đường khám phá kiến thức</a:t>
            </a:r>
          </a:p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đường đi lại hằng ngày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Connector 31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b="1" dirty="0" smtClean="0">
                <a:solidFill>
                  <a:srgbClr val="002060"/>
                </a:solidFill>
              </a:rPr>
              <a:t>1</a:t>
            </a:r>
            <a:r>
              <a:rPr lang="en-US" sz="7200" b="1" dirty="0" smtClean="0">
                <a:solidFill>
                  <a:srgbClr val="002060"/>
                </a:solidFill>
              </a:rPr>
              <a:t>0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36" name="Flowchart: Connector 35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7" name="Flowchart: Connector 36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9" name="Flowchart: Connector 38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0" name="Flowchart: Connector 39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41" name="Flowchart: Connector 40"/>
          <p:cNvSpPr/>
          <p:nvPr/>
        </p:nvSpPr>
        <p:spPr>
          <a:xfrm>
            <a:off x="8305800" y="529126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42" name="Flowchart: Connector 41"/>
          <p:cNvSpPr/>
          <p:nvPr/>
        </p:nvSpPr>
        <p:spPr>
          <a:xfrm>
            <a:off x="8305800" y="530104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3" name="Flowchart: Connector 42"/>
          <p:cNvSpPr/>
          <p:nvPr/>
        </p:nvSpPr>
        <p:spPr>
          <a:xfrm>
            <a:off x="8305800" y="529126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8301228" y="529126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2820924" y="5741128"/>
            <a:ext cx="617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Đáp</a:t>
            </a:r>
            <a:r>
              <a:rPr lang="en-US" altLang="en-US" sz="40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Arial" panose="020B0604020202020204" pitchFamily="34" charset="0"/>
              </a:rPr>
              <a:t>án</a:t>
            </a:r>
            <a:r>
              <a:rPr lang="en-US" altLang="en-US" sz="4000" b="1" dirty="0">
                <a:solidFill>
                  <a:srgbClr val="0000CC"/>
                </a:solidFill>
                <a:latin typeface="Arial" panose="020B0604020202020204" pitchFamily="34" charset="0"/>
              </a:rPr>
              <a:t>: </a:t>
            </a:r>
            <a:r>
              <a:rPr lang="vi-VN" altLang="en-US" sz="40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B</a:t>
            </a:r>
            <a:endParaRPr lang="en-US" altLang="en-US" sz="40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55904" y="2938218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B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44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31" grpId="0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673608" y="804672"/>
            <a:ext cx="11158728" cy="12710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Nói 2 – 3 câu về một con đường được tả trong bài thơ.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8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5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0" y="758952"/>
            <a:ext cx="10853928" cy="38862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b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nl-N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viết về nghề nghiệp của chú phi công, chú hải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</a:t>
            </a:r>
            <a:r>
              <a:rPr lang="nl-N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bác lái tàu hỏa, nghề của bố ( nghề xây dựng), của mẹ ( nghề nông) và việc làm hằng ngày của bé ( đi học )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76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009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9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" y="228601"/>
            <a:ext cx="5340096" cy="323697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 smtClean="0">
                <a:solidFill>
                  <a:srgbClr val="0070C0"/>
                </a:solidFill>
              </a:rPr>
              <a:t>Ai mặc áo màu trắng</a:t>
            </a:r>
            <a:br>
              <a:rPr lang="vi-VN" sz="3500" dirty="0" smtClean="0">
                <a:solidFill>
                  <a:srgbClr val="0070C0"/>
                </a:solidFill>
              </a:rPr>
            </a:br>
            <a:r>
              <a:rPr lang="vi-VN" sz="3500" dirty="0" smtClean="0">
                <a:solidFill>
                  <a:srgbClr val="0070C0"/>
                </a:solidFill>
              </a:rPr>
              <a:t>Có chữ thập xinh xinh</a:t>
            </a:r>
            <a:br>
              <a:rPr lang="vi-VN" sz="3500" dirty="0" smtClean="0">
                <a:solidFill>
                  <a:srgbClr val="0070C0"/>
                </a:solidFill>
              </a:rPr>
            </a:br>
            <a:r>
              <a:rPr lang="vi-VN" sz="3500" dirty="0" smtClean="0">
                <a:solidFill>
                  <a:srgbClr val="0070C0"/>
                </a:solidFill>
              </a:rPr>
              <a:t>Tiêm thuốc cho chúng mình</a:t>
            </a:r>
            <a:br>
              <a:rPr lang="vi-VN" sz="3500" dirty="0" smtClean="0">
                <a:solidFill>
                  <a:srgbClr val="0070C0"/>
                </a:solidFill>
              </a:rPr>
            </a:br>
            <a:r>
              <a:rPr lang="vi-VN" sz="3500" dirty="0" smtClean="0">
                <a:solidFill>
                  <a:srgbClr val="0070C0"/>
                </a:solidFill>
              </a:rPr>
              <a:t>Đuổi thật xa bệnh tật?</a:t>
            </a:r>
            <a:br>
              <a:rPr lang="vi-VN" sz="3500" dirty="0" smtClean="0">
                <a:solidFill>
                  <a:srgbClr val="0070C0"/>
                </a:solidFill>
              </a:rPr>
            </a:br>
            <a:r>
              <a:rPr lang="vi-VN" sz="3600" dirty="0">
                <a:solidFill>
                  <a:srgbClr val="0070C0"/>
                </a:solidFill>
              </a:rPr>
              <a:t> </a:t>
            </a:r>
            <a:r>
              <a:rPr lang="vi-VN" sz="3600" dirty="0" smtClean="0">
                <a:solidFill>
                  <a:srgbClr val="0070C0"/>
                </a:solidFill>
              </a:rPr>
              <a:t>                    </a:t>
            </a:r>
            <a:r>
              <a:rPr lang="vi-VN" sz="2400" dirty="0" smtClean="0">
                <a:solidFill>
                  <a:srgbClr val="0070C0"/>
                </a:solidFill>
              </a:rPr>
              <a:t>(Theo Lê Thu Hương)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955536" y="228601"/>
            <a:ext cx="5340096" cy="3236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 smtClean="0">
                <a:solidFill>
                  <a:srgbClr val="0070C0"/>
                </a:solidFill>
              </a:rPr>
              <a:t>Ai thường hay đến lớp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 smtClean="0">
                <a:solidFill>
                  <a:srgbClr val="0070C0"/>
                </a:solidFill>
              </a:rPr>
              <a:t>Chăm chỉ soạn, chấm bài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 smtClean="0">
                <a:solidFill>
                  <a:srgbClr val="0070C0"/>
                </a:solidFill>
              </a:rPr>
              <a:t>Say sưa những ngày dài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 smtClean="0">
                <a:solidFill>
                  <a:srgbClr val="0070C0"/>
                </a:solidFill>
              </a:rPr>
              <a:t>Bên mỗi trang giáo án? </a:t>
            </a:r>
            <a:r>
              <a:rPr lang="vi-VN" sz="3600" dirty="0" smtClean="0">
                <a:solidFill>
                  <a:srgbClr val="0070C0"/>
                </a:solidFill>
              </a:rPr>
              <a:t>                            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vi-VN" sz="3600" dirty="0">
                <a:solidFill>
                  <a:srgbClr val="0070C0"/>
                </a:solidFill>
              </a:rPr>
              <a:t> </a:t>
            </a:r>
            <a:r>
              <a:rPr lang="vi-VN" sz="3600" dirty="0" smtClean="0">
                <a:solidFill>
                  <a:srgbClr val="0070C0"/>
                </a:solidFill>
              </a:rPr>
              <a:t>                             </a:t>
            </a:r>
            <a:r>
              <a:rPr lang="vi-VN" sz="2400" dirty="0" smtClean="0">
                <a:solidFill>
                  <a:srgbClr val="0070C0"/>
                </a:solidFill>
              </a:rPr>
              <a:t>(Kim Ngân)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028" name="Picture 4" descr="https://aothundongphucre.com/upload/news/16/42/72/tim-hieu-ve-dong-phuc-y-ta-dieu-duong-20210226180815-329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3867912"/>
            <a:ext cx="5074920" cy="276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6" y="3867912"/>
            <a:ext cx="5175504" cy="27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2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14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986389" y="455211"/>
            <a:ext cx="4121970" cy="197510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04243" y="2606040"/>
            <a:ext cx="4104116" cy="185674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04243" y="4721026"/>
            <a:ext cx="4104116" cy="1932915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75704" y="455212"/>
            <a:ext cx="4121970" cy="197510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75704" y="2629156"/>
            <a:ext cx="4121970" cy="185674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58000" y="4721026"/>
            <a:ext cx="4681728" cy="206382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Explosion 1 1"/>
          <p:cNvSpPr/>
          <p:nvPr/>
        </p:nvSpPr>
        <p:spPr>
          <a:xfrm>
            <a:off x="402336" y="0"/>
            <a:ext cx="914400" cy="9144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6196584" y="0"/>
            <a:ext cx="914400" cy="914400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7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9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75BEB2-DD79-A8F3-CE64-9ECC2ECDD691}"/>
              </a:ext>
            </a:extLst>
          </p:cNvPr>
          <p:cNvSpPr txBox="1"/>
          <p:nvPr/>
        </p:nvSpPr>
        <p:spPr>
          <a:xfrm>
            <a:off x="2316298" y="1709928"/>
            <a:ext cx="7934126" cy="31546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4400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kumimoji="0" lang="vi-VN" sz="44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kumimoji="0" lang="en-US" sz="4400" b="0" i="0" u="none" strike="noStrike" kern="1200" cap="none" spc="0" normalizeH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kumimoji="0" 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90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61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567</Words>
  <Application>Microsoft Office PowerPoint</Application>
  <PresentationFormat>Widescreen</PresentationFormat>
  <Paragraphs>97</Paragraphs>
  <Slides>27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Photo Editor Photo</vt:lpstr>
      <vt:lpstr>PowerPoint Presentation</vt:lpstr>
      <vt:lpstr>PowerPoint Presentation</vt:lpstr>
      <vt:lpstr>PowerPoint Presentation</vt:lpstr>
      <vt:lpstr>Ai mặc áo màu trắng Có chữ thập xinh xinh Tiêm thuốc cho chúng mình Đuổi thật xa bệnh tật?                      (Theo Lê Thu Hương)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 hành: đi song song với nhau.</vt:lpstr>
      <vt:lpstr>Giàn giáo: giàn (bằng sắt hoặc bằng gỗ) cho thợ xây dựng thi công các công trình.</vt:lpstr>
      <vt:lpstr>PowerPoint Presentation</vt:lpstr>
      <vt:lpstr>PowerPoint Presentation</vt:lpstr>
      <vt:lpstr>PowerPoint Presentation</vt:lpstr>
      <vt:lpstr>Nghề xây dựng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NỘI DUNG       Bài thơ viết về nghề nghiệp của chú phi công, chú hải quân, bác lái tàu hỏa, nghề của bố ( nghề xây dựng), của mẹ ( nghề nông) và việc làm hằng ngày của bé ( đi học ).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31</cp:revision>
  <dcterms:created xsi:type="dcterms:W3CDTF">2024-12-16T02:07:48Z</dcterms:created>
  <dcterms:modified xsi:type="dcterms:W3CDTF">2024-12-23T03:31:57Z</dcterms:modified>
</cp:coreProperties>
</file>