
<file path=[Content_Types].xml><?xml version="1.0" encoding="utf-8"?>
<Types xmlns="http://schemas.openxmlformats.org/package/2006/content-types">
  <Default Extension="png" ContentType="image/png"/>
  <Default Extension="mp3" ContentType="audio/mpeg"/>
  <Default Extension="m4a" ContentType="audio/mp4"/>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media/audio3.wav" ContentType="audio/x-wav"/>
  <Override PartName="/ppt/media/audio4.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Lst>
  <p:notesMasterIdLst>
    <p:notesMasterId r:id="rId24"/>
  </p:notesMasterIdLst>
  <p:sldIdLst>
    <p:sldId id="2007577215" r:id="rId2"/>
    <p:sldId id="2007577195" r:id="rId3"/>
    <p:sldId id="2007577196" r:id="rId4"/>
    <p:sldId id="2007577197" r:id="rId5"/>
    <p:sldId id="325" r:id="rId6"/>
    <p:sldId id="2007577202" r:id="rId7"/>
    <p:sldId id="2007577201" r:id="rId8"/>
    <p:sldId id="2007577205" r:id="rId9"/>
    <p:sldId id="2007577208" r:id="rId10"/>
    <p:sldId id="2007577204" r:id="rId11"/>
    <p:sldId id="2007577206" r:id="rId12"/>
    <p:sldId id="2007577207" r:id="rId13"/>
    <p:sldId id="2007577188" r:id="rId14"/>
    <p:sldId id="2007577198" r:id="rId15"/>
    <p:sldId id="2007577199" r:id="rId16"/>
    <p:sldId id="2007577209" r:id="rId17"/>
    <p:sldId id="2007577193" r:id="rId18"/>
    <p:sldId id="2007577212" r:id="rId19"/>
    <p:sldId id="2007577211" r:id="rId20"/>
    <p:sldId id="2007577189" r:id="rId21"/>
    <p:sldId id="2007577213" r:id="rId22"/>
    <p:sldId id="2007577214" r:id="rId23"/>
  </p:sldIdLst>
  <p:sldSz cx="9144000" cy="5143500" type="screen16x9"/>
  <p:notesSz cx="6858000" cy="9144000"/>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790" initials="D7" lastIdx="1" clrIdx="0">
    <p:extLst>
      <p:ext uri="{19B8F6BF-5375-455C-9EA6-DF929625EA0E}">
        <p15:presenceInfo xmlns:p15="http://schemas.microsoft.com/office/powerpoint/2012/main" userId="40a6d904888962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FFD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8DFB4-7377-49A3-A256-7ED696A3E922}">
  <a:tblStyle styleId="{10E8DFB4-7377-49A3-A256-7ED696A3E9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FC9FA1F9-2889-4419-9F48-77255DACB43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8243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FC9FA1F9-2889-4419-9F48-77255DACB43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4678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9B714-4CCA-45CB-A508-0F5A27DED4E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11939876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9B714-4CCA-45CB-A508-0F5A27DED4E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1822289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9B714-4CCA-45CB-A508-0F5A27DED4E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16360399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9B714-4CCA-45CB-A508-0F5A27DED4E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7910853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19B714-4CCA-45CB-A508-0F5A27DED4E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2815501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9B714-4CCA-45CB-A508-0F5A27DED4E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24798823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19B714-4CCA-45CB-A508-0F5A27DED4ED}"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2238354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9B714-4CCA-45CB-A508-0F5A27DED4ED}"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8976118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B714-4CCA-45CB-A508-0F5A27DED4ED}"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148250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119B714-4CCA-45CB-A508-0F5A27DED4E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40824792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119B714-4CCA-45CB-A508-0F5A27DED4E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85DEB-87A8-44DE-83C1-0DE3594A501F}" type="slidenum">
              <a:rPr lang="en-US" smtClean="0"/>
              <a:t>‹#›</a:t>
            </a:fld>
            <a:endParaRPr lang="en-US"/>
          </a:p>
        </p:txBody>
      </p:sp>
    </p:spTree>
    <p:extLst>
      <p:ext uri="{BB962C8B-B14F-4D97-AF65-F5344CB8AC3E}">
        <p14:creationId xmlns:p14="http://schemas.microsoft.com/office/powerpoint/2010/main" val="17121158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119B714-4CCA-45CB-A508-0F5A27DED4ED}" type="datetimeFigureOut">
              <a:rPr lang="en-US" smtClean="0"/>
              <a:t>10/30/2024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4585DEB-87A8-44DE-83C1-0DE3594A501F}" type="slidenum">
              <a:rPr lang="en-US" smtClean="0"/>
              <a:t>‹#›</a:t>
            </a:fld>
            <a:endParaRPr lang="en-US"/>
          </a:p>
        </p:txBody>
      </p:sp>
    </p:spTree>
    <p:extLst>
      <p:ext uri="{BB962C8B-B14F-4D97-AF65-F5344CB8AC3E}">
        <p14:creationId xmlns:p14="http://schemas.microsoft.com/office/powerpoint/2010/main" val="34557036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1.g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20.xml"/><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1.g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20.xml"/><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image" Target="../media/image5.png"/><Relationship Id="rId3" Type="http://schemas.microsoft.com/office/2007/relationships/media" Target="../media/media3.m4a"/><Relationship Id="rId7" Type="http://schemas.microsoft.com/office/2007/relationships/media" Target="../media/media5.m4a"/><Relationship Id="rId12" Type="http://schemas.microsoft.com/office/2007/relationships/hdphoto" Target="../media/hdphoto1.wdp"/><Relationship Id="rId2" Type="http://schemas.openxmlformats.org/officeDocument/2006/relationships/audio" Target="../media/media2.mp3"/><Relationship Id="rId16" Type="http://schemas.openxmlformats.org/officeDocument/2006/relationships/image" Target="../media/image8.png"/><Relationship Id="rId1" Type="http://schemas.microsoft.com/office/2007/relationships/media" Target="../media/media2.mp3"/><Relationship Id="rId6" Type="http://schemas.openxmlformats.org/officeDocument/2006/relationships/audio" Target="../media/media4.m4a"/><Relationship Id="rId11" Type="http://schemas.openxmlformats.org/officeDocument/2006/relationships/image" Target="../media/image4.png"/><Relationship Id="rId5" Type="http://schemas.microsoft.com/office/2007/relationships/media" Target="../media/media4.m4a"/><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audio" Target="../media/media3.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70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7475" y="951146"/>
            <a:ext cx="1544980" cy="1077218"/>
          </a:xfrm>
          <a:prstGeom prst="rect">
            <a:avLst/>
          </a:prstGeom>
          <a:noFill/>
        </p:spPr>
        <p:txBody>
          <a:bodyPr wrap="square" rtlCol="0">
            <a:spAutoFit/>
          </a:bodyPr>
          <a:lstStyle/>
          <a:p>
            <a:r>
              <a:rPr lang="vi-VN" sz="3200" b="1" dirty="0" smtClean="0"/>
              <a:t>24,5</a:t>
            </a:r>
          </a:p>
          <a:p>
            <a:r>
              <a:rPr lang="vi-VN" sz="3200" b="1" dirty="0"/>
              <a:t> </a:t>
            </a:r>
            <a:r>
              <a:rPr lang="vi-VN" sz="3200" b="1" dirty="0" smtClean="0"/>
              <a:t> 3,84                    </a:t>
            </a:r>
            <a:endParaRPr lang="en-US" sz="3200" b="1" dirty="0"/>
          </a:p>
        </p:txBody>
      </p:sp>
      <p:sp>
        <p:nvSpPr>
          <p:cNvPr id="5" name="TextBox 4"/>
          <p:cNvSpPr txBox="1"/>
          <p:nvPr/>
        </p:nvSpPr>
        <p:spPr>
          <a:xfrm>
            <a:off x="2268484" y="1248697"/>
            <a:ext cx="238991" cy="523220"/>
          </a:xfrm>
          <a:prstGeom prst="rect">
            <a:avLst/>
          </a:prstGeom>
          <a:noFill/>
        </p:spPr>
        <p:txBody>
          <a:bodyPr wrap="square" rtlCol="0">
            <a:spAutoFit/>
          </a:bodyPr>
          <a:lstStyle/>
          <a:p>
            <a:r>
              <a:rPr lang="vi-VN" sz="2800" dirty="0" smtClean="0"/>
              <a:t>+</a:t>
            </a:r>
            <a:endParaRPr lang="en-US" sz="2800" dirty="0"/>
          </a:p>
        </p:txBody>
      </p:sp>
      <p:cxnSp>
        <p:nvCxnSpPr>
          <p:cNvPr id="7" name="Straight Connector 6"/>
          <p:cNvCxnSpPr/>
          <p:nvPr/>
        </p:nvCxnSpPr>
        <p:spPr>
          <a:xfrm>
            <a:off x="2507475" y="2028364"/>
            <a:ext cx="1175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04995" y="2028364"/>
            <a:ext cx="342898" cy="584775"/>
          </a:xfrm>
          <a:prstGeom prst="rect">
            <a:avLst/>
          </a:prstGeom>
          <a:noFill/>
        </p:spPr>
        <p:txBody>
          <a:bodyPr wrap="square" rtlCol="0">
            <a:spAutoFit/>
          </a:bodyPr>
          <a:lstStyle/>
          <a:p>
            <a:r>
              <a:rPr lang="vi-VN" sz="3200" b="1" dirty="0" smtClean="0"/>
              <a:t>4</a:t>
            </a:r>
            <a:endParaRPr lang="en-US" sz="3200" b="1" dirty="0"/>
          </a:p>
        </p:txBody>
      </p:sp>
      <p:sp>
        <p:nvSpPr>
          <p:cNvPr id="9" name="TextBox 8"/>
          <p:cNvSpPr txBox="1"/>
          <p:nvPr/>
        </p:nvSpPr>
        <p:spPr>
          <a:xfrm>
            <a:off x="3061756" y="2021164"/>
            <a:ext cx="436418" cy="584775"/>
          </a:xfrm>
          <a:prstGeom prst="rect">
            <a:avLst/>
          </a:prstGeom>
          <a:noFill/>
        </p:spPr>
        <p:txBody>
          <a:bodyPr wrap="square" rtlCol="0">
            <a:spAutoFit/>
          </a:bodyPr>
          <a:lstStyle/>
          <a:p>
            <a:r>
              <a:rPr lang="vi-VN" sz="3200" b="1" dirty="0"/>
              <a:t>3</a:t>
            </a:r>
            <a:endParaRPr lang="en-US" sz="3200" b="1" dirty="0"/>
          </a:p>
        </p:txBody>
      </p:sp>
      <p:sp>
        <p:nvSpPr>
          <p:cNvPr id="10" name="TextBox 9"/>
          <p:cNvSpPr txBox="1"/>
          <p:nvPr/>
        </p:nvSpPr>
        <p:spPr>
          <a:xfrm>
            <a:off x="2726342" y="2014846"/>
            <a:ext cx="702684" cy="584775"/>
          </a:xfrm>
          <a:prstGeom prst="rect">
            <a:avLst/>
          </a:prstGeom>
          <a:noFill/>
        </p:spPr>
        <p:txBody>
          <a:bodyPr wrap="square" rtlCol="0">
            <a:spAutoFit/>
          </a:bodyPr>
          <a:lstStyle/>
          <a:p>
            <a:r>
              <a:rPr lang="vi-VN" sz="3200" b="1" dirty="0"/>
              <a:t>8</a:t>
            </a:r>
            <a:endParaRPr lang="en-US" sz="3200" b="1" dirty="0"/>
          </a:p>
        </p:txBody>
      </p:sp>
      <p:sp>
        <p:nvSpPr>
          <p:cNvPr id="11" name="TextBox 10"/>
          <p:cNvSpPr txBox="1"/>
          <p:nvPr/>
        </p:nvSpPr>
        <p:spPr>
          <a:xfrm>
            <a:off x="2470553" y="2008528"/>
            <a:ext cx="477982" cy="584775"/>
          </a:xfrm>
          <a:prstGeom prst="rect">
            <a:avLst/>
          </a:prstGeom>
          <a:noFill/>
        </p:spPr>
        <p:txBody>
          <a:bodyPr wrap="square" rtlCol="0">
            <a:spAutoFit/>
          </a:bodyPr>
          <a:lstStyle/>
          <a:p>
            <a:r>
              <a:rPr lang="vi-VN" sz="3200" b="1" dirty="0"/>
              <a:t>2</a:t>
            </a:r>
            <a:endParaRPr lang="en-US" sz="3200" b="1" dirty="0"/>
          </a:p>
        </p:txBody>
      </p:sp>
      <p:sp>
        <p:nvSpPr>
          <p:cNvPr id="12" name="TextBox 11"/>
          <p:cNvSpPr txBox="1"/>
          <p:nvPr/>
        </p:nvSpPr>
        <p:spPr>
          <a:xfrm>
            <a:off x="2963569" y="1985222"/>
            <a:ext cx="220812" cy="584775"/>
          </a:xfrm>
          <a:prstGeom prst="rect">
            <a:avLst/>
          </a:prstGeom>
          <a:noFill/>
        </p:spPr>
        <p:txBody>
          <a:bodyPr wrap="square" rtlCol="0">
            <a:spAutoFit/>
          </a:bodyPr>
          <a:lstStyle/>
          <a:p>
            <a:r>
              <a:rPr lang="vi-VN" sz="3200" b="1" dirty="0" smtClean="0"/>
              <a:t>,</a:t>
            </a:r>
            <a:endParaRPr lang="en-US" sz="3200" b="1" dirty="0"/>
          </a:p>
        </p:txBody>
      </p:sp>
      <p:pic>
        <p:nvPicPr>
          <p:cNvPr id="14" name="Picture 13"/>
          <p:cNvPicPr>
            <a:picLocks noChangeAspect="1"/>
          </p:cNvPicPr>
          <p:nvPr/>
        </p:nvPicPr>
        <p:blipFill>
          <a:blip r:embed="rId2"/>
          <a:stretch>
            <a:fillRect/>
          </a:stretch>
        </p:blipFill>
        <p:spPr>
          <a:xfrm>
            <a:off x="3924963" y="826455"/>
            <a:ext cx="5571493" cy="3226555"/>
          </a:xfrm>
          <a:prstGeom prst="rect">
            <a:avLst/>
          </a:prstGeom>
        </p:spPr>
      </p:pic>
    </p:spTree>
    <p:extLst>
      <p:ext uri="{BB962C8B-B14F-4D97-AF65-F5344CB8AC3E}">
        <p14:creationId xmlns:p14="http://schemas.microsoft.com/office/powerpoint/2010/main" val="1371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0596" y="1163782"/>
            <a:ext cx="2340554" cy="1569660"/>
          </a:xfrm>
          <a:prstGeom prst="rect">
            <a:avLst/>
          </a:prstGeom>
          <a:noFill/>
        </p:spPr>
        <p:txBody>
          <a:bodyPr wrap="square" rtlCol="0">
            <a:spAutoFit/>
          </a:bodyPr>
          <a:lstStyle/>
          <a:p>
            <a:r>
              <a:rPr lang="vi-VN" sz="3200" b="1" dirty="0"/>
              <a:t> </a:t>
            </a:r>
            <a:r>
              <a:rPr lang="vi-VN" sz="3200" b="1" dirty="0" smtClean="0"/>
              <a:t>     1,65</a:t>
            </a:r>
          </a:p>
          <a:p>
            <a:r>
              <a:rPr lang="vi-VN" sz="3200" b="1" dirty="0" smtClean="0"/>
              <a:t>      1,26</a:t>
            </a:r>
          </a:p>
          <a:p>
            <a:r>
              <a:rPr lang="vi-VN" sz="3200" b="1" dirty="0" smtClean="0"/>
              <a:t>      2,91</a:t>
            </a:r>
            <a:endParaRPr lang="en-US" sz="3200" b="1" dirty="0"/>
          </a:p>
        </p:txBody>
      </p:sp>
      <p:cxnSp>
        <p:nvCxnSpPr>
          <p:cNvPr id="4" name="Straight Connector 3"/>
          <p:cNvCxnSpPr/>
          <p:nvPr/>
        </p:nvCxnSpPr>
        <p:spPr>
          <a:xfrm>
            <a:off x="2244436" y="2157596"/>
            <a:ext cx="1028700" cy="0"/>
          </a:xfrm>
          <a:prstGeom prst="line">
            <a:avLst/>
          </a:prstGeom>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2074932" y="1425392"/>
            <a:ext cx="540327" cy="523220"/>
          </a:xfrm>
          <a:prstGeom prst="rect">
            <a:avLst/>
          </a:prstGeom>
          <a:noFill/>
        </p:spPr>
        <p:txBody>
          <a:bodyPr wrap="square" rtlCol="0">
            <a:spAutoFit/>
          </a:bodyPr>
          <a:lstStyle/>
          <a:p>
            <a:r>
              <a:rPr lang="vi-VN" sz="2800" dirty="0" smtClean="0"/>
              <a:t>+</a:t>
            </a:r>
            <a:endParaRPr lang="en-US" sz="2800" dirty="0"/>
          </a:p>
        </p:txBody>
      </p:sp>
      <p:sp>
        <p:nvSpPr>
          <p:cNvPr id="13" name="TextBox 12"/>
          <p:cNvSpPr txBox="1"/>
          <p:nvPr/>
        </p:nvSpPr>
        <p:spPr>
          <a:xfrm>
            <a:off x="5448090" y="1163782"/>
            <a:ext cx="1412079" cy="1569660"/>
          </a:xfrm>
          <a:prstGeom prst="rect">
            <a:avLst/>
          </a:prstGeom>
          <a:noFill/>
        </p:spPr>
        <p:txBody>
          <a:bodyPr wrap="square" rtlCol="0">
            <a:spAutoFit/>
          </a:bodyPr>
          <a:lstStyle/>
          <a:p>
            <a:r>
              <a:rPr lang="vi-VN" sz="3200" b="1" dirty="0" smtClean="0"/>
              <a:t>24,5</a:t>
            </a:r>
          </a:p>
          <a:p>
            <a:r>
              <a:rPr lang="vi-VN" sz="3200" b="1" dirty="0" smtClean="0"/>
              <a:t>  3,84</a:t>
            </a:r>
          </a:p>
          <a:p>
            <a:r>
              <a:rPr lang="vi-VN" sz="3200" b="1" dirty="0" smtClean="0"/>
              <a:t>28,34</a:t>
            </a:r>
            <a:endParaRPr lang="en-US" sz="3200" b="1" dirty="0"/>
          </a:p>
        </p:txBody>
      </p:sp>
      <p:sp>
        <p:nvSpPr>
          <p:cNvPr id="14" name="TextBox 13"/>
          <p:cNvSpPr txBox="1"/>
          <p:nvPr/>
        </p:nvSpPr>
        <p:spPr>
          <a:xfrm>
            <a:off x="5174770" y="1506367"/>
            <a:ext cx="394660" cy="523220"/>
          </a:xfrm>
          <a:prstGeom prst="rect">
            <a:avLst/>
          </a:prstGeom>
          <a:noFill/>
        </p:spPr>
        <p:txBody>
          <a:bodyPr wrap="none" rtlCol="0">
            <a:spAutoFit/>
          </a:bodyPr>
          <a:lstStyle/>
          <a:p>
            <a:r>
              <a:rPr lang="vi-VN" sz="2800" dirty="0" smtClean="0"/>
              <a:t>+</a:t>
            </a:r>
            <a:endParaRPr lang="en-US" sz="2800" dirty="0"/>
          </a:p>
        </p:txBody>
      </p:sp>
      <p:cxnSp>
        <p:nvCxnSpPr>
          <p:cNvPr id="16" name="Straight Connector 15"/>
          <p:cNvCxnSpPr/>
          <p:nvPr/>
        </p:nvCxnSpPr>
        <p:spPr>
          <a:xfrm>
            <a:off x="5372100" y="2157596"/>
            <a:ext cx="1215736"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53303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7447" y="1138156"/>
            <a:ext cx="2340554" cy="1569660"/>
          </a:xfrm>
          <a:prstGeom prst="rect">
            <a:avLst/>
          </a:prstGeom>
          <a:noFill/>
        </p:spPr>
        <p:txBody>
          <a:bodyPr wrap="square" rtlCol="0">
            <a:spAutoFit/>
          </a:bodyPr>
          <a:lstStyle/>
          <a:p>
            <a:r>
              <a:rPr lang="vi-VN" sz="3200" b="1" dirty="0"/>
              <a:t> </a:t>
            </a:r>
            <a:r>
              <a:rPr lang="vi-VN" sz="3200" b="1" dirty="0" smtClean="0"/>
              <a:t>     1</a:t>
            </a:r>
            <a:r>
              <a:rPr lang="vi-VN" sz="3200" b="1" dirty="0">
                <a:solidFill>
                  <a:srgbClr val="C00000"/>
                </a:solidFill>
              </a:rPr>
              <a:t> </a:t>
            </a:r>
            <a:r>
              <a:rPr lang="vi-VN" sz="3200" b="1" dirty="0" smtClean="0"/>
              <a:t>65</a:t>
            </a:r>
          </a:p>
          <a:p>
            <a:r>
              <a:rPr lang="vi-VN" sz="3200" b="1" dirty="0" smtClean="0"/>
              <a:t>      1</a:t>
            </a:r>
            <a:r>
              <a:rPr lang="vi-VN" sz="3200" b="1" dirty="0">
                <a:solidFill>
                  <a:srgbClr val="C00000"/>
                </a:solidFill>
              </a:rPr>
              <a:t> </a:t>
            </a:r>
            <a:r>
              <a:rPr lang="vi-VN" sz="3200" b="1" dirty="0" smtClean="0"/>
              <a:t>26</a:t>
            </a:r>
          </a:p>
          <a:p>
            <a:r>
              <a:rPr lang="vi-VN" sz="3200" b="1" dirty="0" smtClean="0"/>
              <a:t>      2</a:t>
            </a:r>
            <a:r>
              <a:rPr lang="vi-VN" sz="3200" b="1" dirty="0">
                <a:solidFill>
                  <a:srgbClr val="C00000"/>
                </a:solidFill>
              </a:rPr>
              <a:t> </a:t>
            </a:r>
            <a:r>
              <a:rPr lang="vi-VN" sz="3200" b="1" dirty="0" smtClean="0"/>
              <a:t>91</a:t>
            </a:r>
            <a:endParaRPr lang="en-US" sz="3200" b="1" dirty="0"/>
          </a:p>
        </p:txBody>
      </p:sp>
      <p:cxnSp>
        <p:nvCxnSpPr>
          <p:cNvPr id="4" name="Straight Connector 3"/>
          <p:cNvCxnSpPr/>
          <p:nvPr/>
        </p:nvCxnSpPr>
        <p:spPr>
          <a:xfrm>
            <a:off x="2194966" y="2136312"/>
            <a:ext cx="1028700" cy="7159"/>
          </a:xfrm>
          <a:prstGeom prst="line">
            <a:avLst/>
          </a:prstGeom>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976830" y="1415964"/>
            <a:ext cx="540327" cy="523220"/>
          </a:xfrm>
          <a:prstGeom prst="rect">
            <a:avLst/>
          </a:prstGeom>
          <a:noFill/>
        </p:spPr>
        <p:txBody>
          <a:bodyPr wrap="square" rtlCol="0">
            <a:spAutoFit/>
          </a:bodyPr>
          <a:lstStyle/>
          <a:p>
            <a:r>
              <a:rPr lang="vi-VN" sz="2800" dirty="0" smtClean="0"/>
              <a:t>+</a:t>
            </a:r>
            <a:endParaRPr lang="en-US" sz="2800" dirty="0"/>
          </a:p>
        </p:txBody>
      </p:sp>
      <p:sp>
        <p:nvSpPr>
          <p:cNvPr id="10" name="TextBox 9"/>
          <p:cNvSpPr txBox="1"/>
          <p:nvPr/>
        </p:nvSpPr>
        <p:spPr>
          <a:xfrm>
            <a:off x="2443112" y="1196612"/>
            <a:ext cx="569224" cy="584775"/>
          </a:xfrm>
          <a:prstGeom prst="rect">
            <a:avLst/>
          </a:prstGeom>
          <a:noFill/>
        </p:spPr>
        <p:txBody>
          <a:bodyPr wrap="square" rtlCol="0">
            <a:spAutoFit/>
          </a:bodyPr>
          <a:lstStyle/>
          <a:p>
            <a:r>
              <a:rPr lang="vi-VN" sz="3200" b="1" dirty="0">
                <a:solidFill>
                  <a:srgbClr val="C00000"/>
                </a:solidFill>
              </a:rPr>
              <a:t>,</a:t>
            </a:r>
            <a:endParaRPr lang="en-US" sz="3200" b="1" dirty="0">
              <a:solidFill>
                <a:srgbClr val="C00000"/>
              </a:solidFill>
            </a:endParaRPr>
          </a:p>
        </p:txBody>
      </p:sp>
      <p:sp>
        <p:nvSpPr>
          <p:cNvPr id="11" name="TextBox 10"/>
          <p:cNvSpPr txBox="1"/>
          <p:nvPr/>
        </p:nvSpPr>
        <p:spPr>
          <a:xfrm>
            <a:off x="2437421" y="1615865"/>
            <a:ext cx="543791" cy="584775"/>
          </a:xfrm>
          <a:prstGeom prst="rect">
            <a:avLst/>
          </a:prstGeom>
          <a:noFill/>
        </p:spPr>
        <p:txBody>
          <a:bodyPr wrap="square" rtlCol="0">
            <a:spAutoFit/>
          </a:bodyPr>
          <a:lstStyle/>
          <a:p>
            <a:r>
              <a:rPr lang="vi-VN" sz="3200" b="1" dirty="0">
                <a:solidFill>
                  <a:srgbClr val="C00000"/>
                </a:solidFill>
              </a:rPr>
              <a:t>,</a:t>
            </a:r>
            <a:endParaRPr lang="en-US" sz="3200" b="1" dirty="0">
              <a:solidFill>
                <a:srgbClr val="C00000"/>
              </a:solidFill>
            </a:endParaRPr>
          </a:p>
        </p:txBody>
      </p:sp>
      <p:sp>
        <p:nvSpPr>
          <p:cNvPr id="12" name="TextBox 11"/>
          <p:cNvSpPr txBox="1"/>
          <p:nvPr/>
        </p:nvSpPr>
        <p:spPr>
          <a:xfrm>
            <a:off x="6324477" y="1138156"/>
            <a:ext cx="543791" cy="584775"/>
          </a:xfrm>
          <a:prstGeom prst="rect">
            <a:avLst/>
          </a:prstGeom>
          <a:noFill/>
        </p:spPr>
        <p:txBody>
          <a:bodyPr wrap="square" rtlCol="0">
            <a:spAutoFit/>
          </a:bodyPr>
          <a:lstStyle/>
          <a:p>
            <a:r>
              <a:rPr lang="vi-VN" sz="3200" b="1" dirty="0">
                <a:solidFill>
                  <a:srgbClr val="C00000"/>
                </a:solidFill>
              </a:rPr>
              <a:t>,</a:t>
            </a:r>
            <a:endParaRPr lang="en-US" sz="3200" b="1" dirty="0">
              <a:solidFill>
                <a:srgbClr val="C00000"/>
              </a:solidFill>
            </a:endParaRPr>
          </a:p>
        </p:txBody>
      </p:sp>
      <p:sp>
        <p:nvSpPr>
          <p:cNvPr id="13" name="TextBox 12"/>
          <p:cNvSpPr txBox="1"/>
          <p:nvPr/>
        </p:nvSpPr>
        <p:spPr>
          <a:xfrm>
            <a:off x="5885059" y="1135846"/>
            <a:ext cx="1545686" cy="1569660"/>
          </a:xfrm>
          <a:prstGeom prst="rect">
            <a:avLst/>
          </a:prstGeom>
          <a:noFill/>
        </p:spPr>
        <p:txBody>
          <a:bodyPr wrap="square" rtlCol="0">
            <a:spAutoFit/>
          </a:bodyPr>
          <a:lstStyle/>
          <a:p>
            <a:r>
              <a:rPr lang="vi-VN" sz="3200" b="1" dirty="0" smtClean="0"/>
              <a:t>24</a:t>
            </a:r>
            <a:r>
              <a:rPr lang="vi-VN" sz="3200" b="1" dirty="0" smtClean="0">
                <a:solidFill>
                  <a:srgbClr val="C00000"/>
                </a:solidFill>
              </a:rPr>
              <a:t> </a:t>
            </a:r>
            <a:r>
              <a:rPr lang="vi-VN" sz="3200" b="1" dirty="0" smtClean="0"/>
              <a:t>5</a:t>
            </a:r>
          </a:p>
          <a:p>
            <a:r>
              <a:rPr lang="vi-VN" sz="3200" b="1" dirty="0" smtClean="0"/>
              <a:t>  3 84</a:t>
            </a:r>
          </a:p>
          <a:p>
            <a:r>
              <a:rPr lang="vi-VN" sz="3200" b="1" dirty="0" smtClean="0"/>
              <a:t>28 34</a:t>
            </a:r>
            <a:endParaRPr lang="en-US" sz="3200" b="1" dirty="0"/>
          </a:p>
        </p:txBody>
      </p:sp>
      <p:sp>
        <p:nvSpPr>
          <p:cNvPr id="14" name="TextBox 13"/>
          <p:cNvSpPr txBox="1"/>
          <p:nvPr/>
        </p:nvSpPr>
        <p:spPr>
          <a:xfrm>
            <a:off x="5577745" y="1519777"/>
            <a:ext cx="394660" cy="523220"/>
          </a:xfrm>
          <a:prstGeom prst="rect">
            <a:avLst/>
          </a:prstGeom>
          <a:noFill/>
        </p:spPr>
        <p:txBody>
          <a:bodyPr wrap="none" rtlCol="0">
            <a:spAutoFit/>
          </a:bodyPr>
          <a:lstStyle/>
          <a:p>
            <a:r>
              <a:rPr lang="vi-VN" sz="2800" dirty="0" smtClean="0"/>
              <a:t>+</a:t>
            </a:r>
            <a:endParaRPr lang="en-US" sz="2800" dirty="0"/>
          </a:p>
        </p:txBody>
      </p:sp>
      <p:cxnSp>
        <p:nvCxnSpPr>
          <p:cNvPr id="16" name="Straight Connector 15"/>
          <p:cNvCxnSpPr/>
          <p:nvPr/>
        </p:nvCxnSpPr>
        <p:spPr>
          <a:xfrm flipV="1">
            <a:off x="5775075" y="2128290"/>
            <a:ext cx="1301134" cy="16043"/>
          </a:xfrm>
          <a:prstGeom prst="line">
            <a:avLst/>
          </a:prstGeom>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6327311" y="2117889"/>
            <a:ext cx="543791" cy="584775"/>
          </a:xfrm>
          <a:prstGeom prst="rect">
            <a:avLst/>
          </a:prstGeom>
          <a:noFill/>
        </p:spPr>
        <p:txBody>
          <a:bodyPr wrap="square" rtlCol="0">
            <a:spAutoFit/>
          </a:bodyPr>
          <a:lstStyle/>
          <a:p>
            <a:r>
              <a:rPr lang="vi-VN" sz="3200" b="1" dirty="0">
                <a:solidFill>
                  <a:srgbClr val="C00000"/>
                </a:solidFill>
              </a:rPr>
              <a:t>,</a:t>
            </a:r>
            <a:endParaRPr lang="en-US" sz="3200" b="1" dirty="0">
              <a:solidFill>
                <a:srgbClr val="C00000"/>
              </a:solidFill>
            </a:endParaRPr>
          </a:p>
        </p:txBody>
      </p:sp>
      <p:sp>
        <p:nvSpPr>
          <p:cNvPr id="17" name="TextBox 16"/>
          <p:cNvSpPr txBox="1"/>
          <p:nvPr/>
        </p:nvSpPr>
        <p:spPr>
          <a:xfrm>
            <a:off x="6320038" y="1625446"/>
            <a:ext cx="565744" cy="584775"/>
          </a:xfrm>
          <a:prstGeom prst="rect">
            <a:avLst/>
          </a:prstGeom>
          <a:noFill/>
        </p:spPr>
        <p:txBody>
          <a:bodyPr wrap="square" rtlCol="0">
            <a:spAutoFit/>
          </a:bodyPr>
          <a:lstStyle/>
          <a:p>
            <a:r>
              <a:rPr lang="vi-VN" sz="3200" b="1" dirty="0">
                <a:solidFill>
                  <a:srgbClr val="C00000"/>
                </a:solidFill>
              </a:rPr>
              <a:t>,</a:t>
            </a:r>
            <a:endParaRPr lang="en-US" sz="3200" b="1" dirty="0">
              <a:solidFill>
                <a:srgbClr val="C00000"/>
              </a:solidFill>
            </a:endParaRPr>
          </a:p>
        </p:txBody>
      </p:sp>
      <p:sp>
        <p:nvSpPr>
          <p:cNvPr id="18" name="TextBox 17"/>
          <p:cNvSpPr txBox="1"/>
          <p:nvPr/>
        </p:nvSpPr>
        <p:spPr>
          <a:xfrm>
            <a:off x="2468545" y="2106408"/>
            <a:ext cx="543791" cy="584775"/>
          </a:xfrm>
          <a:prstGeom prst="rect">
            <a:avLst/>
          </a:prstGeom>
          <a:noFill/>
        </p:spPr>
        <p:txBody>
          <a:bodyPr wrap="square" rtlCol="0">
            <a:spAutoFit/>
          </a:bodyPr>
          <a:lstStyle/>
          <a:p>
            <a:r>
              <a:rPr lang="vi-VN" sz="3200" b="1" dirty="0">
                <a:solidFill>
                  <a:srgbClr val="C00000"/>
                </a:solidFill>
              </a:rPr>
              <a:t>,</a:t>
            </a:r>
            <a:endParaRPr lang="en-US" sz="3200" b="1" dirty="0">
              <a:solidFill>
                <a:srgbClr val="C00000"/>
              </a:solidFill>
            </a:endParaRPr>
          </a:p>
        </p:txBody>
      </p:sp>
    </p:spTree>
    <p:extLst>
      <p:ext uri="{BB962C8B-B14F-4D97-AF65-F5344CB8AC3E}">
        <p14:creationId xmlns:p14="http://schemas.microsoft.com/office/powerpoint/2010/main" val="29690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remove" grpId="0" nodeType="with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10"/>
                                        </p:tgtEl>
                                      </p:cBhvr>
                                    </p:animEffect>
                                    <p:animScale>
                                      <p:cBhvr>
                                        <p:cTn id="10" dur="500" autoRev="1" fill="hold"/>
                                        <p:tgtEl>
                                          <p:spTgt spid="10"/>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1000" tmFilter="0, 0; .2, .5; .8, .5; 1, 0"/>
                                        <p:tgtEl>
                                          <p:spTgt spid="18"/>
                                        </p:tgtEl>
                                      </p:cBhvr>
                                    </p:animEffect>
                                    <p:animScale>
                                      <p:cBhvr>
                                        <p:cTn id="13" dur="500" autoRev="1" fill="hold"/>
                                        <p:tgtEl>
                                          <p:spTgt spid="18"/>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1000" tmFilter="0, 0; .2, .5; .8, .5; 1, 0"/>
                                        <p:tgtEl>
                                          <p:spTgt spid="17"/>
                                        </p:tgtEl>
                                      </p:cBhvr>
                                    </p:animEffect>
                                    <p:animScale>
                                      <p:cBhvr>
                                        <p:cTn id="16" dur="500" autoRev="1" fill="hold"/>
                                        <p:tgtEl>
                                          <p:spTgt spid="17"/>
                                        </p:tgtEl>
                                      </p:cBhvr>
                                      <p:by x="105000" y="105000"/>
                                    </p:animScale>
                                  </p:childTnLst>
                                </p:cTn>
                              </p:par>
                              <p:par>
                                <p:cTn id="17" presetID="26" presetClass="emph" presetSubtype="0" repeatCount="indefinite" fill="hold" grpId="0" nodeType="withEffect">
                                  <p:stCondLst>
                                    <p:cond delay="0"/>
                                  </p:stCondLst>
                                  <p:childTnLst>
                                    <p:animEffect transition="out" filter="fade">
                                      <p:cBhvr>
                                        <p:cTn id="18" dur="1000" tmFilter="0, 0; .2, .5; .8, .5; 1, 0"/>
                                        <p:tgtEl>
                                          <p:spTgt spid="15"/>
                                        </p:tgtEl>
                                      </p:cBhvr>
                                    </p:animEffect>
                                    <p:animScale>
                                      <p:cBhvr>
                                        <p:cTn id="19" dur="500" autoRev="1" fill="hold"/>
                                        <p:tgtEl>
                                          <p:spTgt spid="15"/>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1000" tmFilter="0, 0; .2, .5; .8, .5; 1, 0"/>
                                        <p:tgtEl>
                                          <p:spTgt spid="12"/>
                                        </p:tgtEl>
                                      </p:cBhvr>
                                    </p:animEffect>
                                    <p:animScale>
                                      <p:cBhvr>
                                        <p:cTn id="22"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555" y="540325"/>
            <a:ext cx="8551718" cy="3239348"/>
          </a:xfrm>
          <a:prstGeom prst="rect">
            <a:avLst/>
          </a:prstGeom>
          <a:noFill/>
        </p:spPr>
        <p:txBody>
          <a:bodyPr wrap="square" rtlCol="0">
            <a:spAutoFit/>
          </a:bodyPr>
          <a:lstStyle/>
          <a:p>
            <a:pPr algn="just" defTabSz="685800">
              <a:spcBef>
                <a:spcPts val="900"/>
              </a:spcBef>
              <a:buClrTx/>
            </a:pPr>
            <a:r>
              <a:rPr lang="vi-VN"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Muốn cộng hai số thập phân ta làm như sau:</a:t>
            </a:r>
          </a:p>
          <a:p>
            <a:pPr algn="just" defTabSz="685800">
              <a:spcBef>
                <a:spcPts val="900"/>
              </a:spcBef>
              <a:buClrTx/>
            </a:pPr>
            <a:r>
              <a:rPr lang="vi-VN"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hạng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này</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dưới</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hạng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kia</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sao</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cho</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chữ</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r>
              <a:rPr lang="vi-VN"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ở </a:t>
            </a:r>
            <a:r>
              <a:rPr lang="en-US" altLang="en-US" sz="2800" b="1"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cùng</a:t>
            </a:r>
            <a:r>
              <a:rPr lang="en-US"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hàng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đặt</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thẳng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cột</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nhau</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just" defTabSz="685800">
              <a:spcBef>
                <a:spcPts val="900"/>
              </a:spcBef>
              <a:buClrTx/>
            </a:pPr>
            <a:r>
              <a:rPr lang="vi-VN"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Cộng</a:t>
            </a:r>
            <a:r>
              <a:rPr lang="en-US"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như</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cộng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hai</a:t>
            </a:r>
            <a:r>
              <a:rPr lang="en-US"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tự</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nhiên</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just" defTabSz="685800">
              <a:spcBef>
                <a:spcPts val="900"/>
              </a:spcBef>
              <a:buClrTx/>
            </a:pPr>
            <a:r>
              <a:rPr lang="vi-VN"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dấu</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phẩy</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thẳng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cột</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dấu</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phẩy</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ở hai </a:t>
            </a:r>
            <a:r>
              <a:rPr lang="en-US" altLang="en-US" sz="2800" b="1"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8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12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hạng</a:t>
            </a:r>
            <a:r>
              <a:rPr lang="en-US" altLang="en-US" sz="2800" b="1" kern="1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702424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1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183" y="706581"/>
            <a:ext cx="7259248" cy="1443351"/>
          </a:xfrm>
          <a:prstGeom prst="rect">
            <a:avLst/>
          </a:prstGeom>
          <a:noFill/>
        </p:spPr>
        <p:txBody>
          <a:bodyPr wrap="square" rtlCol="0">
            <a:spAutoFit/>
          </a:bodyPr>
          <a:lstStyle/>
          <a:p>
            <a:pPr marL="342900" indent="-342900">
              <a:buAutoNum type="arabicPeriod"/>
            </a:pPr>
            <a:r>
              <a:rPr lang="vi-VN" sz="3200" b="1" dirty="0" smtClean="0"/>
              <a:t>Đặt tính rồi tính.</a:t>
            </a:r>
          </a:p>
          <a:p>
            <a:endParaRPr lang="vi-VN" sz="2400" dirty="0"/>
          </a:p>
          <a:p>
            <a:r>
              <a:rPr lang="vi-VN" sz="2400" dirty="0" smtClean="0"/>
              <a:t>        </a:t>
            </a:r>
            <a:r>
              <a:rPr lang="vi-VN" sz="2400" dirty="0" smtClean="0"/>
              <a:t>          </a:t>
            </a:r>
            <a:r>
              <a:rPr lang="vi-VN" sz="3200" b="1" dirty="0" smtClean="0"/>
              <a:t>6,8 + 9,7              5,34 + 7,49</a:t>
            </a:r>
            <a:endParaRPr lang="en-US" sz="3200" b="1" dirty="0"/>
          </a:p>
        </p:txBody>
      </p:sp>
      <p:sp>
        <p:nvSpPr>
          <p:cNvPr id="3" name="TextBox 2"/>
          <p:cNvSpPr txBox="1"/>
          <p:nvPr/>
        </p:nvSpPr>
        <p:spPr>
          <a:xfrm>
            <a:off x="2400298" y="2618510"/>
            <a:ext cx="5794131" cy="584775"/>
          </a:xfrm>
          <a:prstGeom prst="rect">
            <a:avLst/>
          </a:prstGeom>
          <a:noFill/>
        </p:spPr>
        <p:txBody>
          <a:bodyPr wrap="square" rtlCol="0">
            <a:spAutoFit/>
          </a:bodyPr>
          <a:lstStyle/>
          <a:p>
            <a:r>
              <a:rPr lang="vi-VN" sz="3200" b="1" dirty="0" smtClean="0"/>
              <a:t>8,16 + 5,9            18,6 + 8,72</a:t>
            </a:r>
            <a:endParaRPr lang="en-US" sz="3200" b="1" dirty="0"/>
          </a:p>
        </p:txBody>
      </p:sp>
    </p:spTree>
    <p:extLst>
      <p:ext uri="{BB962C8B-B14F-4D97-AF65-F5344CB8AC3E}">
        <p14:creationId xmlns:p14="http://schemas.microsoft.com/office/powerpoint/2010/main" val="1421689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119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190486" y="353293"/>
            <a:ext cx="1465085" cy="1371600"/>
          </a:xfrm>
          <a:prstGeom prst="ellipse">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dirty="0" smtClean="0">
                <a:solidFill>
                  <a:srgbClr val="FF0000"/>
                </a:solidFill>
              </a:rPr>
              <a:t>HẾT GIỜ</a:t>
            </a:r>
            <a:endParaRPr lang="en-US" sz="2800" b="1" dirty="0">
              <a:solidFill>
                <a:srgbClr val="FF0000"/>
              </a:solidFill>
              <a:latin typeface="Algerian" panose="04020705040A02060702" pitchFamily="82" charset="0"/>
            </a:endParaRPr>
          </a:p>
        </p:txBody>
      </p:sp>
      <p:sp>
        <p:nvSpPr>
          <p:cNvPr id="3" name="Oval 2"/>
          <p:cNvSpPr/>
          <p:nvPr/>
        </p:nvSpPr>
        <p:spPr>
          <a:xfrm>
            <a:off x="7190484"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1</a:t>
            </a:r>
            <a:endParaRPr lang="en-US" sz="4400" b="1" dirty="0"/>
          </a:p>
        </p:txBody>
      </p:sp>
      <p:sp>
        <p:nvSpPr>
          <p:cNvPr id="4" name="Oval 3"/>
          <p:cNvSpPr/>
          <p:nvPr/>
        </p:nvSpPr>
        <p:spPr>
          <a:xfrm>
            <a:off x="7206086"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2</a:t>
            </a:r>
            <a:endParaRPr lang="en-US" sz="4400" b="1" dirty="0"/>
          </a:p>
        </p:txBody>
      </p:sp>
      <p:sp>
        <p:nvSpPr>
          <p:cNvPr id="5" name="Oval 4"/>
          <p:cNvSpPr/>
          <p:nvPr/>
        </p:nvSpPr>
        <p:spPr>
          <a:xfrm>
            <a:off x="7190484"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3</a:t>
            </a:r>
            <a:endParaRPr lang="en-US" sz="4400" b="1" dirty="0"/>
          </a:p>
        </p:txBody>
      </p:sp>
      <p:sp>
        <p:nvSpPr>
          <p:cNvPr id="6" name="Oval 5"/>
          <p:cNvSpPr/>
          <p:nvPr/>
        </p:nvSpPr>
        <p:spPr>
          <a:xfrm>
            <a:off x="7198285"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4</a:t>
            </a:r>
            <a:endParaRPr lang="en-US" sz="4400" b="1" dirty="0"/>
          </a:p>
        </p:txBody>
      </p:sp>
      <p:sp>
        <p:nvSpPr>
          <p:cNvPr id="7" name="Oval 6"/>
          <p:cNvSpPr/>
          <p:nvPr/>
        </p:nvSpPr>
        <p:spPr>
          <a:xfrm>
            <a:off x="7213887" y="353293"/>
            <a:ext cx="146508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5</a:t>
            </a:r>
            <a:endParaRPr lang="en-US" sz="4400" b="1" dirty="0"/>
          </a:p>
        </p:txBody>
      </p:sp>
      <p:sp>
        <p:nvSpPr>
          <p:cNvPr id="11" name="TextBox 10"/>
          <p:cNvSpPr txBox="1"/>
          <p:nvPr/>
        </p:nvSpPr>
        <p:spPr>
          <a:xfrm>
            <a:off x="1766454" y="491931"/>
            <a:ext cx="3855028" cy="584775"/>
          </a:xfrm>
          <a:prstGeom prst="rect">
            <a:avLst/>
          </a:prstGeom>
          <a:noFill/>
        </p:spPr>
        <p:txBody>
          <a:bodyPr wrap="square" rtlCol="0">
            <a:spAutoFit/>
          </a:bodyPr>
          <a:lstStyle/>
          <a:p>
            <a:r>
              <a:rPr lang="vi-VN" sz="3200" b="1" dirty="0" smtClean="0"/>
              <a:t>Đúng (Đ)/ Sai (S) ?</a:t>
            </a:r>
            <a:endParaRPr lang="en-US" sz="3200" b="1" dirty="0"/>
          </a:p>
        </p:txBody>
      </p:sp>
      <p:sp>
        <p:nvSpPr>
          <p:cNvPr id="13" name="TextBox 12"/>
          <p:cNvSpPr txBox="1"/>
          <p:nvPr/>
        </p:nvSpPr>
        <p:spPr>
          <a:xfrm>
            <a:off x="2036621" y="1433944"/>
            <a:ext cx="1849577" cy="1579420"/>
          </a:xfrm>
          <a:prstGeom prst="rect">
            <a:avLst/>
          </a:prstGeom>
          <a:noFill/>
        </p:spPr>
        <p:txBody>
          <a:bodyPr wrap="square" rtlCol="0">
            <a:spAutoFit/>
          </a:bodyPr>
          <a:lstStyle/>
          <a:p>
            <a:r>
              <a:rPr lang="vi-VN" sz="3200" b="1" dirty="0" smtClean="0"/>
              <a:t>       5,4</a:t>
            </a:r>
          </a:p>
          <a:p>
            <a:r>
              <a:rPr lang="vi-VN" sz="3200" b="1" dirty="0"/>
              <a:t> </a:t>
            </a:r>
            <a:r>
              <a:rPr lang="vi-VN" sz="3200" b="1" dirty="0" smtClean="0"/>
              <a:t>      3,9</a:t>
            </a:r>
          </a:p>
          <a:p>
            <a:r>
              <a:rPr lang="vi-VN" sz="3200" b="1" dirty="0" smtClean="0"/>
              <a:t>       8,13</a:t>
            </a:r>
            <a:endParaRPr lang="en-US" sz="3200" b="1" dirty="0"/>
          </a:p>
        </p:txBody>
      </p:sp>
      <p:sp>
        <p:nvSpPr>
          <p:cNvPr id="14" name="TextBox 13"/>
          <p:cNvSpPr txBox="1"/>
          <p:nvPr/>
        </p:nvSpPr>
        <p:spPr>
          <a:xfrm>
            <a:off x="2545772" y="1724893"/>
            <a:ext cx="259773" cy="523220"/>
          </a:xfrm>
          <a:prstGeom prst="rect">
            <a:avLst/>
          </a:prstGeom>
          <a:noFill/>
        </p:spPr>
        <p:txBody>
          <a:bodyPr wrap="square" rtlCol="0">
            <a:spAutoFit/>
          </a:bodyPr>
          <a:lstStyle/>
          <a:p>
            <a:r>
              <a:rPr lang="vi-VN" sz="2800" dirty="0"/>
              <a:t>+</a:t>
            </a:r>
            <a:endParaRPr lang="en-US" sz="2800" dirty="0"/>
          </a:p>
        </p:txBody>
      </p:sp>
      <p:cxnSp>
        <p:nvCxnSpPr>
          <p:cNvPr id="16" name="Straight Connector 15"/>
          <p:cNvCxnSpPr/>
          <p:nvPr/>
        </p:nvCxnSpPr>
        <p:spPr>
          <a:xfrm flipV="1">
            <a:off x="2660073" y="2452256"/>
            <a:ext cx="1033895" cy="10389"/>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3886198" y="2320850"/>
            <a:ext cx="488373" cy="54704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smtClean="0"/>
              <a:t>S</a:t>
            </a:r>
            <a:endParaRPr lang="en-US" sz="3200" b="1" dirty="0"/>
          </a:p>
        </p:txBody>
      </p:sp>
    </p:spTree>
    <p:extLst>
      <p:ext uri="{BB962C8B-B14F-4D97-AF65-F5344CB8AC3E}">
        <p14:creationId xmlns:p14="http://schemas.microsoft.com/office/powerpoint/2010/main" val="2870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1000"/>
                                  </p:stCondLst>
                                  <p:childTnLst>
                                    <p:animEffect transition="out" filter="wipe(righ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2" presetClass="exit" presetSubtype="2" fill="hold" grpId="0" nodeType="afterEffect">
                                  <p:stCondLst>
                                    <p:cond delay="1000"/>
                                  </p:stCondLst>
                                  <p:childTnLst>
                                    <p:animEffect transition="out" filter="wipe(right)">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22" presetClass="exit" presetSubtype="2" fill="hold" grpId="0" nodeType="afterEffect">
                                  <p:stCondLst>
                                    <p:cond delay="1000"/>
                                  </p:stCondLst>
                                  <p:childTnLst>
                                    <p:animEffect transition="out" filter="wipe(right)">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6000"/>
                            </p:stCondLst>
                            <p:childTnLst>
                              <p:par>
                                <p:cTn id="17" presetID="22" presetClass="exit" presetSubtype="2" fill="hold" grpId="0" nodeType="afterEffect">
                                  <p:stCondLst>
                                    <p:cond delay="1000"/>
                                  </p:stCondLst>
                                  <p:childTnLst>
                                    <p:animEffect transition="out" filter="wipe(right)">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par>
                          <p:cTn id="20" fill="hold">
                            <p:stCondLst>
                              <p:cond delay="8000"/>
                            </p:stCondLst>
                            <p:childTnLst>
                              <p:par>
                                <p:cTn id="21" presetID="22" presetClass="exit" presetSubtype="2" fill="hold" grpId="0" nodeType="afterEffect">
                                  <p:stCondLst>
                                    <p:cond delay="1000"/>
                                  </p:stCondLst>
                                  <p:childTnLst>
                                    <p:animEffect transition="out" filter="wipe(right)">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4" fill="hold">
                            <p:stCondLst>
                              <p:cond delay="10000"/>
                            </p:stCondLst>
                            <p:childTnLst>
                              <p:par>
                                <p:cTn id="25" presetID="27" presetClass="emph" presetSubtype="0" fill="remove" grpId="0" nodeType="afterEffect">
                                  <p:stCondLst>
                                    <p:cond delay="0"/>
                                  </p:stCondLst>
                                  <p:childTnLst>
                                    <p:animClr clrSpc="rgb" dir="cw">
                                      <p:cBhvr override="childStyle">
                                        <p:cTn id="26" dur="500" autoRev="1" fill="remove"/>
                                        <p:tgtEl>
                                          <p:spTgt spid="9"/>
                                        </p:tgtEl>
                                        <p:attrNameLst>
                                          <p:attrName>style.color</p:attrName>
                                        </p:attrNameLst>
                                      </p:cBhvr>
                                      <p:to>
                                        <a:schemeClr val="bg1"/>
                                      </p:to>
                                    </p:animClr>
                                    <p:animClr clrSpc="rgb" dir="cw">
                                      <p:cBhvr>
                                        <p:cTn id="27" dur="500" autoRev="1" fill="remove"/>
                                        <p:tgtEl>
                                          <p:spTgt spid="9"/>
                                        </p:tgtEl>
                                        <p:attrNameLst>
                                          <p:attrName>fillcolor</p:attrName>
                                        </p:attrNameLst>
                                      </p:cBhvr>
                                      <p:to>
                                        <a:schemeClr val="bg1"/>
                                      </p:to>
                                    </p:animClr>
                                    <p:set>
                                      <p:cBhvr>
                                        <p:cTn id="28" dur="500" autoRev="1" fill="remove"/>
                                        <p:tgtEl>
                                          <p:spTgt spid="9"/>
                                        </p:tgtEl>
                                        <p:attrNameLst>
                                          <p:attrName>fill.type</p:attrName>
                                        </p:attrNameLst>
                                      </p:cBhvr>
                                      <p:to>
                                        <p:strVal val="solid"/>
                                      </p:to>
                                    </p:set>
                                    <p:set>
                                      <p:cBhvr>
                                        <p:cTn id="29" dur="500" autoRev="1" fill="remove"/>
                                        <p:tgtEl>
                                          <p:spTgt spid="9"/>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500"/>
                                        <p:tgtEl>
                                          <p:spTgt spid="17"/>
                                        </p:tgtEl>
                                      </p:cBhvr>
                                    </p:animEffect>
                                  </p:childTnLst>
                                  <p:subTnLst>
                                    <p:audio>
                                      <p:cMediaNode>
                                        <p:cTn display="0" masterRel="sameClick">
                                          <p:stCondLst>
                                            <p:cond evt="begin" delay="0">
                                              <p:tn val="32"/>
                                            </p:cond>
                                          </p:stCondLst>
                                          <p:endCondLst>
                                            <p:cond evt="onStopAudio" delay="0">
                                              <p:tgtEl>
                                                <p:sldTgt/>
                                              </p:tgtEl>
                                            </p:cond>
                                          </p:endCondLst>
                                        </p:cTn>
                                        <p:tgtEl>
                                          <p:sndTgt r:embed="rId4"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7"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244903" y="231363"/>
            <a:ext cx="1465085" cy="1371600"/>
          </a:xfrm>
          <a:prstGeom prst="ellipse">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dirty="0" smtClean="0">
                <a:solidFill>
                  <a:srgbClr val="FF0000"/>
                </a:solidFill>
              </a:rPr>
              <a:t>HẾT GIỜ</a:t>
            </a:r>
            <a:endParaRPr lang="en-US" sz="2800" b="1" dirty="0">
              <a:solidFill>
                <a:srgbClr val="FF0000"/>
              </a:solidFill>
              <a:latin typeface="Algerian" panose="04020705040A02060702" pitchFamily="82" charset="0"/>
            </a:endParaRPr>
          </a:p>
        </p:txBody>
      </p:sp>
      <p:sp>
        <p:nvSpPr>
          <p:cNvPr id="3" name="Oval 2"/>
          <p:cNvSpPr/>
          <p:nvPr/>
        </p:nvSpPr>
        <p:spPr>
          <a:xfrm>
            <a:off x="7229299" y="23136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1</a:t>
            </a:r>
            <a:endParaRPr lang="en-US" sz="4400" b="1" dirty="0"/>
          </a:p>
        </p:txBody>
      </p:sp>
      <p:sp>
        <p:nvSpPr>
          <p:cNvPr id="4" name="Oval 3"/>
          <p:cNvSpPr/>
          <p:nvPr/>
        </p:nvSpPr>
        <p:spPr>
          <a:xfrm>
            <a:off x="7244903" y="23136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2</a:t>
            </a:r>
            <a:endParaRPr lang="en-US" sz="4400" b="1" dirty="0"/>
          </a:p>
        </p:txBody>
      </p:sp>
      <p:sp>
        <p:nvSpPr>
          <p:cNvPr id="5" name="Oval 4"/>
          <p:cNvSpPr/>
          <p:nvPr/>
        </p:nvSpPr>
        <p:spPr>
          <a:xfrm>
            <a:off x="7229299" y="23136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3</a:t>
            </a:r>
            <a:endParaRPr lang="en-US" sz="4400" b="1" dirty="0"/>
          </a:p>
        </p:txBody>
      </p:sp>
      <p:sp>
        <p:nvSpPr>
          <p:cNvPr id="6" name="Oval 5"/>
          <p:cNvSpPr/>
          <p:nvPr/>
        </p:nvSpPr>
        <p:spPr>
          <a:xfrm>
            <a:off x="7237101" y="23136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4</a:t>
            </a:r>
            <a:endParaRPr lang="en-US" sz="4400" b="1" dirty="0"/>
          </a:p>
        </p:txBody>
      </p:sp>
      <p:sp>
        <p:nvSpPr>
          <p:cNvPr id="7" name="Oval 6"/>
          <p:cNvSpPr/>
          <p:nvPr/>
        </p:nvSpPr>
        <p:spPr>
          <a:xfrm>
            <a:off x="7252703" y="231363"/>
            <a:ext cx="146508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5</a:t>
            </a:r>
            <a:endParaRPr lang="en-US" sz="4400" b="1" dirty="0"/>
          </a:p>
        </p:txBody>
      </p:sp>
      <p:sp>
        <p:nvSpPr>
          <p:cNvPr id="11" name="TextBox 10"/>
          <p:cNvSpPr txBox="1"/>
          <p:nvPr/>
        </p:nvSpPr>
        <p:spPr>
          <a:xfrm>
            <a:off x="1766454" y="491931"/>
            <a:ext cx="3855028" cy="584775"/>
          </a:xfrm>
          <a:prstGeom prst="rect">
            <a:avLst/>
          </a:prstGeom>
          <a:noFill/>
        </p:spPr>
        <p:txBody>
          <a:bodyPr wrap="square" rtlCol="0">
            <a:spAutoFit/>
          </a:bodyPr>
          <a:lstStyle/>
          <a:p>
            <a:r>
              <a:rPr lang="vi-VN" sz="3200" b="1" dirty="0" smtClean="0"/>
              <a:t>Đúng (Đ)/ Sai (S) ?</a:t>
            </a:r>
            <a:endParaRPr lang="en-US" sz="3200" b="1" dirty="0"/>
          </a:p>
        </p:txBody>
      </p:sp>
      <p:sp>
        <p:nvSpPr>
          <p:cNvPr id="13" name="TextBox 12"/>
          <p:cNvSpPr txBox="1"/>
          <p:nvPr/>
        </p:nvSpPr>
        <p:spPr>
          <a:xfrm>
            <a:off x="2987384" y="1463283"/>
            <a:ext cx="1849577" cy="1569660"/>
          </a:xfrm>
          <a:prstGeom prst="rect">
            <a:avLst/>
          </a:prstGeom>
          <a:noFill/>
        </p:spPr>
        <p:txBody>
          <a:bodyPr wrap="square" rtlCol="0">
            <a:spAutoFit/>
          </a:bodyPr>
          <a:lstStyle/>
          <a:p>
            <a:r>
              <a:rPr lang="vi-VN" sz="3200" b="1" dirty="0" smtClean="0"/>
              <a:t>2,45         4,37       6,82</a:t>
            </a:r>
            <a:endParaRPr lang="en-US" sz="3200" b="1" dirty="0"/>
          </a:p>
        </p:txBody>
      </p:sp>
      <p:sp>
        <p:nvSpPr>
          <p:cNvPr id="14" name="TextBox 13"/>
          <p:cNvSpPr txBox="1"/>
          <p:nvPr/>
        </p:nvSpPr>
        <p:spPr>
          <a:xfrm>
            <a:off x="2688645" y="1737123"/>
            <a:ext cx="259773" cy="523220"/>
          </a:xfrm>
          <a:prstGeom prst="rect">
            <a:avLst/>
          </a:prstGeom>
          <a:noFill/>
        </p:spPr>
        <p:txBody>
          <a:bodyPr wrap="square" rtlCol="0">
            <a:spAutoFit/>
          </a:bodyPr>
          <a:lstStyle/>
          <a:p>
            <a:r>
              <a:rPr lang="vi-VN" sz="2800" dirty="0"/>
              <a:t>+</a:t>
            </a:r>
            <a:endParaRPr lang="en-US" sz="2800" dirty="0"/>
          </a:p>
        </p:txBody>
      </p:sp>
      <p:cxnSp>
        <p:nvCxnSpPr>
          <p:cNvPr id="16" name="Straight Connector 15"/>
          <p:cNvCxnSpPr/>
          <p:nvPr/>
        </p:nvCxnSpPr>
        <p:spPr>
          <a:xfrm>
            <a:off x="2847109" y="2441864"/>
            <a:ext cx="1049479" cy="1"/>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4147268" y="2341632"/>
            <a:ext cx="488373" cy="54704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a:t>Đ</a:t>
            </a:r>
            <a:endParaRPr lang="en-US" sz="3200" b="1" dirty="0"/>
          </a:p>
        </p:txBody>
      </p:sp>
    </p:spTree>
    <p:extLst>
      <p:ext uri="{BB962C8B-B14F-4D97-AF65-F5344CB8AC3E}">
        <p14:creationId xmlns:p14="http://schemas.microsoft.com/office/powerpoint/2010/main" val="36824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1000"/>
                                  </p:stCondLst>
                                  <p:childTnLst>
                                    <p:animEffect transition="out" filter="wipe(righ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2" presetClass="exit" presetSubtype="2" fill="hold" grpId="0" nodeType="afterEffect">
                                  <p:stCondLst>
                                    <p:cond delay="1000"/>
                                  </p:stCondLst>
                                  <p:childTnLst>
                                    <p:animEffect transition="out" filter="wipe(right)">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22" presetClass="exit" presetSubtype="2" fill="hold" grpId="0" nodeType="afterEffect">
                                  <p:stCondLst>
                                    <p:cond delay="1000"/>
                                  </p:stCondLst>
                                  <p:childTnLst>
                                    <p:animEffect transition="out" filter="wipe(right)">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6000"/>
                            </p:stCondLst>
                            <p:childTnLst>
                              <p:par>
                                <p:cTn id="17" presetID="22" presetClass="exit" presetSubtype="2" fill="hold" grpId="0" nodeType="afterEffect">
                                  <p:stCondLst>
                                    <p:cond delay="1000"/>
                                  </p:stCondLst>
                                  <p:childTnLst>
                                    <p:animEffect transition="out" filter="wipe(right)">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par>
                          <p:cTn id="20" fill="hold">
                            <p:stCondLst>
                              <p:cond delay="8000"/>
                            </p:stCondLst>
                            <p:childTnLst>
                              <p:par>
                                <p:cTn id="21" presetID="22" presetClass="exit" presetSubtype="2" fill="hold" grpId="0" nodeType="afterEffect">
                                  <p:stCondLst>
                                    <p:cond delay="1000"/>
                                  </p:stCondLst>
                                  <p:childTnLst>
                                    <p:animEffect transition="out" filter="wipe(right)">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4" fill="hold">
                            <p:stCondLst>
                              <p:cond delay="10000"/>
                            </p:stCondLst>
                            <p:childTnLst>
                              <p:par>
                                <p:cTn id="25" presetID="27" presetClass="emph" presetSubtype="0" fill="remove" grpId="0" nodeType="afterEffect">
                                  <p:stCondLst>
                                    <p:cond delay="1000"/>
                                  </p:stCondLst>
                                  <p:childTnLst>
                                    <p:animClr clrSpc="rgb" dir="cw">
                                      <p:cBhvr override="childStyle">
                                        <p:cTn id="26" dur="500" autoRev="1" fill="remove"/>
                                        <p:tgtEl>
                                          <p:spTgt spid="9"/>
                                        </p:tgtEl>
                                        <p:attrNameLst>
                                          <p:attrName>style.color</p:attrName>
                                        </p:attrNameLst>
                                      </p:cBhvr>
                                      <p:to>
                                        <a:schemeClr val="bg1"/>
                                      </p:to>
                                    </p:animClr>
                                    <p:animClr clrSpc="rgb" dir="cw">
                                      <p:cBhvr>
                                        <p:cTn id="27" dur="500" autoRev="1" fill="remove"/>
                                        <p:tgtEl>
                                          <p:spTgt spid="9"/>
                                        </p:tgtEl>
                                        <p:attrNameLst>
                                          <p:attrName>fillcolor</p:attrName>
                                        </p:attrNameLst>
                                      </p:cBhvr>
                                      <p:to>
                                        <a:schemeClr val="bg1"/>
                                      </p:to>
                                    </p:animClr>
                                    <p:set>
                                      <p:cBhvr>
                                        <p:cTn id="28" dur="500" autoRev="1" fill="remove"/>
                                        <p:tgtEl>
                                          <p:spTgt spid="9"/>
                                        </p:tgtEl>
                                        <p:attrNameLst>
                                          <p:attrName>fill.type</p:attrName>
                                        </p:attrNameLst>
                                      </p:cBhvr>
                                      <p:to>
                                        <p:strVal val="solid"/>
                                      </p:to>
                                    </p:set>
                                    <p:set>
                                      <p:cBhvr>
                                        <p:cTn id="29" dur="500" autoRev="1" fill="remove"/>
                                        <p:tgtEl>
                                          <p:spTgt spid="9"/>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500"/>
                                        <p:tgtEl>
                                          <p:spTgt spid="17"/>
                                        </p:tgtEl>
                                      </p:cBhvr>
                                    </p:animEffect>
                                  </p:childTnLst>
                                  <p:subTnLst>
                                    <p:audio>
                                      <p:cMediaNode>
                                        <p:cTn display="0" masterRel="sameClick">
                                          <p:stCondLst>
                                            <p:cond evt="begin" delay="0">
                                              <p:tn val="32"/>
                                            </p:cond>
                                          </p:stCondLst>
                                          <p:endCondLst>
                                            <p:cond evt="onStopAudio" delay="0">
                                              <p:tgtEl>
                                                <p:sldTgt/>
                                              </p:tgtEl>
                                            </p:cond>
                                          </p:endCondLst>
                                        </p:cTn>
                                        <p:tgtEl>
                                          <p:sndTgt r:embed="rId4"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7"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190486" y="353293"/>
            <a:ext cx="1465085" cy="1371600"/>
          </a:xfrm>
          <a:prstGeom prst="ellipse">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dirty="0" smtClean="0">
                <a:solidFill>
                  <a:srgbClr val="FF0000"/>
                </a:solidFill>
              </a:rPr>
              <a:t>HẾT GIỜ</a:t>
            </a:r>
            <a:endParaRPr lang="en-US" sz="2800" b="1" dirty="0">
              <a:solidFill>
                <a:srgbClr val="FF0000"/>
              </a:solidFill>
              <a:latin typeface="Algerian" panose="04020705040A02060702" pitchFamily="82" charset="0"/>
            </a:endParaRPr>
          </a:p>
        </p:txBody>
      </p:sp>
      <p:sp>
        <p:nvSpPr>
          <p:cNvPr id="3" name="Oval 2"/>
          <p:cNvSpPr/>
          <p:nvPr/>
        </p:nvSpPr>
        <p:spPr>
          <a:xfrm>
            <a:off x="7174882"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1</a:t>
            </a:r>
            <a:endParaRPr lang="en-US" sz="4400" b="1" dirty="0"/>
          </a:p>
        </p:txBody>
      </p:sp>
      <p:sp>
        <p:nvSpPr>
          <p:cNvPr id="4" name="Oval 3"/>
          <p:cNvSpPr/>
          <p:nvPr/>
        </p:nvSpPr>
        <p:spPr>
          <a:xfrm>
            <a:off x="7159280"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2</a:t>
            </a:r>
            <a:endParaRPr lang="en-US" sz="4400" b="1" dirty="0"/>
          </a:p>
        </p:txBody>
      </p:sp>
      <p:sp>
        <p:nvSpPr>
          <p:cNvPr id="5" name="Oval 4"/>
          <p:cNvSpPr/>
          <p:nvPr/>
        </p:nvSpPr>
        <p:spPr>
          <a:xfrm>
            <a:off x="7174882"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3</a:t>
            </a:r>
            <a:endParaRPr lang="en-US" sz="4400" b="1" dirty="0"/>
          </a:p>
        </p:txBody>
      </p:sp>
      <p:sp>
        <p:nvSpPr>
          <p:cNvPr id="6" name="Oval 5"/>
          <p:cNvSpPr/>
          <p:nvPr/>
        </p:nvSpPr>
        <p:spPr>
          <a:xfrm>
            <a:off x="7167081" y="353293"/>
            <a:ext cx="1496291"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4</a:t>
            </a:r>
            <a:endParaRPr lang="en-US" sz="4400" b="1" dirty="0"/>
          </a:p>
        </p:txBody>
      </p:sp>
      <p:sp>
        <p:nvSpPr>
          <p:cNvPr id="7" name="Oval 6"/>
          <p:cNvSpPr/>
          <p:nvPr/>
        </p:nvSpPr>
        <p:spPr>
          <a:xfrm>
            <a:off x="7185248" y="353293"/>
            <a:ext cx="1470323"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t>5</a:t>
            </a:r>
            <a:endParaRPr lang="en-US" sz="4400" b="1" dirty="0"/>
          </a:p>
        </p:txBody>
      </p:sp>
      <p:sp>
        <p:nvSpPr>
          <p:cNvPr id="11" name="TextBox 10"/>
          <p:cNvSpPr txBox="1"/>
          <p:nvPr/>
        </p:nvSpPr>
        <p:spPr>
          <a:xfrm>
            <a:off x="1766454" y="491931"/>
            <a:ext cx="3855028" cy="584775"/>
          </a:xfrm>
          <a:prstGeom prst="rect">
            <a:avLst/>
          </a:prstGeom>
          <a:noFill/>
        </p:spPr>
        <p:txBody>
          <a:bodyPr wrap="square" rtlCol="0">
            <a:spAutoFit/>
          </a:bodyPr>
          <a:lstStyle/>
          <a:p>
            <a:r>
              <a:rPr lang="vi-VN" sz="3200" b="1" dirty="0" smtClean="0"/>
              <a:t>Đúng (Đ)/ Sai (S) ?</a:t>
            </a:r>
            <a:endParaRPr lang="en-US" sz="3200" b="1" dirty="0"/>
          </a:p>
        </p:txBody>
      </p:sp>
      <p:sp>
        <p:nvSpPr>
          <p:cNvPr id="13" name="TextBox 12"/>
          <p:cNvSpPr txBox="1"/>
          <p:nvPr/>
        </p:nvSpPr>
        <p:spPr>
          <a:xfrm>
            <a:off x="2036621" y="1433944"/>
            <a:ext cx="1849577" cy="1569660"/>
          </a:xfrm>
          <a:prstGeom prst="rect">
            <a:avLst/>
          </a:prstGeom>
          <a:noFill/>
        </p:spPr>
        <p:txBody>
          <a:bodyPr wrap="square" rtlCol="0">
            <a:spAutoFit/>
          </a:bodyPr>
          <a:lstStyle/>
          <a:p>
            <a:r>
              <a:rPr lang="vi-VN" sz="3200" b="1" dirty="0" smtClean="0"/>
              <a:t>       6,53</a:t>
            </a:r>
          </a:p>
          <a:p>
            <a:r>
              <a:rPr lang="vi-VN" sz="3200" b="1" dirty="0"/>
              <a:t> </a:t>
            </a:r>
            <a:r>
              <a:rPr lang="vi-VN" sz="3200" b="1" dirty="0" smtClean="0"/>
              <a:t>      12,8       </a:t>
            </a:r>
          </a:p>
          <a:p>
            <a:r>
              <a:rPr lang="vi-VN" sz="3200" b="1" dirty="0" smtClean="0"/>
              <a:t>       78,1</a:t>
            </a:r>
            <a:endParaRPr lang="en-US" sz="3200" b="1" dirty="0"/>
          </a:p>
        </p:txBody>
      </p:sp>
      <p:sp>
        <p:nvSpPr>
          <p:cNvPr id="14" name="TextBox 13"/>
          <p:cNvSpPr txBox="1"/>
          <p:nvPr/>
        </p:nvSpPr>
        <p:spPr>
          <a:xfrm>
            <a:off x="2545772" y="1724893"/>
            <a:ext cx="259773" cy="523220"/>
          </a:xfrm>
          <a:prstGeom prst="rect">
            <a:avLst/>
          </a:prstGeom>
          <a:noFill/>
        </p:spPr>
        <p:txBody>
          <a:bodyPr wrap="square" rtlCol="0">
            <a:spAutoFit/>
          </a:bodyPr>
          <a:lstStyle/>
          <a:p>
            <a:r>
              <a:rPr lang="vi-VN" sz="2800" dirty="0"/>
              <a:t>+</a:t>
            </a:r>
            <a:endParaRPr lang="en-US" sz="2800" dirty="0"/>
          </a:p>
        </p:txBody>
      </p:sp>
      <p:cxnSp>
        <p:nvCxnSpPr>
          <p:cNvPr id="16" name="Straight Connector 15"/>
          <p:cNvCxnSpPr/>
          <p:nvPr/>
        </p:nvCxnSpPr>
        <p:spPr>
          <a:xfrm>
            <a:off x="2660073" y="2452255"/>
            <a:ext cx="1033895" cy="0"/>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4021276" y="2320850"/>
            <a:ext cx="488373" cy="54704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smtClean="0"/>
              <a:t>S</a:t>
            </a:r>
            <a:endParaRPr lang="en-US" sz="3200" b="1" dirty="0"/>
          </a:p>
        </p:txBody>
      </p:sp>
    </p:spTree>
    <p:extLst>
      <p:ext uri="{BB962C8B-B14F-4D97-AF65-F5344CB8AC3E}">
        <p14:creationId xmlns:p14="http://schemas.microsoft.com/office/powerpoint/2010/main" val="1810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1000"/>
                                  </p:stCondLst>
                                  <p:childTnLst>
                                    <p:animEffect transition="out" filter="wipe(righ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2" presetClass="exit" presetSubtype="2" fill="hold" grpId="0" nodeType="afterEffect">
                                  <p:stCondLst>
                                    <p:cond delay="1000"/>
                                  </p:stCondLst>
                                  <p:childTnLst>
                                    <p:animEffect transition="out" filter="wipe(right)">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22" presetClass="exit" presetSubtype="2" fill="hold" grpId="0" nodeType="afterEffect">
                                  <p:stCondLst>
                                    <p:cond delay="1000"/>
                                  </p:stCondLst>
                                  <p:childTnLst>
                                    <p:animEffect transition="out" filter="wipe(right)">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6000"/>
                            </p:stCondLst>
                            <p:childTnLst>
                              <p:par>
                                <p:cTn id="17" presetID="22" presetClass="exit" presetSubtype="2" fill="hold" grpId="0" nodeType="afterEffect">
                                  <p:stCondLst>
                                    <p:cond delay="1000"/>
                                  </p:stCondLst>
                                  <p:childTnLst>
                                    <p:animEffect transition="out" filter="wipe(right)">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par>
                          <p:cTn id="20" fill="hold">
                            <p:stCondLst>
                              <p:cond delay="8000"/>
                            </p:stCondLst>
                            <p:childTnLst>
                              <p:par>
                                <p:cTn id="21" presetID="22" presetClass="exit" presetSubtype="2" fill="hold" grpId="0" nodeType="afterEffect">
                                  <p:stCondLst>
                                    <p:cond delay="1000"/>
                                  </p:stCondLst>
                                  <p:childTnLst>
                                    <p:animEffect transition="out" filter="wipe(right)">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4" fill="hold">
                            <p:stCondLst>
                              <p:cond delay="10000"/>
                            </p:stCondLst>
                            <p:childTnLst>
                              <p:par>
                                <p:cTn id="25" presetID="27" presetClass="emph" presetSubtype="0" fill="remove" grpId="0" nodeType="afterEffect">
                                  <p:stCondLst>
                                    <p:cond delay="1000"/>
                                  </p:stCondLst>
                                  <p:childTnLst>
                                    <p:animClr clrSpc="rgb" dir="cw">
                                      <p:cBhvr override="childStyle">
                                        <p:cTn id="26" dur="500" autoRev="1" fill="remove"/>
                                        <p:tgtEl>
                                          <p:spTgt spid="9"/>
                                        </p:tgtEl>
                                        <p:attrNameLst>
                                          <p:attrName>style.color</p:attrName>
                                        </p:attrNameLst>
                                      </p:cBhvr>
                                      <p:to>
                                        <a:schemeClr val="bg1"/>
                                      </p:to>
                                    </p:animClr>
                                    <p:animClr clrSpc="rgb" dir="cw">
                                      <p:cBhvr>
                                        <p:cTn id="27" dur="500" autoRev="1" fill="remove"/>
                                        <p:tgtEl>
                                          <p:spTgt spid="9"/>
                                        </p:tgtEl>
                                        <p:attrNameLst>
                                          <p:attrName>fillcolor</p:attrName>
                                        </p:attrNameLst>
                                      </p:cBhvr>
                                      <p:to>
                                        <a:schemeClr val="bg1"/>
                                      </p:to>
                                    </p:animClr>
                                    <p:set>
                                      <p:cBhvr>
                                        <p:cTn id="28" dur="500" autoRev="1" fill="remove"/>
                                        <p:tgtEl>
                                          <p:spTgt spid="9"/>
                                        </p:tgtEl>
                                        <p:attrNameLst>
                                          <p:attrName>fill.type</p:attrName>
                                        </p:attrNameLst>
                                      </p:cBhvr>
                                      <p:to>
                                        <p:strVal val="solid"/>
                                      </p:to>
                                    </p:set>
                                    <p:set>
                                      <p:cBhvr>
                                        <p:cTn id="29" dur="500" autoRev="1" fill="remove"/>
                                        <p:tgtEl>
                                          <p:spTgt spid="9"/>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500"/>
                                        <p:tgtEl>
                                          <p:spTgt spid="17"/>
                                        </p:tgtEl>
                                      </p:cBhvr>
                                    </p:animEffect>
                                  </p:childTnLst>
                                  <p:subTnLst>
                                    <p:audio>
                                      <p:cMediaNode>
                                        <p:cTn display="0" masterRel="sameClick">
                                          <p:stCondLst>
                                            <p:cond evt="begin" delay="0">
                                              <p:tn val="32"/>
                                            </p:cond>
                                          </p:stCondLst>
                                          <p:endCondLst>
                                            <p:cond evt="onStopAudio" delay="0">
                                              <p:tgtEl>
                                                <p:sldTgt/>
                                              </p:tgtEl>
                                            </p:cond>
                                          </p:endCondLst>
                                        </p:cTn>
                                        <p:tgtEl>
                                          <p:sndTgt r:embed="rId4"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7"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84386" y="377680"/>
            <a:ext cx="6662738" cy="1962150"/>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6" name="Rounded Rectangle 5"/>
          <p:cNvSpPr/>
          <p:nvPr/>
        </p:nvSpPr>
        <p:spPr>
          <a:xfrm>
            <a:off x="2305671" y="489003"/>
            <a:ext cx="6311092" cy="1739503"/>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a:defRPr/>
            </a:pPr>
            <a:r>
              <a:rPr lang="vi-VN" sz="2700" b="1" dirty="0" smtClean="0">
                <a:solidFill>
                  <a:prstClr val="black">
                    <a:lumMod val="95000"/>
                    <a:lumOff val="5000"/>
                  </a:prstClr>
                </a:solidFill>
                <a:latin typeface="Times New Roman" pitchFamily="18" charset="0"/>
                <a:cs typeface="Times New Roman" pitchFamily="18" charset="0"/>
              </a:rPr>
              <a:t>Câu 1: Số thích hợp điền vào chỗ chấm :</a:t>
            </a:r>
          </a:p>
          <a:p>
            <a:pPr algn="just" defTabSz="685800">
              <a:defRPr/>
            </a:pPr>
            <a:r>
              <a:rPr lang="vi-VN" sz="2700" b="1" dirty="0" smtClean="0">
                <a:solidFill>
                  <a:prstClr val="black">
                    <a:lumMod val="95000"/>
                    <a:lumOff val="5000"/>
                  </a:prstClr>
                </a:solidFill>
                <a:latin typeface="Times New Roman" pitchFamily="18" charset="0"/>
                <a:cs typeface="Times New Roman" pitchFamily="18" charset="0"/>
              </a:rPr>
              <a:t>                1,65 m = ... cm</a:t>
            </a:r>
            <a:endParaRPr lang="vi-VN" sz="2700" b="1" dirty="0">
              <a:solidFill>
                <a:prstClr val="black">
                  <a:lumMod val="95000"/>
                  <a:lumOff val="5000"/>
                </a:prstClr>
              </a:solidFill>
              <a:latin typeface="Times New Roman" pitchFamily="18" charset="0"/>
              <a:cs typeface="Times New Roman" pitchFamily="18" charset="0"/>
            </a:endParaRPr>
          </a:p>
        </p:txBody>
      </p:sp>
      <p:sp>
        <p:nvSpPr>
          <p:cNvPr id="11" name="Rounded Rectangle 10"/>
          <p:cNvSpPr/>
          <p:nvPr/>
        </p:nvSpPr>
        <p:spPr>
          <a:xfrm>
            <a:off x="1984386" y="2658919"/>
            <a:ext cx="6662738" cy="2118122"/>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8" name="Rounded Rectangle 7"/>
          <p:cNvSpPr/>
          <p:nvPr/>
        </p:nvSpPr>
        <p:spPr>
          <a:xfrm>
            <a:off x="5328853" y="2793458"/>
            <a:ext cx="3073004" cy="881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defTabSz="685800">
              <a:defRPr/>
            </a:pPr>
            <a:r>
              <a:rPr lang="en-US" sz="2400" b="1" dirty="0">
                <a:solidFill>
                  <a:srgbClr val="FF0000"/>
                </a:solidFill>
                <a:latin typeface="Times New Roman" pitchFamily="18" charset="0"/>
                <a:cs typeface="Times New Roman" pitchFamily="18" charset="0"/>
              </a:rPr>
              <a:t>B.</a:t>
            </a:r>
            <a:r>
              <a:rPr lang="en-US" sz="2400" b="1" dirty="0">
                <a:solidFill>
                  <a:prstClr val="black">
                    <a:lumMod val="95000"/>
                    <a:lumOff val="5000"/>
                  </a:prstClr>
                </a:solidFill>
                <a:latin typeface="Times New Roman" pitchFamily="18" charset="0"/>
                <a:cs typeface="Times New Roman" pitchFamily="18" charset="0"/>
              </a:rPr>
              <a:t>   </a:t>
            </a:r>
            <a:r>
              <a:rPr lang="vi-VN" sz="2400" b="1" dirty="0" smtClean="0">
                <a:solidFill>
                  <a:prstClr val="black">
                    <a:lumMod val="95000"/>
                    <a:lumOff val="5000"/>
                  </a:prstClr>
                </a:solidFill>
                <a:latin typeface="Times New Roman" pitchFamily="18" charset="0"/>
                <a:cs typeface="Times New Roman" pitchFamily="18" charset="0"/>
              </a:rPr>
              <a:t>16,5</a:t>
            </a:r>
            <a:endParaRPr lang="en-US" sz="2400" b="1" dirty="0">
              <a:solidFill>
                <a:prstClr val="black">
                  <a:lumMod val="95000"/>
                  <a:lumOff val="5000"/>
                </a:prstClr>
              </a:solidFill>
              <a:latin typeface="Times New Roman" pitchFamily="18" charset="0"/>
              <a:cs typeface="Times New Roman" pitchFamily="18" charset="0"/>
            </a:endParaRPr>
          </a:p>
        </p:txBody>
      </p:sp>
      <p:sp>
        <p:nvSpPr>
          <p:cNvPr id="9" name="Rounded Rectangle 8"/>
          <p:cNvSpPr/>
          <p:nvPr/>
        </p:nvSpPr>
        <p:spPr>
          <a:xfrm>
            <a:off x="2229655" y="3797155"/>
            <a:ext cx="2853929" cy="8822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b="1" dirty="0">
                <a:solidFill>
                  <a:srgbClr val="FF0000"/>
                </a:solidFill>
                <a:latin typeface="Times New Roman" pitchFamily="18" charset="0"/>
                <a:cs typeface="Times New Roman" pitchFamily="18" charset="0"/>
              </a:rPr>
              <a:t>C</a:t>
            </a:r>
            <a:r>
              <a:rPr lang="vi-VN" sz="2400" b="1">
                <a:solidFill>
                  <a:srgbClr val="FF0000"/>
                </a:solidFill>
                <a:latin typeface="Times New Roman" pitchFamily="18" charset="0"/>
                <a:cs typeface="Times New Roman" pitchFamily="18" charset="0"/>
              </a:rPr>
              <a:t>.</a:t>
            </a:r>
            <a:r>
              <a:rPr lang="vi-VN" sz="2400" b="1">
                <a:solidFill>
                  <a:prstClr val="black">
                    <a:lumMod val="95000"/>
                    <a:lumOff val="5000"/>
                  </a:prstClr>
                </a:solidFill>
                <a:latin typeface="Times New Roman" pitchFamily="18" charset="0"/>
                <a:cs typeface="Times New Roman" pitchFamily="18" charset="0"/>
              </a:rPr>
              <a:t> </a:t>
            </a:r>
            <a:r>
              <a:rPr lang="en-US" sz="2400" b="1" dirty="0">
                <a:solidFill>
                  <a:prstClr val="black">
                    <a:lumMod val="95000"/>
                    <a:lumOff val="5000"/>
                  </a:prstClr>
                </a:solidFill>
                <a:latin typeface="Times New Roman" pitchFamily="18" charset="0"/>
                <a:cs typeface="Times New Roman" pitchFamily="18" charset="0"/>
              </a:rPr>
              <a:t>  </a:t>
            </a:r>
            <a:r>
              <a:rPr lang="vi-VN" sz="2400" b="1" dirty="0" smtClean="0">
                <a:solidFill>
                  <a:prstClr val="black">
                    <a:lumMod val="95000"/>
                    <a:lumOff val="5000"/>
                  </a:prstClr>
                </a:solidFill>
                <a:latin typeface="Times New Roman" pitchFamily="18" charset="0"/>
                <a:cs typeface="Times New Roman" pitchFamily="18" charset="0"/>
              </a:rPr>
              <a:t>165</a:t>
            </a:r>
            <a:endParaRPr lang="vi-VN" sz="2400" b="1" dirty="0">
              <a:solidFill>
                <a:prstClr val="black">
                  <a:lumMod val="95000"/>
                  <a:lumOff val="5000"/>
                </a:prstClr>
              </a:solidFill>
              <a:latin typeface="Times New Roman" pitchFamily="18" charset="0"/>
              <a:cs typeface="Times New Roman" pitchFamily="18" charset="0"/>
            </a:endParaRPr>
          </a:p>
        </p:txBody>
      </p:sp>
      <p:sp>
        <p:nvSpPr>
          <p:cNvPr id="10" name="Rounded Rectangle 9"/>
          <p:cNvSpPr/>
          <p:nvPr/>
        </p:nvSpPr>
        <p:spPr>
          <a:xfrm>
            <a:off x="5353885" y="3797155"/>
            <a:ext cx="3047971" cy="8822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r>
              <a:rPr lang="en-US" sz="2400" b="1" dirty="0">
                <a:solidFill>
                  <a:srgbClr val="FF0000"/>
                </a:solidFill>
                <a:latin typeface="Times New Roman" pitchFamily="18" charset="0"/>
                <a:cs typeface="Times New Roman" pitchFamily="18" charset="0"/>
              </a:rPr>
              <a:t>D.</a:t>
            </a:r>
            <a:r>
              <a:rPr lang="en-US" sz="2400" b="1" dirty="0">
                <a:solidFill>
                  <a:prstClr val="black">
                    <a:lumMod val="95000"/>
                    <a:lumOff val="5000"/>
                  </a:prstClr>
                </a:solidFill>
                <a:latin typeface="Times New Roman" pitchFamily="18" charset="0"/>
                <a:cs typeface="Times New Roman" pitchFamily="18" charset="0"/>
              </a:rPr>
              <a:t>   </a:t>
            </a:r>
            <a:r>
              <a:rPr lang="vi-VN" sz="2400" b="1" dirty="0" smtClean="0">
                <a:solidFill>
                  <a:prstClr val="black">
                    <a:lumMod val="95000"/>
                    <a:lumOff val="5000"/>
                  </a:prstClr>
                </a:solidFill>
                <a:latin typeface="Times New Roman" pitchFamily="18" charset="0"/>
                <a:cs typeface="Times New Roman" pitchFamily="18" charset="0"/>
              </a:rPr>
              <a:t>0,0165</a:t>
            </a:r>
            <a:endParaRPr lang="en-US" sz="2400" b="1" dirty="0">
              <a:solidFill>
                <a:prstClr val="black">
                  <a:lumMod val="95000"/>
                  <a:lumOff val="5000"/>
                </a:prstClr>
              </a:solidFill>
              <a:latin typeface="Times New Roman" pitchFamily="18" charset="0"/>
              <a:cs typeface="Times New Roman" pitchFamily="18" charset="0"/>
            </a:endParaRPr>
          </a:p>
        </p:txBody>
      </p:sp>
      <p:sp>
        <p:nvSpPr>
          <p:cNvPr id="15" name="Flowchart: Terminator 14"/>
          <p:cNvSpPr/>
          <p:nvPr/>
        </p:nvSpPr>
        <p:spPr>
          <a:xfrm rot="5400000">
            <a:off x="3388134" y="2457703"/>
            <a:ext cx="340519" cy="135731"/>
          </a:xfrm>
          <a:prstGeom prst="flowChartTerminator">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16" name="Flowchart: Terminator 15"/>
          <p:cNvSpPr/>
          <p:nvPr/>
        </p:nvSpPr>
        <p:spPr>
          <a:xfrm rot="5400000">
            <a:off x="6821301" y="2461870"/>
            <a:ext cx="340519" cy="134540"/>
          </a:xfrm>
          <a:prstGeom prst="flowChartTerminator">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7" name="Rounded Rectangle 6"/>
          <p:cNvSpPr/>
          <p:nvPr/>
        </p:nvSpPr>
        <p:spPr>
          <a:xfrm>
            <a:off x="2229655" y="2793458"/>
            <a:ext cx="2853929" cy="881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en-US" sz="2400" b="1" dirty="0">
                <a:solidFill>
                  <a:srgbClr val="FF0000"/>
                </a:solidFill>
                <a:latin typeface="Times New Roman" pitchFamily="18" charset="0"/>
                <a:cs typeface="Times New Roman" pitchFamily="18" charset="0"/>
              </a:rPr>
              <a:t>A.</a:t>
            </a:r>
            <a:r>
              <a:rPr lang="en-US" sz="2400" b="1" dirty="0">
                <a:solidFill>
                  <a:prstClr val="black">
                    <a:lumMod val="95000"/>
                    <a:lumOff val="5000"/>
                  </a:prstClr>
                </a:solidFill>
                <a:latin typeface="Times New Roman" pitchFamily="18" charset="0"/>
                <a:cs typeface="Times New Roman" pitchFamily="18" charset="0"/>
              </a:rPr>
              <a:t>   </a:t>
            </a:r>
            <a:r>
              <a:rPr lang="vi-VN" sz="2400" b="1" dirty="0" smtClean="0">
                <a:solidFill>
                  <a:prstClr val="black">
                    <a:lumMod val="95000"/>
                    <a:lumOff val="5000"/>
                  </a:prstClr>
                </a:solidFill>
                <a:latin typeface="Times New Roman" pitchFamily="18" charset="0"/>
                <a:cs typeface="Times New Roman" pitchFamily="18" charset="0"/>
              </a:rPr>
              <a:t>1,65</a:t>
            </a:r>
            <a:endParaRPr lang="en-US" sz="2400" b="1" dirty="0">
              <a:solidFill>
                <a:prstClr val="black">
                  <a:lumMod val="95000"/>
                  <a:lumOff val="5000"/>
                </a:prstClr>
              </a:solidFill>
              <a:latin typeface="Times New Roman" pitchFamily="18" charset="0"/>
              <a:cs typeface="Times New Roman" pitchFamily="18" charset="0"/>
            </a:endParaRPr>
          </a:p>
        </p:txBody>
      </p:sp>
      <p:sp>
        <p:nvSpPr>
          <p:cNvPr id="21" name="Chevron 20">
            <a:hlinkClick r:id="rId6" action="ppaction://hlinksldjump"/>
          </p:cNvPr>
          <p:cNvSpPr/>
          <p:nvPr/>
        </p:nvSpPr>
        <p:spPr>
          <a:xfrm flipH="1">
            <a:off x="8503060" y="4661550"/>
            <a:ext cx="230981" cy="23693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22" name="Chevron 21">
            <a:hlinkClick r:id="rId6" action="ppaction://hlinksldjump"/>
          </p:cNvPr>
          <p:cNvSpPr/>
          <p:nvPr/>
        </p:nvSpPr>
        <p:spPr>
          <a:xfrm flipH="1">
            <a:off x="8500677" y="2514852"/>
            <a:ext cx="232172" cy="23693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23" name="Chevron 22">
            <a:hlinkClick r:id="rId6" action="ppaction://hlinksldjump"/>
          </p:cNvPr>
          <p:cNvSpPr/>
          <p:nvPr/>
        </p:nvSpPr>
        <p:spPr>
          <a:xfrm>
            <a:off x="1899853" y="4650834"/>
            <a:ext cx="188119" cy="245269"/>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24" name="Chevron 23">
            <a:hlinkClick r:id="rId6" action="ppaction://hlinksldjump"/>
          </p:cNvPr>
          <p:cNvSpPr/>
          <p:nvPr/>
        </p:nvSpPr>
        <p:spPr>
          <a:xfrm>
            <a:off x="1897472" y="2521996"/>
            <a:ext cx="197644" cy="23693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pic>
        <p:nvPicPr>
          <p:cNvPr id="3" name="Picture 2">
            <a:extLst>
              <a:ext uri="{FF2B5EF4-FFF2-40B4-BE49-F238E27FC236}">
                <a16:creationId xmlns:a16="http://schemas.microsoft.com/office/drawing/2014/main" id="{D719B138-EA04-4B80-A854-B03DDD6F3B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458" y="1127333"/>
            <a:ext cx="2395993" cy="1410142"/>
          </a:xfrm>
          <a:prstGeom prst="rect">
            <a:avLst/>
          </a:prstGeom>
        </p:spPr>
      </p:pic>
      <p:sp>
        <p:nvSpPr>
          <p:cNvPr id="4" name="Rectangle 3">
            <a:extLst>
              <a:ext uri="{FF2B5EF4-FFF2-40B4-BE49-F238E27FC236}">
                <a16:creationId xmlns:a16="http://schemas.microsoft.com/office/drawing/2014/main" id="{7F555D89-0CE2-44CE-A4E1-BADC25C85497}"/>
              </a:ext>
            </a:extLst>
          </p:cNvPr>
          <p:cNvSpPr/>
          <p:nvPr/>
        </p:nvSpPr>
        <p:spPr>
          <a:xfrm>
            <a:off x="251915" y="608403"/>
            <a:ext cx="1421391" cy="1323751"/>
          </a:xfrm>
          <a:prstGeom prst="rect">
            <a:avLst/>
          </a:prstGeom>
          <a:noFill/>
        </p:spPr>
        <p:txBody>
          <a:bodyPr spcFirstLastPara="1" wrap="none" lIns="68580" tIns="34290" rIns="68580" bIns="34290" numCol="1">
            <a:prstTxWarp prst="textArchUp">
              <a:avLst/>
            </a:prstTxWarp>
            <a:spAutoFit/>
          </a:bodyPr>
          <a:lstStyle/>
          <a:p>
            <a:pPr algn="ctr" defTabSz="685800"/>
            <a:r>
              <a:rPr lang="en-US" sz="4050" b="1" dirty="0">
                <a:ln w="22225">
                  <a:solidFill>
                    <a:srgbClr val="ED7D31"/>
                  </a:solidFill>
                  <a:prstDash val="solid"/>
                </a:ln>
                <a:solidFill>
                  <a:srgbClr val="ED7D31">
                    <a:lumMod val="40000"/>
                    <a:lumOff val="60000"/>
                  </a:srgbClr>
                </a:solidFill>
              </a:rPr>
              <a:t>Rung </a:t>
            </a:r>
            <a:r>
              <a:rPr lang="en-US" sz="4050" b="1" dirty="0" err="1">
                <a:ln w="22225">
                  <a:solidFill>
                    <a:srgbClr val="ED7D31"/>
                  </a:solidFill>
                  <a:prstDash val="solid"/>
                </a:ln>
                <a:solidFill>
                  <a:srgbClr val="ED7D31">
                    <a:lumMod val="40000"/>
                    <a:lumOff val="60000"/>
                  </a:srgbClr>
                </a:solidFill>
              </a:rPr>
              <a:t>chuông</a:t>
            </a:r>
            <a:r>
              <a:rPr lang="en-US" sz="4050" b="1" dirty="0">
                <a:ln w="22225">
                  <a:solidFill>
                    <a:srgbClr val="ED7D31"/>
                  </a:solidFill>
                  <a:prstDash val="solid"/>
                </a:ln>
                <a:solidFill>
                  <a:srgbClr val="ED7D31">
                    <a:lumMod val="40000"/>
                    <a:lumOff val="60000"/>
                  </a:srgbClr>
                </a:solidFill>
              </a:rPr>
              <a:t> </a:t>
            </a:r>
            <a:r>
              <a:rPr lang="en-US" sz="4050" b="1" dirty="0" err="1">
                <a:ln w="22225">
                  <a:solidFill>
                    <a:srgbClr val="ED7D31"/>
                  </a:solidFill>
                  <a:prstDash val="solid"/>
                </a:ln>
                <a:solidFill>
                  <a:srgbClr val="ED7D31">
                    <a:lumMod val="40000"/>
                    <a:lumOff val="60000"/>
                  </a:srgbClr>
                </a:solidFill>
              </a:rPr>
              <a:t>vàng</a:t>
            </a:r>
            <a:endParaRPr lang="en-US" sz="4050" b="1" dirty="0">
              <a:ln w="22225">
                <a:solidFill>
                  <a:srgbClr val="ED7D31"/>
                </a:solidFill>
                <a:prstDash val="solid"/>
              </a:ln>
              <a:solidFill>
                <a:srgbClr val="ED7D31">
                  <a:lumMod val="40000"/>
                  <a:lumOff val="60000"/>
                </a:srgbClr>
              </a:solidFill>
            </a:endParaRPr>
          </a:p>
        </p:txBody>
      </p:sp>
      <p:pic>
        <p:nvPicPr>
          <p:cNvPr id="19"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1915" y="2521996"/>
            <a:ext cx="1617683" cy="1461211"/>
          </a:xfrm>
          <a:prstGeom prst="rect">
            <a:avLst/>
          </a:prstGeom>
        </p:spPr>
      </p:pic>
    </p:spTree>
    <p:extLst>
      <p:ext uri="{BB962C8B-B14F-4D97-AF65-F5344CB8AC3E}">
        <p14:creationId xmlns:p14="http://schemas.microsoft.com/office/powerpoint/2010/main" val="40414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00B05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5"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9"/>
                                        </p:tgtEl>
                                      </p:cBhvr>
                                    </p:cmd>
                                  </p:childTnLst>
                                </p:cTn>
                              </p:par>
                            </p:childTnLst>
                          </p:cTn>
                        </p:par>
                      </p:childTnLst>
                    </p:cTn>
                  </p:par>
                </p:childTnLst>
              </p:cTn>
              <p:nextCondLst>
                <p:cond evt="onClick" delay="0">
                  <p:tgtEl>
                    <p:spTgt spid="19"/>
                  </p:tgtEl>
                </p:cond>
              </p:nextCondLst>
            </p:seq>
            <p:video>
              <p:cMediaNode vol="80000">
                <p:cTn id="14" fill="hold" display="0">
                  <p:stCondLst>
                    <p:cond delay="indefinite"/>
                  </p:stCondLst>
                </p:cTn>
                <p:tgtEl>
                  <p:spTgt spid="19"/>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627" y="290945"/>
            <a:ext cx="3366655" cy="584775"/>
          </a:xfrm>
          <a:prstGeom prst="rect">
            <a:avLst/>
          </a:prstGeom>
          <a:noFill/>
        </p:spPr>
        <p:txBody>
          <a:bodyPr wrap="square" rtlCol="0">
            <a:spAutoFit/>
          </a:bodyPr>
          <a:lstStyle/>
          <a:p>
            <a:r>
              <a:rPr lang="vi-VN" sz="3200" b="1" dirty="0"/>
              <a:t>2</a:t>
            </a:r>
            <a:r>
              <a:rPr lang="vi-VN" sz="3200" b="1" smtClean="0"/>
              <a:t>. </a:t>
            </a:r>
            <a:r>
              <a:rPr lang="vi-VN" sz="3200" b="1" dirty="0" smtClean="0"/>
              <a:t>Đ/ S ?</a:t>
            </a:r>
            <a:endParaRPr lang="en-US" sz="3200" b="1" dirty="0"/>
          </a:p>
        </p:txBody>
      </p:sp>
      <p:sp>
        <p:nvSpPr>
          <p:cNvPr id="3" name="TextBox 2"/>
          <p:cNvSpPr txBox="1"/>
          <p:nvPr/>
        </p:nvSpPr>
        <p:spPr>
          <a:xfrm>
            <a:off x="290954" y="1517073"/>
            <a:ext cx="1880752" cy="1579420"/>
          </a:xfrm>
          <a:prstGeom prst="rect">
            <a:avLst/>
          </a:prstGeom>
          <a:noFill/>
        </p:spPr>
        <p:txBody>
          <a:bodyPr wrap="square" rtlCol="0">
            <a:spAutoFit/>
          </a:bodyPr>
          <a:lstStyle/>
          <a:p>
            <a:pPr marL="342900" indent="-342900">
              <a:buAutoNum type="alphaLcParenR"/>
            </a:pPr>
            <a:r>
              <a:rPr lang="vi-VN" sz="3200" b="1" dirty="0" smtClean="0"/>
              <a:t>    5,4</a:t>
            </a:r>
          </a:p>
          <a:p>
            <a:r>
              <a:rPr lang="vi-VN" sz="3200" b="1" dirty="0"/>
              <a:t> </a:t>
            </a:r>
            <a:r>
              <a:rPr lang="vi-VN" sz="3200" b="1" dirty="0" smtClean="0"/>
              <a:t>      3,9            </a:t>
            </a:r>
          </a:p>
          <a:p>
            <a:r>
              <a:rPr lang="vi-VN" sz="3200" b="1" dirty="0"/>
              <a:t> </a:t>
            </a:r>
            <a:r>
              <a:rPr lang="vi-VN" sz="3200" b="1" dirty="0" smtClean="0"/>
              <a:t>      8,13</a:t>
            </a:r>
            <a:endParaRPr lang="en-US" sz="3200" b="1" dirty="0"/>
          </a:p>
        </p:txBody>
      </p:sp>
      <p:sp>
        <p:nvSpPr>
          <p:cNvPr id="13" name="TextBox 12"/>
          <p:cNvSpPr txBox="1"/>
          <p:nvPr/>
        </p:nvSpPr>
        <p:spPr>
          <a:xfrm>
            <a:off x="3356269" y="1589809"/>
            <a:ext cx="1927507" cy="1569660"/>
          </a:xfrm>
          <a:prstGeom prst="rect">
            <a:avLst/>
          </a:prstGeom>
          <a:noFill/>
        </p:spPr>
        <p:txBody>
          <a:bodyPr wrap="square" rtlCol="0">
            <a:spAutoFit/>
          </a:bodyPr>
          <a:lstStyle/>
          <a:p>
            <a:r>
              <a:rPr lang="vi-VN" sz="3200" b="1" dirty="0"/>
              <a:t>b</a:t>
            </a:r>
            <a:r>
              <a:rPr lang="vi-VN" sz="3200" b="1" dirty="0" smtClean="0"/>
              <a:t>)    2,45</a:t>
            </a:r>
          </a:p>
          <a:p>
            <a:r>
              <a:rPr lang="vi-VN" sz="3200" b="1" dirty="0"/>
              <a:t> </a:t>
            </a:r>
            <a:r>
              <a:rPr lang="vi-VN" sz="3200" b="1" dirty="0" smtClean="0"/>
              <a:t>      4,37</a:t>
            </a:r>
          </a:p>
          <a:p>
            <a:r>
              <a:rPr lang="vi-VN" sz="3200" b="1" dirty="0"/>
              <a:t> </a:t>
            </a:r>
            <a:r>
              <a:rPr lang="vi-VN" sz="3200" b="1" dirty="0" smtClean="0"/>
              <a:t>      6,82</a:t>
            </a:r>
            <a:endParaRPr lang="en-US" sz="3200" b="1" dirty="0"/>
          </a:p>
        </p:txBody>
      </p:sp>
      <p:cxnSp>
        <p:nvCxnSpPr>
          <p:cNvPr id="15" name="Straight Connector 14"/>
          <p:cNvCxnSpPr/>
          <p:nvPr/>
        </p:nvCxnSpPr>
        <p:spPr>
          <a:xfrm>
            <a:off x="4016085" y="2589825"/>
            <a:ext cx="1106633" cy="0"/>
          </a:xfrm>
          <a:prstGeom prst="line">
            <a:avLst/>
          </a:prstGeom>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296892" y="1569025"/>
            <a:ext cx="2410690" cy="1569660"/>
          </a:xfrm>
          <a:prstGeom prst="rect">
            <a:avLst/>
          </a:prstGeom>
          <a:noFill/>
        </p:spPr>
        <p:txBody>
          <a:bodyPr wrap="square" rtlCol="0">
            <a:spAutoFit/>
          </a:bodyPr>
          <a:lstStyle/>
          <a:p>
            <a:r>
              <a:rPr lang="vi-VN" sz="3200" b="1" dirty="0" smtClean="0"/>
              <a:t>c)    6,53</a:t>
            </a:r>
          </a:p>
          <a:p>
            <a:r>
              <a:rPr lang="vi-VN" sz="3200" b="1" dirty="0" smtClean="0"/>
              <a:t>       12,8</a:t>
            </a:r>
          </a:p>
          <a:p>
            <a:r>
              <a:rPr lang="vi-VN" sz="3200" b="1" dirty="0" smtClean="0"/>
              <a:t>       78,1</a:t>
            </a:r>
            <a:endParaRPr lang="en-US" sz="3200" b="1" dirty="0"/>
          </a:p>
        </p:txBody>
      </p:sp>
      <p:cxnSp>
        <p:nvCxnSpPr>
          <p:cNvPr id="28" name="Straight Connector 27"/>
          <p:cNvCxnSpPr/>
          <p:nvPr/>
        </p:nvCxnSpPr>
        <p:spPr>
          <a:xfrm flipV="1">
            <a:off x="904011" y="2579435"/>
            <a:ext cx="1140400" cy="10390"/>
          </a:xfrm>
          <a:prstGeom prst="line">
            <a:avLst/>
          </a:prstGeom>
        </p:spPr>
        <p:style>
          <a:lnRef idx="3">
            <a:schemeClr val="dk1"/>
          </a:lnRef>
          <a:fillRef idx="0">
            <a:schemeClr val="dk1"/>
          </a:fillRef>
          <a:effectRef idx="2">
            <a:schemeClr val="dk1"/>
          </a:effectRef>
          <a:fontRef idx="minor">
            <a:schemeClr val="tx1"/>
          </a:fontRef>
        </p:style>
      </p:cxnSp>
      <p:sp>
        <p:nvSpPr>
          <p:cNvPr id="30" name="Rectangle 29"/>
          <p:cNvSpPr/>
          <p:nvPr/>
        </p:nvSpPr>
        <p:spPr>
          <a:xfrm>
            <a:off x="904011" y="1950981"/>
            <a:ext cx="202622" cy="2285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a:t>
            </a:r>
            <a:endParaRPr lang="en-US" sz="2800" dirty="0"/>
          </a:p>
        </p:txBody>
      </p:sp>
      <p:sp>
        <p:nvSpPr>
          <p:cNvPr id="31" name="Rectangle 30"/>
          <p:cNvSpPr/>
          <p:nvPr/>
        </p:nvSpPr>
        <p:spPr>
          <a:xfrm>
            <a:off x="4016085" y="2025163"/>
            <a:ext cx="249382" cy="2285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a:t>
            </a:r>
            <a:endParaRPr lang="en-US" sz="2800" dirty="0"/>
          </a:p>
        </p:txBody>
      </p:sp>
      <p:sp>
        <p:nvSpPr>
          <p:cNvPr id="32" name="Rectangle 31"/>
          <p:cNvSpPr/>
          <p:nvPr/>
        </p:nvSpPr>
        <p:spPr>
          <a:xfrm>
            <a:off x="6982692" y="1981086"/>
            <a:ext cx="249378" cy="2285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a:t>
            </a:r>
            <a:endParaRPr lang="en-US" sz="2800" dirty="0"/>
          </a:p>
        </p:txBody>
      </p:sp>
      <p:sp>
        <p:nvSpPr>
          <p:cNvPr id="33" name="Rounded Rectangle 32"/>
          <p:cNvSpPr/>
          <p:nvPr/>
        </p:nvSpPr>
        <p:spPr>
          <a:xfrm>
            <a:off x="2145723" y="2462647"/>
            <a:ext cx="490977" cy="457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smtClean="0">
                <a:solidFill>
                  <a:schemeClr val="tx1"/>
                </a:solidFill>
              </a:rPr>
              <a:t>S</a:t>
            </a:r>
            <a:endParaRPr lang="en-US" sz="2800" b="1" dirty="0">
              <a:solidFill>
                <a:schemeClr val="tx1"/>
              </a:solidFill>
            </a:endParaRPr>
          </a:p>
        </p:txBody>
      </p:sp>
      <p:sp>
        <p:nvSpPr>
          <p:cNvPr id="34" name="Rounded Rectangle 33"/>
          <p:cNvSpPr/>
          <p:nvPr/>
        </p:nvSpPr>
        <p:spPr>
          <a:xfrm>
            <a:off x="5283776" y="2462647"/>
            <a:ext cx="498758" cy="5428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smtClean="0">
                <a:solidFill>
                  <a:schemeClr val="tx1"/>
                </a:solidFill>
              </a:rPr>
              <a:t>Đ</a:t>
            </a:r>
            <a:endParaRPr lang="en-US" sz="2800" b="1" dirty="0">
              <a:solidFill>
                <a:schemeClr val="tx1"/>
              </a:solidFill>
            </a:endParaRPr>
          </a:p>
        </p:txBody>
      </p:sp>
      <p:sp>
        <p:nvSpPr>
          <p:cNvPr id="35" name="Rounded Rectangle 34"/>
          <p:cNvSpPr/>
          <p:nvPr/>
        </p:nvSpPr>
        <p:spPr>
          <a:xfrm>
            <a:off x="8239991" y="2462646"/>
            <a:ext cx="477982" cy="50915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smtClean="0">
                <a:solidFill>
                  <a:schemeClr val="tx1"/>
                </a:solidFill>
              </a:rPr>
              <a:t>S</a:t>
            </a:r>
            <a:endParaRPr lang="en-US" sz="2800" b="1" dirty="0">
              <a:solidFill>
                <a:schemeClr val="tx1"/>
              </a:solidFill>
            </a:endParaRPr>
          </a:p>
        </p:txBody>
      </p:sp>
      <p:cxnSp>
        <p:nvCxnSpPr>
          <p:cNvPr id="17" name="Straight Connector 16"/>
          <p:cNvCxnSpPr/>
          <p:nvPr/>
        </p:nvCxnSpPr>
        <p:spPr>
          <a:xfrm>
            <a:off x="7024255" y="2589825"/>
            <a:ext cx="100437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13723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Google Shape;84;p3">
            <a:extLst>
              <a:ext uri="{FF2B5EF4-FFF2-40B4-BE49-F238E27FC236}">
                <a16:creationId xmlns:a16="http://schemas.microsoft.com/office/drawing/2014/main" id="{51D29114-2BD4-4D16-5BF0-A6A6C719F756}"/>
              </a:ext>
            </a:extLst>
          </p:cNvPr>
          <p:cNvSpPr/>
          <p:nvPr/>
        </p:nvSpPr>
        <p:spPr>
          <a:xfrm>
            <a:off x="1407381" y="201560"/>
            <a:ext cx="7633252" cy="1460264"/>
          </a:xfrm>
          <a:prstGeom prst="roundRect">
            <a:avLst>
              <a:gd name="adj" fmla="val 6471"/>
            </a:avLst>
          </a:prstGeom>
          <a:solidFill>
            <a:srgbClr val="FFFFFF"/>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r>
              <a:rPr lang="vi-VN" sz="2400" b="1" dirty="0">
                <a:solidFill>
                  <a:schemeClr val="tx1"/>
                </a:solidFill>
                <a:latin typeface="Cambria" panose="02040503050406030204" pitchFamily="18" charset="0"/>
                <a:ea typeface="Cambria" panose="02040503050406030204" pitchFamily="18" charset="0"/>
              </a:rPr>
              <a:t>Mai cùng mẹ đi siêu thị mua quả dưa hấu cân nặng 4,65 kg và quả mít cân nặng 5,8 kg. Hỏi cả quả dưa hấu và quả mít cân nặng bao nhiêu ki-lô-gam?</a:t>
            </a:r>
            <a:endParaRPr sz="2400" b="1" dirty="0">
              <a:solidFill>
                <a:schemeClr val="tx1"/>
              </a:solidFill>
              <a:latin typeface="Cambria" panose="02040503050406030204" pitchFamily="18" charset="0"/>
              <a:ea typeface="Cambria" panose="02040503050406030204" pitchFamily="18" charset="0"/>
            </a:endParaRPr>
          </a:p>
        </p:txBody>
      </p:sp>
      <p:sp>
        <p:nvSpPr>
          <p:cNvPr id="3" name="Google Shape;85;p3">
            <a:extLst>
              <a:ext uri="{FF2B5EF4-FFF2-40B4-BE49-F238E27FC236}">
                <a16:creationId xmlns:a16="http://schemas.microsoft.com/office/drawing/2014/main" id="{8FCB38AC-A6D6-9ABA-CF76-7F7B1D4914FD}"/>
              </a:ext>
            </a:extLst>
          </p:cNvPr>
          <p:cNvSpPr/>
          <p:nvPr/>
        </p:nvSpPr>
        <p:spPr>
          <a:xfrm>
            <a:off x="160581" y="247630"/>
            <a:ext cx="1318362" cy="1294923"/>
          </a:xfrm>
          <a:prstGeom prst="ellipse">
            <a:avLst/>
          </a:prstGeom>
          <a:solidFill>
            <a:schemeClr val="accent3"/>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TextBox 7">
            <a:extLst>
              <a:ext uri="{FF2B5EF4-FFF2-40B4-BE49-F238E27FC236}">
                <a16:creationId xmlns:a16="http://schemas.microsoft.com/office/drawing/2014/main" id="{17BE38EB-5620-6B7B-F2F1-97D7058F92D1}"/>
              </a:ext>
            </a:extLst>
          </p:cNvPr>
          <p:cNvSpPr txBox="1"/>
          <p:nvPr/>
        </p:nvSpPr>
        <p:spPr>
          <a:xfrm>
            <a:off x="649017" y="359125"/>
            <a:ext cx="391412" cy="1015663"/>
          </a:xfrm>
          <a:prstGeom prst="rect">
            <a:avLst/>
          </a:prstGeom>
          <a:noFill/>
        </p:spPr>
        <p:txBody>
          <a:bodyPr wrap="square">
            <a:spAutoFit/>
          </a:bodyPr>
          <a:lstStyle/>
          <a:p>
            <a:pPr algn="ctr"/>
            <a:r>
              <a:rPr lang="en-US" sz="6000" dirty="0">
                <a:ln>
                  <a:solidFill>
                    <a:schemeClr val="bg1">
                      <a:lumMod val="10000"/>
                    </a:schemeClr>
                  </a:solidFill>
                </a:ln>
                <a:solidFill>
                  <a:schemeClr val="tx1"/>
                </a:solidFill>
                <a:latin typeface="SVN-Gretoon" panose="02040603050506020204" pitchFamily="18" charset="0"/>
              </a:rPr>
              <a:t>3</a:t>
            </a:r>
            <a:endParaRPr lang="en-US" sz="6000" dirty="0"/>
          </a:p>
        </p:txBody>
      </p:sp>
      <p:sp>
        <p:nvSpPr>
          <p:cNvPr id="18" name="Rectangle: Rounded Corners 17">
            <a:extLst>
              <a:ext uri="{FF2B5EF4-FFF2-40B4-BE49-F238E27FC236}">
                <a16:creationId xmlns:a16="http://schemas.microsoft.com/office/drawing/2014/main" id="{1E2BC5E3-EDF0-BF4B-E026-DEB5B3C6CA4E}"/>
              </a:ext>
            </a:extLst>
          </p:cNvPr>
          <p:cNvSpPr/>
          <p:nvPr/>
        </p:nvSpPr>
        <p:spPr>
          <a:xfrm>
            <a:off x="548640" y="1956021"/>
            <a:ext cx="8571609" cy="2949934"/>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10000"/>
                </a:schemeClr>
              </a:solidFill>
              <a:latin typeface="#9Slide03 AmpleSoft Bold" panose="02000000000000000000" pitchFamily="2" charset="0"/>
            </a:endParaRPr>
          </a:p>
        </p:txBody>
      </p:sp>
      <p:pic>
        <p:nvPicPr>
          <p:cNvPr id="9" name="Picture 8">
            <a:extLst>
              <a:ext uri="{FF2B5EF4-FFF2-40B4-BE49-F238E27FC236}">
                <a16:creationId xmlns:a16="http://schemas.microsoft.com/office/drawing/2014/main" id="{A4631695-A003-044D-56F3-06BFB9A9B965}"/>
              </a:ext>
            </a:extLst>
          </p:cNvPr>
          <p:cNvPicPr>
            <a:picLocks noChangeAspect="1"/>
          </p:cNvPicPr>
          <p:nvPr/>
        </p:nvPicPr>
        <p:blipFill>
          <a:blip r:embed="rId3"/>
          <a:stretch>
            <a:fillRect/>
          </a:stretch>
        </p:blipFill>
        <p:spPr>
          <a:xfrm>
            <a:off x="1693627" y="2138732"/>
            <a:ext cx="6629731" cy="2631388"/>
          </a:xfrm>
          <a:prstGeom prst="rect">
            <a:avLst/>
          </a:prstGeom>
        </p:spPr>
      </p:pic>
    </p:spTree>
    <p:extLst>
      <p:ext uri="{BB962C8B-B14F-4D97-AF65-F5344CB8AC3E}">
        <p14:creationId xmlns:p14="http://schemas.microsoft.com/office/powerpoint/2010/main" val="8900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40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22516" y="355560"/>
            <a:ext cx="6624608" cy="1215722"/>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6" name="Rounded Rectangle 5"/>
          <p:cNvSpPr/>
          <p:nvPr/>
        </p:nvSpPr>
        <p:spPr>
          <a:xfrm>
            <a:off x="2122499" y="490792"/>
            <a:ext cx="6279357" cy="1065608"/>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a:defRPr/>
            </a:pPr>
            <a:r>
              <a:rPr lang="vi-VN" sz="2700" b="1" dirty="0">
                <a:solidFill>
                  <a:prstClr val="black">
                    <a:lumMod val="95000"/>
                    <a:lumOff val="5000"/>
                  </a:prstClr>
                </a:solidFill>
                <a:latin typeface="Times New Roman" pitchFamily="18" charset="0"/>
                <a:cs typeface="Times New Roman" pitchFamily="18" charset="0"/>
              </a:rPr>
              <a:t>Câu 2: Chọn phép tính đúng</a:t>
            </a:r>
          </a:p>
        </p:txBody>
      </p:sp>
      <p:sp>
        <p:nvSpPr>
          <p:cNvPr id="11" name="Rounded Rectangle 10"/>
          <p:cNvSpPr/>
          <p:nvPr/>
        </p:nvSpPr>
        <p:spPr>
          <a:xfrm>
            <a:off x="1984386" y="1932154"/>
            <a:ext cx="6662738" cy="2844887"/>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8" name="Rounded Rectangle 7"/>
          <p:cNvSpPr/>
          <p:nvPr/>
        </p:nvSpPr>
        <p:spPr>
          <a:xfrm>
            <a:off x="5384215" y="2088608"/>
            <a:ext cx="3116461" cy="9663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dirty="0">
                <a:solidFill>
                  <a:schemeClr val="tx2"/>
                </a:solidFill>
                <a:latin typeface="Times New Roman" pitchFamily="18" charset="0"/>
                <a:cs typeface="Times New Roman" pitchFamily="18" charset="0"/>
              </a:rPr>
              <a:t>B.</a:t>
            </a:r>
            <a:r>
              <a:rPr lang="vi-VN" sz="2400" b="1" dirty="0">
                <a:solidFill>
                  <a:prstClr val="black">
                    <a:lumMod val="95000"/>
                    <a:lumOff val="5000"/>
                  </a:prstClr>
                </a:solidFill>
                <a:latin typeface="Times New Roman" pitchFamily="18" charset="0"/>
                <a:cs typeface="Times New Roman" pitchFamily="18" charset="0"/>
              </a:rPr>
              <a:t>     2159</a:t>
            </a:r>
          </a:p>
          <a:p>
            <a:pPr algn="ctr" defTabSz="685800">
              <a:defRPr/>
            </a:pPr>
            <a:r>
              <a:rPr lang="vi-VN" sz="2400" b="1" dirty="0">
                <a:solidFill>
                  <a:prstClr val="black">
                    <a:lumMod val="95000"/>
                    <a:lumOff val="5000"/>
                  </a:prstClr>
                </a:solidFill>
                <a:latin typeface="Times New Roman" pitchFamily="18" charset="0"/>
                <a:cs typeface="Times New Roman" pitchFamily="18" charset="0"/>
              </a:rPr>
              <a:t>           875</a:t>
            </a:r>
          </a:p>
          <a:p>
            <a:pPr algn="ctr" defTabSz="685800">
              <a:defRPr/>
            </a:pPr>
            <a:r>
              <a:rPr lang="vi-VN" sz="2400" b="1" dirty="0">
                <a:solidFill>
                  <a:prstClr val="black">
                    <a:lumMod val="95000"/>
                    <a:lumOff val="5000"/>
                  </a:prstClr>
                </a:solidFill>
                <a:latin typeface="Times New Roman" pitchFamily="18" charset="0"/>
                <a:cs typeface="Times New Roman" pitchFamily="18" charset="0"/>
              </a:rPr>
              <a:t>         3034</a:t>
            </a:r>
            <a:endParaRPr lang="en-US" sz="2400" b="1" dirty="0">
              <a:solidFill>
                <a:prstClr val="black">
                  <a:lumMod val="95000"/>
                  <a:lumOff val="5000"/>
                </a:prstClr>
              </a:solidFill>
              <a:latin typeface="Times New Roman" pitchFamily="18" charset="0"/>
              <a:cs typeface="Times New Roman" pitchFamily="18" charset="0"/>
            </a:endParaRPr>
          </a:p>
        </p:txBody>
      </p:sp>
      <p:sp>
        <p:nvSpPr>
          <p:cNvPr id="9" name="Rounded Rectangle 8"/>
          <p:cNvSpPr/>
          <p:nvPr/>
        </p:nvSpPr>
        <p:spPr>
          <a:xfrm>
            <a:off x="3558393" y="3463460"/>
            <a:ext cx="2929043" cy="10737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dirty="0">
                <a:solidFill>
                  <a:schemeClr val="tx2"/>
                </a:solidFill>
                <a:latin typeface="Times New Roman" pitchFamily="18" charset="0"/>
                <a:cs typeface="Times New Roman" pitchFamily="18" charset="0"/>
              </a:rPr>
              <a:t>C.         </a:t>
            </a:r>
            <a:r>
              <a:rPr lang="vi-VN" sz="2400" b="1" dirty="0">
                <a:solidFill>
                  <a:prstClr val="black">
                    <a:lumMod val="95000"/>
                    <a:lumOff val="5000"/>
                  </a:prstClr>
                </a:solidFill>
                <a:latin typeface="Times New Roman" pitchFamily="18" charset="0"/>
                <a:cs typeface="Times New Roman" pitchFamily="18" charset="0"/>
              </a:rPr>
              <a:t>2159</a:t>
            </a:r>
          </a:p>
          <a:p>
            <a:pPr algn="ctr" defTabSz="685800">
              <a:defRPr/>
            </a:pPr>
            <a:r>
              <a:rPr lang="vi-VN" sz="2400" b="1" dirty="0">
                <a:solidFill>
                  <a:prstClr val="black">
                    <a:lumMod val="95000"/>
                    <a:lumOff val="5000"/>
                  </a:prstClr>
                </a:solidFill>
                <a:latin typeface="Times New Roman" pitchFamily="18" charset="0"/>
                <a:cs typeface="Times New Roman" pitchFamily="18" charset="0"/>
              </a:rPr>
              <a:t>              875</a:t>
            </a:r>
          </a:p>
          <a:p>
            <a:pPr algn="ctr" defTabSz="685800">
              <a:defRPr/>
            </a:pPr>
            <a:r>
              <a:rPr lang="vi-VN" sz="2400" b="1" dirty="0">
                <a:solidFill>
                  <a:prstClr val="black">
                    <a:lumMod val="95000"/>
                    <a:lumOff val="5000"/>
                  </a:prstClr>
                </a:solidFill>
                <a:latin typeface="Times New Roman" pitchFamily="18" charset="0"/>
                <a:cs typeface="Times New Roman" pitchFamily="18" charset="0"/>
              </a:rPr>
              <a:t>            2934</a:t>
            </a:r>
            <a:endParaRPr lang="en-US" sz="2400" b="1" dirty="0">
              <a:solidFill>
                <a:prstClr val="black">
                  <a:lumMod val="95000"/>
                  <a:lumOff val="5000"/>
                </a:prstClr>
              </a:solidFill>
              <a:latin typeface="Times New Roman" pitchFamily="18" charset="0"/>
              <a:cs typeface="Times New Roman" pitchFamily="18" charset="0"/>
            </a:endParaRPr>
          </a:p>
        </p:txBody>
      </p:sp>
      <p:sp>
        <p:nvSpPr>
          <p:cNvPr id="15" name="Flowchart: Terminator 14"/>
          <p:cNvSpPr/>
          <p:nvPr/>
        </p:nvSpPr>
        <p:spPr>
          <a:xfrm rot="5400000">
            <a:off x="3388134" y="2457703"/>
            <a:ext cx="340519" cy="135731"/>
          </a:xfrm>
          <a:prstGeom prst="flowChartTerminator">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7" name="Rounded Rectangle 6"/>
          <p:cNvSpPr/>
          <p:nvPr/>
        </p:nvSpPr>
        <p:spPr>
          <a:xfrm>
            <a:off x="2290916" y="2088608"/>
            <a:ext cx="2867782" cy="9663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dirty="0">
                <a:solidFill>
                  <a:schemeClr val="tx2"/>
                </a:solidFill>
                <a:latin typeface="Times New Roman" pitchFamily="18" charset="0"/>
                <a:cs typeface="Times New Roman" pitchFamily="18" charset="0"/>
              </a:rPr>
              <a:t>A.</a:t>
            </a:r>
            <a:r>
              <a:rPr lang="vi-VN" sz="2400" b="1" dirty="0">
                <a:solidFill>
                  <a:prstClr val="black">
                    <a:lumMod val="95000"/>
                    <a:lumOff val="5000"/>
                  </a:prstClr>
                </a:solidFill>
                <a:latin typeface="Times New Roman" pitchFamily="18" charset="0"/>
                <a:cs typeface="Times New Roman" pitchFamily="18" charset="0"/>
              </a:rPr>
              <a:t>     2159</a:t>
            </a:r>
          </a:p>
          <a:p>
            <a:pPr algn="ctr" defTabSz="685800">
              <a:defRPr/>
            </a:pPr>
            <a:r>
              <a:rPr lang="vi-VN" sz="2400" b="1" dirty="0">
                <a:solidFill>
                  <a:prstClr val="black">
                    <a:lumMod val="95000"/>
                    <a:lumOff val="5000"/>
                  </a:prstClr>
                </a:solidFill>
                <a:latin typeface="Times New Roman" pitchFamily="18" charset="0"/>
                <a:cs typeface="Times New Roman" pitchFamily="18" charset="0"/>
              </a:rPr>
              <a:t>       875</a:t>
            </a:r>
          </a:p>
          <a:p>
            <a:pPr algn="ctr" defTabSz="685800">
              <a:defRPr/>
            </a:pPr>
            <a:r>
              <a:rPr lang="vi-VN" sz="2400" b="1" dirty="0">
                <a:solidFill>
                  <a:prstClr val="black">
                    <a:lumMod val="95000"/>
                    <a:lumOff val="5000"/>
                  </a:prstClr>
                </a:solidFill>
                <a:latin typeface="Times New Roman" pitchFamily="18" charset="0"/>
                <a:cs typeface="Times New Roman" pitchFamily="18" charset="0"/>
              </a:rPr>
              <a:t>          10909</a:t>
            </a:r>
          </a:p>
        </p:txBody>
      </p:sp>
      <p:sp>
        <p:nvSpPr>
          <p:cNvPr id="21" name="Chevron 20">
            <a:hlinkClick r:id="rId6" action="ppaction://hlinksldjump"/>
          </p:cNvPr>
          <p:cNvSpPr/>
          <p:nvPr/>
        </p:nvSpPr>
        <p:spPr>
          <a:xfrm flipH="1">
            <a:off x="8503060" y="4661550"/>
            <a:ext cx="230981" cy="23693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22" name="Chevron 21">
            <a:hlinkClick r:id="rId6" action="ppaction://hlinksldjump"/>
          </p:cNvPr>
          <p:cNvSpPr/>
          <p:nvPr/>
        </p:nvSpPr>
        <p:spPr>
          <a:xfrm flipH="1">
            <a:off x="8500677" y="2514852"/>
            <a:ext cx="232172" cy="23693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23" name="Chevron 22">
            <a:hlinkClick r:id="rId6" action="ppaction://hlinksldjump"/>
          </p:cNvPr>
          <p:cNvSpPr/>
          <p:nvPr/>
        </p:nvSpPr>
        <p:spPr>
          <a:xfrm>
            <a:off x="1899853" y="4650834"/>
            <a:ext cx="188119" cy="245269"/>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sp>
        <p:nvSpPr>
          <p:cNvPr id="24" name="Chevron 23">
            <a:hlinkClick r:id="rId6" action="ppaction://hlinksldjump"/>
          </p:cNvPr>
          <p:cNvSpPr/>
          <p:nvPr/>
        </p:nvSpPr>
        <p:spPr>
          <a:xfrm>
            <a:off x="1897472" y="2521996"/>
            <a:ext cx="197644" cy="23693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50">
              <a:solidFill>
                <a:prstClr val="black">
                  <a:lumMod val="95000"/>
                  <a:lumOff val="5000"/>
                </a:prstClr>
              </a:solidFill>
            </a:endParaRPr>
          </a:p>
        </p:txBody>
      </p:sp>
      <p:pic>
        <p:nvPicPr>
          <p:cNvPr id="3" name="Picture 2">
            <a:extLst>
              <a:ext uri="{FF2B5EF4-FFF2-40B4-BE49-F238E27FC236}">
                <a16:creationId xmlns:a16="http://schemas.microsoft.com/office/drawing/2014/main" id="{D719B138-EA04-4B80-A854-B03DDD6F3B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457" y="1096972"/>
            <a:ext cx="2395993" cy="1410142"/>
          </a:xfrm>
          <a:prstGeom prst="rect">
            <a:avLst/>
          </a:prstGeom>
        </p:spPr>
      </p:pic>
      <p:sp>
        <p:nvSpPr>
          <p:cNvPr id="4" name="Rectangle 3">
            <a:extLst>
              <a:ext uri="{FF2B5EF4-FFF2-40B4-BE49-F238E27FC236}">
                <a16:creationId xmlns:a16="http://schemas.microsoft.com/office/drawing/2014/main" id="{7F555D89-0CE2-44CE-A4E1-BADC25C85497}"/>
              </a:ext>
            </a:extLst>
          </p:cNvPr>
          <p:cNvSpPr/>
          <p:nvPr/>
        </p:nvSpPr>
        <p:spPr>
          <a:xfrm>
            <a:off x="251915" y="608403"/>
            <a:ext cx="1421391" cy="1323751"/>
          </a:xfrm>
          <a:prstGeom prst="rect">
            <a:avLst/>
          </a:prstGeom>
          <a:noFill/>
        </p:spPr>
        <p:txBody>
          <a:bodyPr spcFirstLastPara="1" wrap="none" lIns="68580" tIns="34290" rIns="68580" bIns="34290" numCol="1">
            <a:prstTxWarp prst="textArchUp">
              <a:avLst/>
            </a:prstTxWarp>
            <a:spAutoFit/>
          </a:bodyPr>
          <a:lstStyle/>
          <a:p>
            <a:pPr algn="ctr" defTabSz="685800"/>
            <a:r>
              <a:rPr lang="en-US" sz="4050" b="1" dirty="0">
                <a:ln w="22225">
                  <a:solidFill>
                    <a:srgbClr val="ED7D31"/>
                  </a:solidFill>
                  <a:prstDash val="solid"/>
                </a:ln>
                <a:solidFill>
                  <a:srgbClr val="ED7D31">
                    <a:lumMod val="40000"/>
                    <a:lumOff val="60000"/>
                  </a:srgbClr>
                </a:solidFill>
              </a:rPr>
              <a:t>Rung </a:t>
            </a:r>
            <a:r>
              <a:rPr lang="en-US" sz="4050" b="1" dirty="0" err="1">
                <a:ln w="22225">
                  <a:solidFill>
                    <a:srgbClr val="ED7D31"/>
                  </a:solidFill>
                  <a:prstDash val="solid"/>
                </a:ln>
                <a:solidFill>
                  <a:srgbClr val="ED7D31">
                    <a:lumMod val="40000"/>
                    <a:lumOff val="60000"/>
                  </a:srgbClr>
                </a:solidFill>
              </a:rPr>
              <a:t>chuông</a:t>
            </a:r>
            <a:r>
              <a:rPr lang="en-US" sz="4050" b="1" dirty="0">
                <a:ln w="22225">
                  <a:solidFill>
                    <a:srgbClr val="ED7D31"/>
                  </a:solidFill>
                  <a:prstDash val="solid"/>
                </a:ln>
                <a:solidFill>
                  <a:srgbClr val="ED7D31">
                    <a:lumMod val="40000"/>
                    <a:lumOff val="60000"/>
                  </a:srgbClr>
                </a:solidFill>
              </a:rPr>
              <a:t> </a:t>
            </a:r>
            <a:r>
              <a:rPr lang="en-US" sz="4050" b="1" dirty="0" err="1">
                <a:ln w="22225">
                  <a:solidFill>
                    <a:srgbClr val="ED7D31"/>
                  </a:solidFill>
                  <a:prstDash val="solid"/>
                </a:ln>
                <a:solidFill>
                  <a:srgbClr val="ED7D31">
                    <a:lumMod val="40000"/>
                    <a:lumOff val="60000"/>
                  </a:srgbClr>
                </a:solidFill>
              </a:rPr>
              <a:t>vàng</a:t>
            </a:r>
            <a:endParaRPr lang="en-US" sz="4050" b="1" dirty="0">
              <a:ln w="22225">
                <a:solidFill>
                  <a:srgbClr val="ED7D31"/>
                </a:solidFill>
                <a:prstDash val="solid"/>
              </a:ln>
              <a:solidFill>
                <a:srgbClr val="ED7D31">
                  <a:lumMod val="40000"/>
                  <a:lumOff val="60000"/>
                </a:srgbClr>
              </a:solidFill>
            </a:endParaRPr>
          </a:p>
        </p:txBody>
      </p:sp>
      <p:pic>
        <p:nvPicPr>
          <p:cNvPr id="19"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1915" y="2521996"/>
            <a:ext cx="1617683" cy="1461211"/>
          </a:xfrm>
          <a:prstGeom prst="rect">
            <a:avLst/>
          </a:prstGeom>
        </p:spPr>
      </p:pic>
      <p:cxnSp>
        <p:nvCxnSpPr>
          <p:cNvPr id="5" name="Straight Connector 4"/>
          <p:cNvCxnSpPr/>
          <p:nvPr/>
        </p:nvCxnSpPr>
        <p:spPr>
          <a:xfrm>
            <a:off x="3626259" y="2751786"/>
            <a:ext cx="904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98990" y="2751786"/>
            <a:ext cx="7798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58698" y="4156364"/>
            <a:ext cx="670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490527" y="2299351"/>
            <a:ext cx="270982" cy="20776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600" dirty="0" smtClean="0"/>
              <a:t>+</a:t>
            </a:r>
            <a:endParaRPr lang="en-US" sz="1600" dirty="0"/>
          </a:p>
        </p:txBody>
      </p:sp>
      <p:sp>
        <p:nvSpPr>
          <p:cNvPr id="26" name="Rounded Rectangle 25"/>
          <p:cNvSpPr/>
          <p:nvPr/>
        </p:nvSpPr>
        <p:spPr>
          <a:xfrm>
            <a:off x="6712527" y="2299351"/>
            <a:ext cx="255711" cy="2226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800" dirty="0" smtClean="0"/>
              <a:t>+</a:t>
            </a:r>
            <a:endParaRPr lang="en-US" sz="1800" dirty="0"/>
          </a:p>
        </p:txBody>
      </p:sp>
      <p:sp>
        <p:nvSpPr>
          <p:cNvPr id="27" name="Rounded Rectangle 26"/>
          <p:cNvSpPr/>
          <p:nvPr/>
        </p:nvSpPr>
        <p:spPr>
          <a:xfrm>
            <a:off x="4925291" y="3718105"/>
            <a:ext cx="233407" cy="26510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800" dirty="0" smtClean="0"/>
              <a:t>+</a:t>
            </a:r>
            <a:endParaRPr lang="en-US" sz="1800" dirty="0"/>
          </a:p>
        </p:txBody>
      </p:sp>
    </p:spTree>
    <p:extLst>
      <p:ext uri="{BB962C8B-B14F-4D97-AF65-F5344CB8AC3E}">
        <p14:creationId xmlns:p14="http://schemas.microsoft.com/office/powerpoint/2010/main" val="1462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00B05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5"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9"/>
                                        </p:tgtEl>
                                      </p:cBhvr>
                                    </p:cmd>
                                  </p:childTnLst>
                                </p:cTn>
                              </p:par>
                            </p:childTnLst>
                          </p:cTn>
                        </p:par>
                      </p:childTnLst>
                    </p:cTn>
                  </p:par>
                </p:childTnLst>
              </p:cTn>
              <p:nextCondLst>
                <p:cond evt="onClick" delay="0">
                  <p:tgtEl>
                    <p:spTgt spid="19"/>
                  </p:tgtEl>
                </p:cond>
              </p:nextCondLst>
            </p:seq>
            <p:video>
              <p:cMediaNode vol="80000">
                <p:cTn id="14" fill="hold" display="0">
                  <p:stCondLst>
                    <p:cond delay="indefinite"/>
                  </p:stCondLst>
                </p:cTn>
                <p:tgtEl>
                  <p:spTgt spid="1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61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10"/>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9685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A cartoon of a child holding a triangle&#10;&#10;Description automatically generated">
            <a:extLst>
              <a:ext uri="{FF2B5EF4-FFF2-40B4-BE49-F238E27FC236}">
                <a16:creationId xmlns:a16="http://schemas.microsoft.com/office/drawing/2014/main" id="{68CADDDF-3CD5-3543-0725-28432A7BFB14}"/>
              </a:ext>
            </a:extLst>
          </p:cNvPr>
          <p:cNvPicPr>
            <a:picLocks noChangeAspect="1"/>
          </p:cNvPicPr>
          <p:nvPr/>
        </p:nvPicPr>
        <p:blipFill>
          <a:blip r:embed="rId11">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438220" y="363682"/>
            <a:ext cx="8516195" cy="4449421"/>
          </a:xfrm>
          <a:prstGeom prst="rect">
            <a:avLst/>
          </a:prstGeom>
        </p:spPr>
      </p:pic>
      <p:sp>
        <p:nvSpPr>
          <p:cNvPr id="27" name="TextBox 26">
            <a:extLst>
              <a:ext uri="{FF2B5EF4-FFF2-40B4-BE49-F238E27FC236}">
                <a16:creationId xmlns:a16="http://schemas.microsoft.com/office/drawing/2014/main" id="{FBD97AAB-CBBB-CDD2-CF68-6FDC6899EDBD}"/>
              </a:ext>
            </a:extLst>
          </p:cNvPr>
          <p:cNvSpPr txBox="1"/>
          <p:nvPr/>
        </p:nvSpPr>
        <p:spPr>
          <a:xfrm>
            <a:off x="413468" y="556591"/>
            <a:ext cx="723569" cy="400110"/>
          </a:xfrm>
          <a:prstGeom prst="rect">
            <a:avLst/>
          </a:prstGeom>
          <a:noFill/>
        </p:spPr>
        <p:txBody>
          <a:bodyPr wrap="square" rtlCol="0">
            <a:spAutoFit/>
          </a:bodyPr>
          <a:lstStyle/>
          <a:p>
            <a:r>
              <a:rPr lang="en-US" sz="2000" dirty="0"/>
              <a:t>a)</a:t>
            </a:r>
          </a:p>
        </p:txBody>
      </p:sp>
      <p:pic>
        <p:nvPicPr>
          <p:cNvPr id="2" name="minh_uon_thanh_hinh_ngoi_sao_het_mot_phay_sau_25452094-a9b9-4c9e-97c0-e6ebe6b92ef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06024" y="1626312"/>
            <a:ext cx="609600" cy="609600"/>
          </a:xfrm>
          <a:prstGeom prst="rect">
            <a:avLst/>
          </a:prstGeom>
        </p:spPr>
      </p:pic>
      <p:pic>
        <p:nvPicPr>
          <p:cNvPr id="9" name="cả hai bạn dùng hết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534400" y="2571750"/>
            <a:ext cx="609600" cy="609600"/>
          </a:xfrm>
          <a:prstGeom prst="rect">
            <a:avLst/>
          </a:prstGeom>
        </p:spPr>
      </p:pic>
      <p:pic>
        <p:nvPicPr>
          <p:cNvPr id="11" name="để tìm kết quả của p">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7932507" y="4227615"/>
            <a:ext cx="609600" cy="609600"/>
          </a:xfrm>
          <a:prstGeom prst="rect">
            <a:avLst/>
          </a:prstGeom>
        </p:spPr>
      </p:pic>
      <p:pic>
        <p:nvPicPr>
          <p:cNvPr id="12" name="mình uốn thành hình  (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105852" y="1016712"/>
            <a:ext cx="609600" cy="609600"/>
          </a:xfrm>
          <a:prstGeom prst="rect">
            <a:avLst/>
          </a:prstGeom>
        </p:spPr>
      </p:pic>
      <p:pic>
        <p:nvPicPr>
          <p:cNvPr id="7" name="Picture 6"/>
          <p:cNvPicPr>
            <a:picLocks noChangeAspect="1"/>
          </p:cNvPicPr>
          <p:nvPr/>
        </p:nvPicPr>
        <p:blipFill>
          <a:blip r:embed="rId14"/>
          <a:stretch>
            <a:fillRect/>
          </a:stretch>
        </p:blipFill>
        <p:spPr>
          <a:xfrm>
            <a:off x="1212962" y="560920"/>
            <a:ext cx="2225233" cy="1548518"/>
          </a:xfrm>
          <a:prstGeom prst="rect">
            <a:avLst/>
          </a:prstGeom>
        </p:spPr>
      </p:pic>
      <p:pic>
        <p:nvPicPr>
          <p:cNvPr id="8" name="Picture 7"/>
          <p:cNvPicPr>
            <a:picLocks noChangeAspect="1"/>
          </p:cNvPicPr>
          <p:nvPr/>
        </p:nvPicPr>
        <p:blipFill>
          <a:blip r:embed="rId15"/>
          <a:stretch>
            <a:fillRect/>
          </a:stretch>
        </p:blipFill>
        <p:spPr>
          <a:xfrm>
            <a:off x="4242369" y="234950"/>
            <a:ext cx="2231329" cy="1548518"/>
          </a:xfrm>
          <a:prstGeom prst="rect">
            <a:avLst/>
          </a:prstGeom>
        </p:spPr>
      </p:pic>
      <p:pic>
        <p:nvPicPr>
          <p:cNvPr id="13" name="Picture 12"/>
          <p:cNvPicPr>
            <a:picLocks noChangeAspect="1"/>
          </p:cNvPicPr>
          <p:nvPr/>
        </p:nvPicPr>
        <p:blipFill>
          <a:blip r:embed="rId16"/>
          <a:stretch>
            <a:fillRect/>
          </a:stretch>
        </p:blipFill>
        <p:spPr>
          <a:xfrm>
            <a:off x="6594383" y="643234"/>
            <a:ext cx="2231329" cy="1548518"/>
          </a:xfrm>
          <a:prstGeom prst="rect">
            <a:avLst/>
          </a:prstGeom>
        </p:spPr>
      </p:pic>
    </p:spTree>
    <p:extLst>
      <p:ext uri="{BB962C8B-B14F-4D97-AF65-F5344CB8AC3E}">
        <p14:creationId xmlns:p14="http://schemas.microsoft.com/office/powerpoint/2010/main" val="40789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474"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38" fill="hold"/>
                                        <p:tgtEl>
                                          <p:spTgt spid="9"/>
                                        </p:tgtEl>
                                      </p:cBhvr>
                                    </p:cmd>
                                  </p:childTnLst>
                                </p:cTn>
                              </p:par>
                            </p:childTnLst>
                          </p:cTn>
                        </p:par>
                      </p:childTnLst>
                    </p:cTn>
                  </p:par>
                </p:childTnLst>
              </p:cTn>
              <p:nextCondLst>
                <p:cond evt="onClick" delay="0">
                  <p:tgtEl>
                    <p:spTgt spid="9"/>
                  </p:tgtEl>
                </p:cond>
              </p:nextCondLst>
            </p:seq>
            <p:audio>
              <p:cMediaNode vol="80000">
                <p:cTn id="31" fill="hold" display="0">
                  <p:stCondLst>
                    <p:cond delay="indefinite"/>
                  </p:stCondLst>
                  <p:endCondLst>
                    <p:cond evt="onStopAudio" delay="0">
                      <p:tgtEl>
                        <p:sldTgt/>
                      </p:tgtEl>
                    </p:cond>
                  </p:endCondLst>
                </p:cTn>
                <p:tgtEl>
                  <p:spTgt spid="9"/>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691" fill="hold"/>
                                        <p:tgtEl>
                                          <p:spTgt spid="11"/>
                                        </p:tgtEl>
                                      </p:cBhvr>
                                    </p:cmd>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963" fill="hold"/>
                                        <p:tgtEl>
                                          <p:spTgt spid="12"/>
                                        </p:tgtEl>
                                      </p:cBhvr>
                                    </p:cmd>
                                  </p:childTnLst>
                                </p:cTn>
                              </p:par>
                            </p:childTnLst>
                          </p:cTn>
                        </p:par>
                      </p:childTnLst>
                    </p:cTn>
                  </p:par>
                </p:childTnLst>
              </p:cTn>
              <p:nextCondLst>
                <p:cond evt="onClick" delay="0">
                  <p:tgtEl>
                    <p:spTgt spid="12"/>
                  </p:tgtEl>
                </p:cond>
              </p:nextCondLst>
            </p:seq>
            <p:audio>
              <p:cMediaNode vol="80000">
                <p:cTn id="43"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5635" y="2086792"/>
            <a:ext cx="4457700" cy="4506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2615836" y="2086791"/>
            <a:ext cx="4457700" cy="450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p:nvSpPr>
        <p:spPr>
          <a:xfrm>
            <a:off x="4080510" y="3023702"/>
            <a:ext cx="1528354" cy="415498"/>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1050" dirty="0">
                <a:solidFill>
                  <a:srgbClr val="C00000"/>
                </a:solidFill>
              </a:rPr>
              <a:t>    </a:t>
            </a:r>
            <a:r>
              <a:rPr lang="vi-VN" sz="2100" b="1" dirty="0">
                <a:solidFill>
                  <a:srgbClr val="C00000"/>
                </a:solidFill>
              </a:rPr>
              <a:t>HẾT GIỜ</a:t>
            </a:r>
            <a:endParaRPr lang="en-US" sz="2100" b="1" dirty="0">
              <a:solidFill>
                <a:srgbClr val="C00000"/>
              </a:solidFill>
            </a:endParaRPr>
          </a:p>
        </p:txBody>
      </p:sp>
      <p:sp>
        <p:nvSpPr>
          <p:cNvPr id="7" name="TextBox 6"/>
          <p:cNvSpPr txBox="1"/>
          <p:nvPr/>
        </p:nvSpPr>
        <p:spPr>
          <a:xfrm>
            <a:off x="3468189" y="636816"/>
            <a:ext cx="2537756" cy="369332"/>
          </a:xfrm>
          <a:prstGeom prst="rect">
            <a:avLst/>
          </a:prstGeom>
          <a:noFill/>
        </p:spPr>
        <p:txBody>
          <a:bodyPr wrap="square" rtlCol="0">
            <a:spAutoFit/>
          </a:bodyPr>
          <a:lstStyle/>
          <a:p>
            <a:r>
              <a:rPr lang="vi-VN" sz="1800" b="1" dirty="0">
                <a:ln w="22225">
                  <a:solidFill>
                    <a:schemeClr val="accent2"/>
                  </a:solidFill>
                  <a:prstDash val="solid"/>
                </a:ln>
                <a:solidFill>
                  <a:schemeClr val="accent2">
                    <a:lumMod val="40000"/>
                    <a:lumOff val="60000"/>
                  </a:schemeClr>
                </a:solidFill>
                <a:effectLst>
                  <a:glow rad="101600">
                    <a:schemeClr val="accent1">
                      <a:satMod val="175000"/>
                      <a:alpha val="40000"/>
                    </a:schemeClr>
                  </a:glow>
                </a:effectLst>
              </a:rPr>
              <a:t>THẢO LUẬN NHÓM 4</a:t>
            </a:r>
            <a:endParaRPr lang="en-US" sz="1800" b="1" dirty="0">
              <a:ln w="22225">
                <a:solidFill>
                  <a:schemeClr val="accent2"/>
                </a:solidFill>
                <a:prstDash val="solid"/>
              </a:ln>
              <a:solidFill>
                <a:schemeClr val="accent2">
                  <a:lumMod val="40000"/>
                  <a:lumOff val="60000"/>
                </a:schemeClr>
              </a:solidFill>
              <a:effectLst>
                <a:glow rad="101600">
                  <a:schemeClr val="accent1">
                    <a:satMod val="175000"/>
                    <a:alpha val="40000"/>
                  </a:schemeClr>
                </a:glow>
              </a:effectLst>
            </a:endParaRPr>
          </a:p>
        </p:txBody>
      </p:sp>
    </p:spTree>
    <p:extLst>
      <p:ext uri="{BB962C8B-B14F-4D97-AF65-F5344CB8AC3E}">
        <p14:creationId xmlns:p14="http://schemas.microsoft.com/office/powerpoint/2010/main" val="42048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1000"/>
                                  </p:stCondLst>
                                  <p:childTnLst>
                                    <p:animEffect transition="out" filter="wipe(right)">
                                      <p:cBhvr>
                                        <p:cTn id="6" dur="180800"/>
                                        <p:tgtEl>
                                          <p:spTgt spid="5"/>
                                        </p:tgtEl>
                                      </p:cBhvr>
                                    </p:animEffect>
                                    <p:set>
                                      <p:cBhvr>
                                        <p:cTn id="7" dur="1" fill="hold">
                                          <p:stCondLst>
                                            <p:cond delay="180799"/>
                                          </p:stCondLst>
                                        </p:cTn>
                                        <p:tgtEl>
                                          <p:spTgt spid="5"/>
                                        </p:tgtEl>
                                        <p:attrNameLst>
                                          <p:attrName>style.visibility</p:attrName>
                                        </p:attrNameLst>
                                      </p:cBhvr>
                                      <p:to>
                                        <p:strVal val="hidden"/>
                                      </p:to>
                                    </p:set>
                                  </p:childTnLst>
                                </p:cTn>
                              </p:par>
                            </p:childTnLst>
                          </p:cTn>
                        </p:par>
                        <p:par>
                          <p:cTn id="8" fill="hold">
                            <p:stCondLst>
                              <p:cond delay="1818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4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8773" y="1246909"/>
            <a:ext cx="981359" cy="1077218"/>
          </a:xfrm>
          <a:prstGeom prst="rect">
            <a:avLst/>
          </a:prstGeom>
          <a:noFill/>
        </p:spPr>
        <p:txBody>
          <a:bodyPr wrap="none" rtlCol="0">
            <a:spAutoFit/>
          </a:bodyPr>
          <a:lstStyle/>
          <a:p>
            <a:r>
              <a:rPr lang="vi-VN" sz="3200" b="1" dirty="0" smtClean="0"/>
              <a:t>1,65</a:t>
            </a:r>
          </a:p>
          <a:p>
            <a:r>
              <a:rPr lang="vi-VN" sz="3200" b="1" dirty="0" smtClean="0"/>
              <a:t>1,26</a:t>
            </a:r>
            <a:endParaRPr lang="en-US" sz="3200" b="1" dirty="0"/>
          </a:p>
        </p:txBody>
      </p:sp>
      <p:sp>
        <p:nvSpPr>
          <p:cNvPr id="4" name="TextBox 3"/>
          <p:cNvSpPr txBox="1"/>
          <p:nvPr/>
        </p:nvSpPr>
        <p:spPr>
          <a:xfrm>
            <a:off x="3481465" y="1519183"/>
            <a:ext cx="394660" cy="523220"/>
          </a:xfrm>
          <a:prstGeom prst="rect">
            <a:avLst/>
          </a:prstGeom>
          <a:noFill/>
        </p:spPr>
        <p:txBody>
          <a:bodyPr wrap="none" rtlCol="0">
            <a:spAutoFit/>
          </a:bodyPr>
          <a:lstStyle/>
          <a:p>
            <a:r>
              <a:rPr lang="vi-VN" sz="2800" dirty="0" smtClean="0"/>
              <a:t>+</a:t>
            </a:r>
            <a:endParaRPr lang="en-US" sz="2800" dirty="0"/>
          </a:p>
        </p:txBody>
      </p:sp>
      <p:sp>
        <p:nvSpPr>
          <p:cNvPr id="5" name="TextBox 4"/>
          <p:cNvSpPr txBox="1"/>
          <p:nvPr/>
        </p:nvSpPr>
        <p:spPr>
          <a:xfrm>
            <a:off x="3698548" y="2216406"/>
            <a:ext cx="424759" cy="584775"/>
          </a:xfrm>
          <a:prstGeom prst="rect">
            <a:avLst/>
          </a:prstGeom>
          <a:noFill/>
        </p:spPr>
        <p:txBody>
          <a:bodyPr wrap="square" rtlCol="0">
            <a:spAutoFit/>
          </a:bodyPr>
          <a:lstStyle/>
          <a:p>
            <a:r>
              <a:rPr lang="vi-VN" sz="3200" b="1" dirty="0" smtClean="0"/>
              <a:t>2</a:t>
            </a:r>
            <a:endParaRPr lang="en-US" sz="3200" b="1" dirty="0"/>
          </a:p>
        </p:txBody>
      </p:sp>
      <p:sp>
        <p:nvSpPr>
          <p:cNvPr id="6" name="TextBox 5"/>
          <p:cNvSpPr txBox="1"/>
          <p:nvPr/>
        </p:nvSpPr>
        <p:spPr>
          <a:xfrm>
            <a:off x="4051694" y="2229817"/>
            <a:ext cx="412292" cy="584775"/>
          </a:xfrm>
          <a:prstGeom prst="rect">
            <a:avLst/>
          </a:prstGeom>
          <a:noFill/>
        </p:spPr>
        <p:txBody>
          <a:bodyPr wrap="none" rtlCol="0">
            <a:spAutoFit/>
          </a:bodyPr>
          <a:lstStyle/>
          <a:p>
            <a:r>
              <a:rPr lang="vi-VN" sz="3200" b="1" dirty="0" smtClean="0"/>
              <a:t>9</a:t>
            </a:r>
            <a:endParaRPr lang="en-US" sz="3200" b="1" dirty="0"/>
          </a:p>
        </p:txBody>
      </p:sp>
      <p:sp>
        <p:nvSpPr>
          <p:cNvPr id="7" name="TextBox 6"/>
          <p:cNvSpPr txBox="1"/>
          <p:nvPr/>
        </p:nvSpPr>
        <p:spPr>
          <a:xfrm>
            <a:off x="4257840" y="2229818"/>
            <a:ext cx="412292" cy="584775"/>
          </a:xfrm>
          <a:prstGeom prst="rect">
            <a:avLst/>
          </a:prstGeom>
          <a:noFill/>
        </p:spPr>
        <p:txBody>
          <a:bodyPr wrap="none" rtlCol="0">
            <a:spAutoFit/>
          </a:bodyPr>
          <a:lstStyle/>
          <a:p>
            <a:r>
              <a:rPr lang="vi-VN" sz="3200" b="1" dirty="0" smtClean="0"/>
              <a:t>1</a:t>
            </a:r>
            <a:endParaRPr lang="en-US" sz="3200" b="1" dirty="0"/>
          </a:p>
        </p:txBody>
      </p:sp>
      <p:sp>
        <p:nvSpPr>
          <p:cNvPr id="8" name="TextBox 7"/>
          <p:cNvSpPr txBox="1"/>
          <p:nvPr/>
        </p:nvSpPr>
        <p:spPr>
          <a:xfrm>
            <a:off x="3910928" y="2202995"/>
            <a:ext cx="298480" cy="584775"/>
          </a:xfrm>
          <a:prstGeom prst="rect">
            <a:avLst/>
          </a:prstGeom>
          <a:noFill/>
        </p:spPr>
        <p:txBody>
          <a:bodyPr wrap="none" rtlCol="0">
            <a:spAutoFit/>
          </a:bodyPr>
          <a:lstStyle/>
          <a:p>
            <a:r>
              <a:rPr lang="vi-VN" sz="3200" b="1" dirty="0" smtClean="0"/>
              <a:t>,</a:t>
            </a:r>
            <a:endParaRPr lang="en-US" sz="3200" b="1" dirty="0"/>
          </a:p>
        </p:txBody>
      </p:sp>
      <p:cxnSp>
        <p:nvCxnSpPr>
          <p:cNvPr id="16" name="Straight Connector 15"/>
          <p:cNvCxnSpPr/>
          <p:nvPr/>
        </p:nvCxnSpPr>
        <p:spPr>
          <a:xfrm>
            <a:off x="3688773" y="2229815"/>
            <a:ext cx="981359"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5547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74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131867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TotalTime>
  <Words>350</Words>
  <Application>Microsoft Office PowerPoint</Application>
  <PresentationFormat>On-screen Show (16:9)</PresentationFormat>
  <Paragraphs>125</Paragraphs>
  <Slides>22</Slides>
  <Notes>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#9Slide03 AmpleSoft Bold</vt:lpstr>
      <vt:lpstr>Algerian</vt:lpstr>
      <vt:lpstr>Arial</vt:lpstr>
      <vt:lpstr>Calibri</vt:lpstr>
      <vt:lpstr>Calibri Light</vt:lpstr>
      <vt:lpstr>Cambria</vt:lpstr>
      <vt:lpstr>SVN-Gretoon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dc:title>
  <dc:creator>haoho</dc:creator>
  <cp:keywords>Hương Thảo 0972115126</cp:keywords>
  <cp:lastModifiedBy>Dell 790</cp:lastModifiedBy>
  <cp:revision>109</cp:revision>
  <dcterms:modified xsi:type="dcterms:W3CDTF">2024-10-30T05:13:56Z</dcterms:modified>
</cp:coreProperties>
</file>