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8" r:id="rId2"/>
    <p:sldId id="270" r:id="rId3"/>
    <p:sldId id="256" r:id="rId4"/>
    <p:sldId id="257" r:id="rId5"/>
    <p:sldId id="258" r:id="rId6"/>
    <p:sldId id="259" r:id="rId7"/>
    <p:sldId id="271" r:id="rId8"/>
    <p:sldId id="269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FFCC"/>
    <a:srgbClr val="FF0000"/>
    <a:srgbClr val="6600CC"/>
    <a:srgbClr val="FF7C80"/>
    <a:srgbClr val="0000FF"/>
    <a:srgbClr val="CC3300"/>
    <a:srgbClr val="00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120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F81E3B-4EA7-42AD-86CC-BCEDE590D2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99124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7EBBB34-72C9-493A-A27D-74308EDC9C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2722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7D6CDA-666E-404B-91C1-3B3D3594D67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6180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3CAE3C-A2C8-4404-8414-95BE346B477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0763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63B7BAA-34D3-4B81-9392-6591C29AD47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33370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2A2A1C5-9631-4103-8467-2F80E0E5C59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5895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C494DC-6B00-4CDE-A63A-DF4906420F92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0883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BB54D8-4543-475F-96BA-AADBF8AC7E5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468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454C0AB-BF12-4445-A999-6ECB02CC9F4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23994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AF75DA1-F616-413F-B11C-64F1288CAF0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7909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1E502D-C5A9-4FBD-A602-3B573460456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82308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AC5B0F9-B1D3-4DE5-8699-293164FFB9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7433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 smtClean="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14CB553C-C2E3-4441-8B8A-4B1D6C28D88B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09600" y="990600"/>
            <a:ext cx="8153400" cy="1190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600" b="1" dirty="0">
                <a:latin typeface="Times New Roman" pitchFamily="18" charset="0"/>
              </a:rPr>
              <a:t>CHÀO MỪNG CÁC THẦY CÔ VỀ DỰ GIỜ THĂM LỚP</a:t>
            </a:r>
          </a:p>
        </p:txBody>
      </p:sp>
      <p:sp>
        <p:nvSpPr>
          <p:cNvPr id="16387" name="Text Box 3"/>
          <p:cNvSpPr txBox="1">
            <a:spLocks noChangeArrowheads="1"/>
          </p:cNvSpPr>
          <p:nvPr/>
        </p:nvSpPr>
        <p:spPr bwMode="auto">
          <a:xfrm>
            <a:off x="3276600" y="2590800"/>
            <a:ext cx="2362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 dirty="0">
                <a:latin typeface="Times New Roman" pitchFamily="18" charset="0"/>
              </a:rPr>
              <a:t>LỚP: </a:t>
            </a:r>
            <a:r>
              <a:rPr lang="en-US" sz="3200" b="1" dirty="0" smtClean="0">
                <a:latin typeface="Times New Roman" pitchFamily="18" charset="0"/>
              </a:rPr>
              <a:t>5</a:t>
            </a:r>
            <a:endParaRPr lang="en-US" sz="3200" b="1" dirty="0">
              <a:latin typeface="Times New Roman" pitchFamily="18" charset="0"/>
            </a:endParaRPr>
          </a:p>
        </p:txBody>
      </p:sp>
      <p:sp>
        <p:nvSpPr>
          <p:cNvPr id="16388" name="Text Box 4"/>
          <p:cNvSpPr txBox="1">
            <a:spLocks noChangeArrowheads="1"/>
          </p:cNvSpPr>
          <p:nvPr/>
        </p:nvSpPr>
        <p:spPr bwMode="auto">
          <a:xfrm>
            <a:off x="2133600" y="3429000"/>
            <a:ext cx="4876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>
                <a:latin typeface="Times New Roman" pitchFamily="18" charset="0"/>
              </a:rPr>
              <a:t>MÔN: LUYỆN TỪ VÀ CÂU</a:t>
            </a:r>
          </a:p>
        </p:txBody>
      </p:sp>
      <p:sp>
        <p:nvSpPr>
          <p:cNvPr id="16389" name="Text Box 5"/>
          <p:cNvSpPr txBox="1">
            <a:spLocks noChangeArrowheads="1"/>
          </p:cNvSpPr>
          <p:nvPr/>
        </p:nvSpPr>
        <p:spPr bwMode="auto">
          <a:xfrm>
            <a:off x="685800" y="4495800"/>
            <a:ext cx="79248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600" b="1" dirty="0" smtClean="0">
                <a:latin typeface="Times New Roman" pitchFamily="18" charset="0"/>
              </a:rPr>
              <a:t>GIÁO VIÊN : NGUYỄN THỊ VÂN</a:t>
            </a:r>
            <a:endParaRPr lang="en-US" sz="3600" b="1" dirty="0">
              <a:latin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63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63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63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63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6" grpId="0"/>
      <p:bldP spid="16387" grpId="0"/>
      <p:bldP spid="16388" grpId="0"/>
      <p:bldP spid="1638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4000" b="1" u="sng" smtClean="0">
                <a:solidFill>
                  <a:srgbClr val="FF0000"/>
                </a:solidFill>
              </a:rPr>
              <a:t>Kiểm tra bài cũ:</a:t>
            </a:r>
            <a:br>
              <a:rPr lang="en-US" sz="4000" b="1" u="sng" smtClean="0">
                <a:solidFill>
                  <a:srgbClr val="FF0000"/>
                </a:solidFill>
              </a:rPr>
            </a:br>
            <a:endParaRPr lang="en-US" sz="4000" b="1" u="sng" smtClean="0">
              <a:solidFill>
                <a:srgbClr val="FF0000"/>
              </a:solidFill>
            </a:endParaRPr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</a:t>
            </a:r>
            <a:r>
              <a:rPr lang="en-US" b="1" smtClean="0"/>
              <a:t>2</a:t>
            </a:r>
            <a:r>
              <a:rPr lang="en-US" smtClean="0"/>
              <a:t>. Tìm các từ đồng nghĩa: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a) Chỉ màu xanh.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      b) Chỉ màu đỏ.</a:t>
            </a:r>
          </a:p>
          <a:p>
            <a:pPr eaLnBrk="1" hangingPunct="1">
              <a:buFontTx/>
              <a:buNone/>
            </a:pPr>
            <a:r>
              <a:rPr lang="en-US" sz="2800" smtClean="0"/>
              <a:t>  </a:t>
            </a:r>
            <a:r>
              <a:rPr lang="en-US" sz="2800" b="1" smtClean="0"/>
              <a:t> 3</a:t>
            </a:r>
            <a:r>
              <a:rPr lang="en-US" smtClean="0"/>
              <a:t>. Đặt câu với 1 từ vừa tìm được ở bài tập 2.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762000" y="1371600"/>
            <a:ext cx="6400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 b="1"/>
              <a:t>1</a:t>
            </a:r>
            <a:r>
              <a:rPr lang="en-US" sz="3200"/>
              <a:t>.Thế nào là từ đồng nghĩa</a:t>
            </a:r>
            <a:r>
              <a:rPr lang="en-US" sz="2800"/>
              <a:t> ?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78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78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8" dur="500"/>
                                        <p:tgtEl>
                                          <p:spTgt spid="378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3" dur="500"/>
                                        <p:tgtEl>
                                          <p:spTgt spid="378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78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3" dur="2000"/>
                                        <p:tgtEl>
                                          <p:spTgt spid="378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0" grpId="0"/>
      <p:bldP spid="378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FF99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/>
          <p:cNvSpPr txBox="1">
            <a:spLocks noChangeArrowheads="1"/>
          </p:cNvSpPr>
          <p:nvPr/>
        </p:nvSpPr>
        <p:spPr bwMode="auto">
          <a:xfrm>
            <a:off x="2743200" y="1066800"/>
            <a:ext cx="304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Luyện từ và câu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800100" y="1830388"/>
            <a:ext cx="6553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/>
              <a:t>Mở rộng vốn từ :</a:t>
            </a:r>
            <a:r>
              <a:rPr lang="en-US" sz="3200" b="1">
                <a:solidFill>
                  <a:srgbClr val="FF0066"/>
                </a:solidFill>
              </a:rPr>
              <a:t> Tổ quốc</a:t>
            </a:r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254000" y="2590800"/>
            <a:ext cx="88900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i="1">
                <a:solidFill>
                  <a:srgbClr val="009900"/>
                </a:solidFill>
              </a:rPr>
              <a:t>1/ Tìm trong bài </a:t>
            </a:r>
            <a:r>
              <a:rPr lang="en-US" sz="2800" b="1" i="1"/>
              <a:t>Thư gửi các học sinh</a:t>
            </a:r>
            <a:r>
              <a:rPr lang="en-US" sz="2800" i="1">
                <a:solidFill>
                  <a:srgbClr val="009900"/>
                </a:solidFill>
              </a:rPr>
              <a:t> hoặc </a:t>
            </a:r>
            <a:r>
              <a:rPr lang="en-US" sz="2800" b="1" i="1"/>
              <a:t>Việt Nam thân yêu</a:t>
            </a:r>
            <a:r>
              <a:rPr lang="en-US" sz="2800" i="1">
                <a:solidFill>
                  <a:srgbClr val="009900"/>
                </a:solidFill>
              </a:rPr>
              <a:t> những từ ngữ </a:t>
            </a:r>
            <a:r>
              <a:rPr lang="en-US" sz="2800" i="1" u="sng"/>
              <a:t>đồng nghĩa</a:t>
            </a:r>
            <a:r>
              <a:rPr lang="en-US" sz="2800" i="1">
                <a:solidFill>
                  <a:srgbClr val="009900"/>
                </a:solidFill>
              </a:rPr>
              <a:t> với từ </a:t>
            </a:r>
            <a:r>
              <a:rPr lang="en-US" sz="2800" b="1">
                <a:solidFill>
                  <a:srgbClr val="CC3300"/>
                </a:solidFill>
              </a:rPr>
              <a:t>Tổ quốc.</a:t>
            </a:r>
          </a:p>
        </p:txBody>
      </p:sp>
      <p:sp>
        <p:nvSpPr>
          <p:cNvPr id="2056" name="Text Box 8"/>
          <p:cNvSpPr txBox="1">
            <a:spLocks noChangeArrowheads="1"/>
          </p:cNvSpPr>
          <p:nvPr/>
        </p:nvSpPr>
        <p:spPr bwMode="auto">
          <a:xfrm>
            <a:off x="4343400" y="3886200"/>
            <a:ext cx="1870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nước nhà</a:t>
            </a:r>
            <a:endParaRPr lang="en-US" sz="2400"/>
          </a:p>
        </p:txBody>
      </p:sp>
      <p:sp>
        <p:nvSpPr>
          <p:cNvPr id="2057" name="Text Box 9"/>
          <p:cNvSpPr txBox="1">
            <a:spLocks noChangeArrowheads="1"/>
          </p:cNvSpPr>
          <p:nvPr/>
        </p:nvSpPr>
        <p:spPr bwMode="auto">
          <a:xfrm>
            <a:off x="381000" y="5410200"/>
            <a:ext cx="73914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400">
                <a:solidFill>
                  <a:schemeClr val="accent2"/>
                </a:solidFill>
              </a:rPr>
              <a:t>2/ Tìm thêm những từ đồng nghĩa với từ</a:t>
            </a:r>
            <a:r>
              <a:rPr lang="en-US" sz="2400" b="1">
                <a:solidFill>
                  <a:schemeClr val="accent2"/>
                </a:solidFill>
              </a:rPr>
              <a:t> </a:t>
            </a:r>
            <a:r>
              <a:rPr lang="en-US" sz="2400" b="1">
                <a:solidFill>
                  <a:srgbClr val="FF0000"/>
                </a:solidFill>
              </a:rPr>
              <a:t>Tổ quốc</a:t>
            </a:r>
            <a:r>
              <a:rPr lang="en-US" sz="2400"/>
              <a:t>.</a:t>
            </a:r>
          </a:p>
        </p:txBody>
      </p:sp>
      <p:graphicFrame>
        <p:nvGraphicFramePr>
          <p:cNvPr id="2079" name="Group 31"/>
          <p:cNvGraphicFramePr>
            <a:graphicFrameLocks noGrp="1"/>
          </p:cNvGraphicFramePr>
          <p:nvPr/>
        </p:nvGraphicFramePr>
        <p:xfrm>
          <a:off x="282575" y="3810000"/>
          <a:ext cx="8861425" cy="1371600"/>
        </p:xfrm>
        <a:graphic>
          <a:graphicData uri="http://schemas.openxmlformats.org/drawingml/2006/table">
            <a:tbl>
              <a:tblPr/>
              <a:tblGrid>
                <a:gridCol w="3971925"/>
                <a:gridCol w="4889500"/>
              </a:tblGrid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Thư gửi các học sinh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85800"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Việt Nam thân yêu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1pPr>
                      <a:lvl2pPr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2pPr>
                      <a:lvl3pPr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3pPr>
                      <a:lvl4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4pPr>
                      <a:lvl5pPr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Arial" panose="020B0604020202020204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080" name="Text Box 32"/>
          <p:cNvSpPr txBox="1">
            <a:spLocks noChangeArrowheads="1"/>
          </p:cNvSpPr>
          <p:nvPr/>
        </p:nvSpPr>
        <p:spPr bwMode="auto">
          <a:xfrm>
            <a:off x="6248400" y="3886200"/>
            <a:ext cx="1870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66"/>
                </a:solidFill>
              </a:rPr>
              <a:t>non sông</a:t>
            </a:r>
            <a:endParaRPr lang="en-US" sz="2400"/>
          </a:p>
        </p:txBody>
      </p:sp>
      <p:sp>
        <p:nvSpPr>
          <p:cNvPr id="2081" name="Text Box 33"/>
          <p:cNvSpPr txBox="1">
            <a:spLocks noChangeArrowheads="1"/>
          </p:cNvSpPr>
          <p:nvPr/>
        </p:nvSpPr>
        <p:spPr bwMode="auto">
          <a:xfrm>
            <a:off x="4419600" y="4572000"/>
            <a:ext cx="1870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đất nước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082" name="Text Box 34"/>
          <p:cNvSpPr txBox="1">
            <a:spLocks noChangeArrowheads="1"/>
          </p:cNvSpPr>
          <p:nvPr/>
        </p:nvSpPr>
        <p:spPr bwMode="auto">
          <a:xfrm>
            <a:off x="6324600" y="4572000"/>
            <a:ext cx="187007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400" b="1">
                <a:solidFill>
                  <a:srgbClr val="FF0000"/>
                </a:solidFill>
              </a:rPr>
              <a:t>quê hương</a:t>
            </a:r>
            <a:endParaRPr lang="en-US" sz="2400">
              <a:solidFill>
                <a:srgbClr val="FF0000"/>
              </a:solidFill>
            </a:endParaRPr>
          </a:p>
        </p:txBody>
      </p:sp>
      <p:sp>
        <p:nvSpPr>
          <p:cNvPr id="2084" name="Text Box 36"/>
          <p:cNvSpPr txBox="1">
            <a:spLocks noChangeArrowheads="1"/>
          </p:cNvSpPr>
          <p:nvPr/>
        </p:nvSpPr>
        <p:spPr bwMode="auto">
          <a:xfrm>
            <a:off x="593725" y="5949950"/>
            <a:ext cx="2149475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giang sơn,</a:t>
            </a:r>
          </a:p>
        </p:txBody>
      </p:sp>
      <p:sp>
        <p:nvSpPr>
          <p:cNvPr id="2086" name="Text Box 38"/>
          <p:cNvSpPr txBox="1">
            <a:spLocks noChangeArrowheads="1"/>
          </p:cNvSpPr>
          <p:nvPr/>
        </p:nvSpPr>
        <p:spPr bwMode="auto">
          <a:xfrm>
            <a:off x="2438400" y="5949950"/>
            <a:ext cx="250825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quốc gia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3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8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3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8" dur="500"/>
                                        <p:tgtEl>
                                          <p:spTgt spid="2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3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38" dur="500"/>
                                        <p:tgtEl>
                                          <p:spTgt spid="20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3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48" dur="500"/>
                                        <p:tgtEl>
                                          <p:spTgt spid="20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3" dur="500"/>
                                        <p:tgtEl>
                                          <p:spTgt spid="20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3" grpId="0"/>
      <p:bldP spid="2054" grpId="0"/>
      <p:bldP spid="2056" grpId="0"/>
      <p:bldP spid="2057" grpId="0"/>
      <p:bldP spid="2080" grpId="0"/>
      <p:bldP spid="2081" grpId="0"/>
      <p:bldP spid="2082" grpId="0"/>
      <p:bldP spid="2084" grpId="0"/>
      <p:bldP spid="208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4"/>
          <p:cNvSpPr txBox="1">
            <a:spLocks noChangeArrowheads="1"/>
          </p:cNvSpPr>
          <p:nvPr/>
        </p:nvSpPr>
        <p:spPr bwMode="auto">
          <a:xfrm>
            <a:off x="2819400" y="1219200"/>
            <a:ext cx="304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Luyện từ và câu</a:t>
            </a:r>
          </a:p>
        </p:txBody>
      </p:sp>
      <p:sp>
        <p:nvSpPr>
          <p:cNvPr id="3078" name="Text Box 6"/>
          <p:cNvSpPr txBox="1">
            <a:spLocks noChangeArrowheads="1"/>
          </p:cNvSpPr>
          <p:nvPr/>
        </p:nvSpPr>
        <p:spPr bwMode="auto">
          <a:xfrm>
            <a:off x="0" y="2743200"/>
            <a:ext cx="90424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3/ Trong từ </a:t>
            </a:r>
            <a:r>
              <a:rPr lang="en-US" sz="2800" b="1">
                <a:solidFill>
                  <a:srgbClr val="FF0000"/>
                </a:solidFill>
              </a:rPr>
              <a:t>Tổ quốc</a:t>
            </a:r>
            <a:r>
              <a:rPr lang="en-US" sz="2800" b="1"/>
              <a:t>, tiếng </a:t>
            </a:r>
            <a:r>
              <a:rPr lang="en-US" sz="2800" b="1">
                <a:solidFill>
                  <a:srgbClr val="FF0000"/>
                </a:solidFill>
              </a:rPr>
              <a:t>quốc</a:t>
            </a:r>
            <a:r>
              <a:rPr lang="en-US" sz="2800" b="1"/>
              <a:t> có nghĩa là </a:t>
            </a:r>
            <a:r>
              <a:rPr lang="en-US" sz="2800" b="1">
                <a:solidFill>
                  <a:srgbClr val="FF0000"/>
                </a:solidFill>
              </a:rPr>
              <a:t>nước.</a:t>
            </a:r>
            <a:r>
              <a:rPr lang="en-US" sz="2800" b="1"/>
              <a:t> Em hãy </a:t>
            </a:r>
            <a:r>
              <a:rPr lang="en-US" sz="2800" b="1" u="sng"/>
              <a:t>tìm thêm những từ chứa tiếng </a:t>
            </a:r>
            <a:r>
              <a:rPr lang="en-US" sz="2800" b="1">
                <a:solidFill>
                  <a:srgbClr val="FF0000"/>
                </a:solidFill>
              </a:rPr>
              <a:t>quốc</a:t>
            </a:r>
            <a:r>
              <a:rPr lang="en-US" sz="2800" b="1"/>
              <a:t>.</a:t>
            </a:r>
          </a:p>
        </p:txBody>
      </p:sp>
      <p:sp>
        <p:nvSpPr>
          <p:cNvPr id="3096" name="Text Box 24"/>
          <p:cNvSpPr txBox="1">
            <a:spLocks noChangeArrowheads="1"/>
          </p:cNvSpPr>
          <p:nvPr/>
        </p:nvSpPr>
        <p:spPr bwMode="auto">
          <a:xfrm>
            <a:off x="304800" y="40386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vệ quốc,</a:t>
            </a:r>
          </a:p>
        </p:txBody>
      </p:sp>
      <p:sp>
        <p:nvSpPr>
          <p:cNvPr id="3097" name="Text Box 25"/>
          <p:cNvSpPr txBox="1">
            <a:spLocks noChangeArrowheads="1"/>
          </p:cNvSpPr>
          <p:nvPr/>
        </p:nvSpPr>
        <p:spPr bwMode="auto">
          <a:xfrm>
            <a:off x="1981200" y="40386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ái quốc,</a:t>
            </a:r>
          </a:p>
        </p:txBody>
      </p:sp>
      <p:sp>
        <p:nvSpPr>
          <p:cNvPr id="3098" name="Text Box 26"/>
          <p:cNvSpPr txBox="1">
            <a:spLocks noChangeArrowheads="1"/>
          </p:cNvSpPr>
          <p:nvPr/>
        </p:nvSpPr>
        <p:spPr bwMode="auto">
          <a:xfrm>
            <a:off x="3581400" y="40386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ca,</a:t>
            </a:r>
          </a:p>
        </p:txBody>
      </p:sp>
      <p:sp>
        <p:nvSpPr>
          <p:cNvPr id="3099" name="Text Box 27"/>
          <p:cNvSpPr txBox="1">
            <a:spLocks noChangeArrowheads="1"/>
          </p:cNvSpPr>
          <p:nvPr/>
        </p:nvSpPr>
        <p:spPr bwMode="auto">
          <a:xfrm>
            <a:off x="5257800" y="4038600"/>
            <a:ext cx="1905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huy,</a:t>
            </a:r>
          </a:p>
        </p:txBody>
      </p:sp>
      <p:sp>
        <p:nvSpPr>
          <p:cNvPr id="3100" name="Text Box 28"/>
          <p:cNvSpPr txBox="1">
            <a:spLocks noChangeArrowheads="1"/>
          </p:cNvSpPr>
          <p:nvPr/>
        </p:nvSpPr>
        <p:spPr bwMode="auto">
          <a:xfrm>
            <a:off x="304800" y="47244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khánh,</a:t>
            </a:r>
          </a:p>
        </p:txBody>
      </p:sp>
      <p:sp>
        <p:nvSpPr>
          <p:cNvPr id="3101" name="Text Box 29"/>
          <p:cNvSpPr txBox="1">
            <a:spLocks noChangeArrowheads="1"/>
          </p:cNvSpPr>
          <p:nvPr/>
        </p:nvSpPr>
        <p:spPr bwMode="auto">
          <a:xfrm>
            <a:off x="2590800" y="47244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phòng,</a:t>
            </a:r>
          </a:p>
        </p:txBody>
      </p:sp>
      <p:sp>
        <p:nvSpPr>
          <p:cNvPr id="3102" name="Text Box 30"/>
          <p:cNvSpPr txBox="1">
            <a:spLocks noChangeArrowheads="1"/>
          </p:cNvSpPr>
          <p:nvPr/>
        </p:nvSpPr>
        <p:spPr bwMode="auto">
          <a:xfrm>
            <a:off x="4800600" y="47244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sử,</a:t>
            </a:r>
          </a:p>
        </p:txBody>
      </p:sp>
      <p:sp>
        <p:nvSpPr>
          <p:cNvPr id="3103" name="Text Box 31"/>
          <p:cNvSpPr txBox="1">
            <a:spLocks noChangeArrowheads="1"/>
          </p:cNvSpPr>
          <p:nvPr/>
        </p:nvSpPr>
        <p:spPr bwMode="auto">
          <a:xfrm>
            <a:off x="228600" y="53340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kì,</a:t>
            </a:r>
          </a:p>
        </p:txBody>
      </p:sp>
      <p:sp>
        <p:nvSpPr>
          <p:cNvPr id="3104" name="Text Box 32"/>
          <p:cNvSpPr txBox="1">
            <a:spLocks noChangeArrowheads="1"/>
          </p:cNvSpPr>
          <p:nvPr/>
        </p:nvSpPr>
        <p:spPr bwMode="auto">
          <a:xfrm>
            <a:off x="1828800" y="53340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hiệu,</a:t>
            </a:r>
          </a:p>
        </p:txBody>
      </p:sp>
      <p:sp>
        <p:nvSpPr>
          <p:cNvPr id="3105" name="Text Box 33"/>
          <p:cNvSpPr txBox="1">
            <a:spLocks noChangeArrowheads="1"/>
          </p:cNvSpPr>
          <p:nvPr/>
        </p:nvSpPr>
        <p:spPr bwMode="auto">
          <a:xfrm>
            <a:off x="3810000" y="53340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tế ,</a:t>
            </a:r>
          </a:p>
        </p:txBody>
      </p:sp>
      <p:sp>
        <p:nvSpPr>
          <p:cNvPr id="3106" name="Text Box 34"/>
          <p:cNvSpPr txBox="1">
            <a:spLocks noChangeArrowheads="1"/>
          </p:cNvSpPr>
          <p:nvPr/>
        </p:nvSpPr>
        <p:spPr bwMode="auto">
          <a:xfrm>
            <a:off x="5486400" y="53340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tế ca </a:t>
            </a:r>
          </a:p>
        </p:txBody>
      </p:sp>
      <p:sp>
        <p:nvSpPr>
          <p:cNvPr id="3107" name="Text Box 35"/>
          <p:cNvSpPr txBox="1">
            <a:spLocks noChangeArrowheads="1"/>
          </p:cNvSpPr>
          <p:nvPr/>
        </p:nvSpPr>
        <p:spPr bwMode="auto">
          <a:xfrm>
            <a:off x="228600" y="60198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vương,  </a:t>
            </a:r>
          </a:p>
        </p:txBody>
      </p:sp>
      <p:sp>
        <p:nvSpPr>
          <p:cNvPr id="3108" name="Text Box 36"/>
          <p:cNvSpPr txBox="1">
            <a:spLocks noChangeArrowheads="1"/>
          </p:cNvSpPr>
          <p:nvPr/>
        </p:nvSpPr>
        <p:spPr bwMode="auto">
          <a:xfrm>
            <a:off x="2590800" y="60198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tịch,  </a:t>
            </a:r>
          </a:p>
        </p:txBody>
      </p:sp>
      <p:sp>
        <p:nvSpPr>
          <p:cNvPr id="3109" name="Text Box 37"/>
          <p:cNvSpPr txBox="1">
            <a:spLocks noChangeArrowheads="1"/>
          </p:cNvSpPr>
          <p:nvPr/>
        </p:nvSpPr>
        <p:spPr bwMode="auto">
          <a:xfrm>
            <a:off x="4648200" y="6019800"/>
            <a:ext cx="2362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i="1">
                <a:solidFill>
                  <a:srgbClr val="0000FF"/>
                </a:solidFill>
              </a:rPr>
              <a:t>quốc tang  </a:t>
            </a:r>
          </a:p>
        </p:txBody>
      </p:sp>
      <p:sp>
        <p:nvSpPr>
          <p:cNvPr id="5139" name="Text Box 5"/>
          <p:cNvSpPr txBox="1">
            <a:spLocks noChangeArrowheads="1"/>
          </p:cNvSpPr>
          <p:nvPr/>
        </p:nvSpPr>
        <p:spPr bwMode="auto">
          <a:xfrm>
            <a:off x="800100" y="1830388"/>
            <a:ext cx="6553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/>
              <a:t>Mở rộng vốn từ :</a:t>
            </a:r>
            <a:r>
              <a:rPr lang="en-US" sz="3200" b="1">
                <a:solidFill>
                  <a:srgbClr val="FF0066"/>
                </a:solidFill>
              </a:rPr>
              <a:t> Tổ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0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1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1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 nodeType="clickPar">
                      <p:stCondLst>
                        <p:cond delay="indefinite"/>
                      </p:stCondLst>
                      <p:childTnLst>
                        <p:par>
                          <p:cTn id="6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3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 nodeType="clickPar">
                      <p:stCondLst>
                        <p:cond delay="indefinite"/>
                      </p:stCondLst>
                      <p:childTnLst>
                        <p:par>
                          <p:cTn id="7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310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 nodeType="clickPar">
                      <p:stCondLst>
                        <p:cond delay="indefinite"/>
                      </p:stCondLst>
                      <p:childTnLst>
                        <p:par>
                          <p:cTn id="8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3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31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  <p:bldP spid="3096" grpId="0"/>
      <p:bldP spid="3097" grpId="0"/>
      <p:bldP spid="3098" grpId="0"/>
      <p:bldP spid="3099" grpId="0"/>
      <p:bldP spid="3100" grpId="0"/>
      <p:bldP spid="3101" grpId="0"/>
      <p:bldP spid="3102" grpId="0"/>
      <p:bldP spid="3103" grpId="0"/>
      <p:bldP spid="3104" grpId="0"/>
      <p:bldP spid="3105" grpId="0"/>
      <p:bldP spid="3106" grpId="0"/>
      <p:bldP spid="3107" grpId="0"/>
      <p:bldP spid="3108" grpId="0"/>
      <p:bldP spid="310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99FF"/>
            </a:gs>
            <a:gs pos="50000">
              <a:srgbClr val="FFF2FF"/>
            </a:gs>
            <a:gs pos="100000">
              <a:srgbClr val="FF99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4"/>
          <p:cNvSpPr txBox="1">
            <a:spLocks noChangeArrowheads="1"/>
          </p:cNvSpPr>
          <p:nvPr/>
        </p:nvSpPr>
        <p:spPr bwMode="auto">
          <a:xfrm>
            <a:off x="2743200" y="762000"/>
            <a:ext cx="30480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/>
              <a:t>Luyện</a:t>
            </a:r>
            <a:r>
              <a:rPr lang="en-US" sz="2800" b="1" dirty="0"/>
              <a:t> </a:t>
            </a:r>
            <a:r>
              <a:rPr lang="en-US" sz="2800" b="1" dirty="0" err="1"/>
              <a:t>từ</a:t>
            </a:r>
            <a:r>
              <a:rPr lang="en-US" sz="2800" b="1" dirty="0"/>
              <a:t>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câu</a:t>
            </a:r>
            <a:endParaRPr lang="en-US" sz="2800" b="1" dirty="0"/>
          </a:p>
        </p:txBody>
      </p:sp>
      <p:sp>
        <p:nvSpPr>
          <p:cNvPr id="4102" name="Text Box 6" descr="Papyrus"/>
          <p:cNvSpPr txBox="1">
            <a:spLocks noChangeArrowheads="1"/>
          </p:cNvSpPr>
          <p:nvPr/>
        </p:nvSpPr>
        <p:spPr bwMode="auto">
          <a:xfrm>
            <a:off x="0" y="1905000"/>
            <a:ext cx="9042400" cy="557213"/>
          </a:xfrm>
          <a:prstGeom prst="rect">
            <a:avLst/>
          </a:prstGeom>
          <a:blipFill dpi="0" rotWithShape="1">
            <a:blip r:embed="rId2"/>
            <a:srcRect/>
            <a:tile tx="0" ty="0" sx="100000" sy="100000" flip="none" algn="tl"/>
          </a:blipFill>
          <a:ln w="38100" cmpd="dbl">
            <a:solidFill>
              <a:srgbClr val="8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>
                <a:solidFill>
                  <a:srgbClr val="009900"/>
                </a:solidFill>
              </a:rPr>
              <a:t>4/ Đặt câu với một trong những từ ngữ dưới đây :</a:t>
            </a:r>
          </a:p>
        </p:txBody>
      </p:sp>
      <p:sp>
        <p:nvSpPr>
          <p:cNvPr id="4106" name="Text Box 10" descr="Papyrus"/>
          <p:cNvSpPr txBox="1">
            <a:spLocks noChangeArrowheads="1"/>
          </p:cNvSpPr>
          <p:nvPr/>
        </p:nvSpPr>
        <p:spPr bwMode="auto">
          <a:xfrm>
            <a:off x="152400" y="25908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a/ Quê hương</a:t>
            </a:r>
          </a:p>
        </p:txBody>
      </p:sp>
      <p:sp>
        <p:nvSpPr>
          <p:cNvPr id="4107" name="Text Box 11" descr="Papyrus"/>
          <p:cNvSpPr txBox="1">
            <a:spLocks noChangeArrowheads="1"/>
          </p:cNvSpPr>
          <p:nvPr/>
        </p:nvSpPr>
        <p:spPr bwMode="auto">
          <a:xfrm>
            <a:off x="304800" y="3048000"/>
            <a:ext cx="8839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>
                <a:solidFill>
                  <a:srgbClr val="FF0000"/>
                </a:solidFill>
              </a:rPr>
              <a:t>Quê hương</a:t>
            </a:r>
            <a:r>
              <a:rPr lang="en-US" sz="2800" b="1"/>
              <a:t> em có cánh đồng rộng mênh mông</a:t>
            </a:r>
            <a:r>
              <a:rPr lang="en-US" sz="2800"/>
              <a:t>.</a:t>
            </a:r>
          </a:p>
        </p:txBody>
      </p:sp>
      <p:sp>
        <p:nvSpPr>
          <p:cNvPr id="4108" name="Text Box 12" descr="Papyrus"/>
          <p:cNvSpPr txBox="1">
            <a:spLocks noChangeArrowheads="1"/>
          </p:cNvSpPr>
          <p:nvPr/>
        </p:nvSpPr>
        <p:spPr bwMode="auto">
          <a:xfrm>
            <a:off x="228600" y="3505200"/>
            <a:ext cx="25908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b/ Quê mẹ</a:t>
            </a:r>
          </a:p>
        </p:txBody>
      </p:sp>
      <p:sp>
        <p:nvSpPr>
          <p:cNvPr id="4109" name="Text Box 13" descr="Papyrus"/>
          <p:cNvSpPr txBox="1">
            <a:spLocks noChangeArrowheads="1"/>
          </p:cNvSpPr>
          <p:nvPr/>
        </p:nvSpPr>
        <p:spPr bwMode="auto">
          <a:xfrm>
            <a:off x="457200" y="3962400"/>
            <a:ext cx="5791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/>
              <a:t>Bình Dương là</a:t>
            </a:r>
            <a:r>
              <a:rPr lang="en-US" sz="2800" b="1">
                <a:solidFill>
                  <a:srgbClr val="FF0000"/>
                </a:solidFill>
              </a:rPr>
              <a:t> quê mẹ </a:t>
            </a:r>
            <a:r>
              <a:rPr lang="en-US" sz="2800" b="1"/>
              <a:t>của em</a:t>
            </a:r>
            <a:r>
              <a:rPr lang="en-US" sz="2800"/>
              <a:t>.</a:t>
            </a:r>
          </a:p>
        </p:txBody>
      </p:sp>
      <p:sp>
        <p:nvSpPr>
          <p:cNvPr id="4110" name="Text Box 14" descr="Papyrus"/>
          <p:cNvSpPr txBox="1">
            <a:spLocks noChangeArrowheads="1"/>
          </p:cNvSpPr>
          <p:nvPr/>
        </p:nvSpPr>
        <p:spPr bwMode="auto">
          <a:xfrm>
            <a:off x="228600" y="4495800"/>
            <a:ext cx="3276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c/ Quê cha đất tổ</a:t>
            </a:r>
          </a:p>
        </p:txBody>
      </p:sp>
      <p:sp>
        <p:nvSpPr>
          <p:cNvPr id="4111" name="Text Box 15" descr="Papyrus"/>
          <p:cNvSpPr txBox="1">
            <a:spLocks noChangeArrowheads="1"/>
          </p:cNvSpPr>
          <p:nvPr/>
        </p:nvSpPr>
        <p:spPr bwMode="auto">
          <a:xfrm>
            <a:off x="228600" y="4953000"/>
            <a:ext cx="8534400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/>
              <a:t>Dù đi đâu xa em cũng nhớ về</a:t>
            </a:r>
            <a:r>
              <a:rPr lang="en-US" sz="2800"/>
              <a:t> </a:t>
            </a:r>
            <a:r>
              <a:rPr lang="en-US" sz="2800" b="1">
                <a:solidFill>
                  <a:srgbClr val="FF0000"/>
                </a:solidFill>
              </a:rPr>
              <a:t>quê cha đất tổ</a:t>
            </a:r>
            <a:r>
              <a:rPr lang="en-US" sz="2800"/>
              <a:t>.</a:t>
            </a:r>
          </a:p>
        </p:txBody>
      </p:sp>
      <p:sp>
        <p:nvSpPr>
          <p:cNvPr id="4112" name="Text Box 16" descr="Papyrus"/>
          <p:cNvSpPr txBox="1">
            <a:spLocks noChangeArrowheads="1"/>
          </p:cNvSpPr>
          <p:nvPr/>
        </p:nvSpPr>
        <p:spPr bwMode="auto">
          <a:xfrm>
            <a:off x="152400" y="5334000"/>
            <a:ext cx="44196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2800" b="1">
                <a:solidFill>
                  <a:srgbClr val="0000FF"/>
                </a:solidFill>
              </a:rPr>
              <a:t>d/ Nơi chôn rau cắt rốn</a:t>
            </a:r>
          </a:p>
        </p:txBody>
      </p:sp>
      <p:sp>
        <p:nvSpPr>
          <p:cNvPr id="4113" name="Text Box 17" descr="Papyrus"/>
          <p:cNvSpPr txBox="1">
            <a:spLocks noChangeArrowheads="1"/>
          </p:cNvSpPr>
          <p:nvPr/>
        </p:nvSpPr>
        <p:spPr bwMode="auto">
          <a:xfrm>
            <a:off x="0" y="5911850"/>
            <a:ext cx="914400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1">
                  <a:blip/>
                  <a:srcRect/>
                  <a:tile tx="0" ty="0" sx="100000" sy="100000" flip="none" algn="tl"/>
                </a:blipFill>
              </a14:hiddenFill>
            </a:ext>
            <a:ext uri="{91240B29-F687-4F45-9708-019B960494DF}">
              <a14:hiddenLine xmlns:a14="http://schemas.microsoft.com/office/drawing/2010/main" w="38100" cmpd="dbl">
                <a:solidFill>
                  <a:srgbClr val="8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2800" b="1"/>
              <a:t>Ông em chỉ muốn về sống</a:t>
            </a:r>
            <a:r>
              <a:rPr lang="en-US" sz="2800"/>
              <a:t> </a:t>
            </a:r>
            <a:r>
              <a:rPr lang="en-US" sz="2800" b="1">
                <a:solidFill>
                  <a:srgbClr val="FF0000"/>
                </a:solidFill>
              </a:rPr>
              <a:t>nơi chôn rau cắt rốn</a:t>
            </a:r>
            <a:r>
              <a:rPr lang="en-US" sz="2800"/>
              <a:t> </a:t>
            </a:r>
            <a:r>
              <a:rPr lang="en-US" sz="2800" b="1"/>
              <a:t>của mình</a:t>
            </a:r>
            <a:r>
              <a:rPr lang="en-US" sz="2800"/>
              <a:t>.</a:t>
            </a:r>
          </a:p>
        </p:txBody>
      </p:sp>
      <p:sp>
        <p:nvSpPr>
          <p:cNvPr id="6157" name="Text Box 5"/>
          <p:cNvSpPr txBox="1">
            <a:spLocks noChangeArrowheads="1"/>
          </p:cNvSpPr>
          <p:nvPr/>
        </p:nvSpPr>
        <p:spPr bwMode="auto">
          <a:xfrm>
            <a:off x="925513" y="1246188"/>
            <a:ext cx="6553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/>
              <a:t>Mở rộng vốn từ :</a:t>
            </a:r>
            <a:r>
              <a:rPr lang="en-US" sz="3200" b="1">
                <a:solidFill>
                  <a:srgbClr val="FF0066"/>
                </a:solidFill>
              </a:rPr>
              <a:t> Tổ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10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1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1" dur="500"/>
                                        <p:tgtEl>
                                          <p:spTgt spid="4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36" dur="500"/>
                                        <p:tgtEl>
                                          <p:spTgt spid="4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1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46" dur="500"/>
                                        <p:tgtEl>
                                          <p:spTgt spid="4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nimBg="1"/>
      <p:bldP spid="4106" grpId="0"/>
      <p:bldP spid="4107" grpId="0"/>
      <p:bldP spid="4108" grpId="0"/>
      <p:bldP spid="4109" grpId="0"/>
      <p:bldP spid="4110" grpId="0"/>
      <p:bldP spid="4111" grpId="0"/>
      <p:bldP spid="4112" grpId="0"/>
      <p:bldP spid="41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2"/>
          <p:cNvSpPr txBox="1">
            <a:spLocks noChangeArrowheads="1"/>
          </p:cNvSpPr>
          <p:nvPr/>
        </p:nvSpPr>
        <p:spPr bwMode="auto">
          <a:xfrm>
            <a:off x="2971800" y="36513"/>
            <a:ext cx="3048000" cy="5191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 dirty="0" err="1"/>
              <a:t>Luyện</a:t>
            </a:r>
            <a:r>
              <a:rPr lang="en-US" sz="2800" b="1" dirty="0"/>
              <a:t> </a:t>
            </a:r>
            <a:r>
              <a:rPr lang="en-US" sz="2800" b="1" dirty="0" err="1"/>
              <a:t>từ</a:t>
            </a:r>
            <a:r>
              <a:rPr lang="en-US" sz="2800" b="1" dirty="0"/>
              <a:t> </a:t>
            </a:r>
            <a:r>
              <a:rPr lang="en-US" sz="2800" b="1" dirty="0" err="1"/>
              <a:t>và</a:t>
            </a:r>
            <a:r>
              <a:rPr lang="en-US" sz="2800" b="1" dirty="0"/>
              <a:t> </a:t>
            </a:r>
            <a:r>
              <a:rPr lang="en-US" sz="2800" b="1" dirty="0" err="1"/>
              <a:t>câu</a:t>
            </a:r>
            <a:endParaRPr lang="en-US" sz="2800" b="1" dirty="0"/>
          </a:p>
        </p:txBody>
      </p:sp>
      <p:sp>
        <p:nvSpPr>
          <p:cNvPr id="5126" name="Text Box 6"/>
          <p:cNvSpPr txBox="1">
            <a:spLocks noChangeArrowheads="1"/>
          </p:cNvSpPr>
          <p:nvPr/>
        </p:nvSpPr>
        <p:spPr bwMode="auto">
          <a:xfrm>
            <a:off x="2133600" y="2057400"/>
            <a:ext cx="5105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/>
              <a:t>Chọn câu trả lời đúng</a:t>
            </a:r>
          </a:p>
        </p:txBody>
      </p:sp>
      <p:sp>
        <p:nvSpPr>
          <p:cNvPr id="7172" name="Text Box 18"/>
          <p:cNvSpPr txBox="1">
            <a:spLocks noChangeArrowheads="1"/>
          </p:cNvSpPr>
          <p:nvPr/>
        </p:nvSpPr>
        <p:spPr bwMode="auto">
          <a:xfrm>
            <a:off x="1143000" y="623888"/>
            <a:ext cx="6553200" cy="5794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/>
              <a:t>MỞ RỘNG VỐN TỪ :</a:t>
            </a:r>
            <a:r>
              <a:rPr lang="en-US" sz="3200" b="1">
                <a:solidFill>
                  <a:srgbClr val="FF0066"/>
                </a:solidFill>
              </a:rPr>
              <a:t> TỔ QUỐC</a:t>
            </a:r>
          </a:p>
        </p:txBody>
      </p:sp>
      <p:sp>
        <p:nvSpPr>
          <p:cNvPr id="5140" name="Text Box 20"/>
          <p:cNvSpPr txBox="1">
            <a:spLocks noChangeArrowheads="1"/>
          </p:cNvSpPr>
          <p:nvPr/>
        </p:nvSpPr>
        <p:spPr bwMode="auto">
          <a:xfrm>
            <a:off x="381000" y="2882900"/>
            <a:ext cx="8534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/>
              <a:t>Lễ Quốc khánh nước Việt Nam vào ngày :</a:t>
            </a:r>
          </a:p>
        </p:txBody>
      </p:sp>
      <p:sp>
        <p:nvSpPr>
          <p:cNvPr id="5141" name="Text Box 21"/>
          <p:cNvSpPr txBox="1">
            <a:spLocks noChangeArrowheads="1"/>
          </p:cNvSpPr>
          <p:nvPr/>
        </p:nvSpPr>
        <p:spPr bwMode="auto">
          <a:xfrm>
            <a:off x="533400" y="3644900"/>
            <a:ext cx="2590800" cy="617538"/>
          </a:xfrm>
          <a:prstGeom prst="rect">
            <a:avLst/>
          </a:prstGeom>
          <a:gradFill rotWithShape="1">
            <a:gsLst>
              <a:gs pos="0">
                <a:srgbClr val="FFFFEC"/>
              </a:gs>
              <a:gs pos="50000">
                <a:srgbClr val="FFFFCC"/>
              </a:gs>
              <a:gs pos="100000">
                <a:srgbClr val="FFFFEC"/>
              </a:gs>
            </a:gsLst>
            <a:lin ang="18900000" scaled="1"/>
          </a:gradFill>
          <a:ln w="38100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a/ 9 tháng 2</a:t>
            </a:r>
          </a:p>
        </p:txBody>
      </p:sp>
      <p:sp>
        <p:nvSpPr>
          <p:cNvPr id="5142" name="Text Box 22"/>
          <p:cNvSpPr txBox="1">
            <a:spLocks noChangeArrowheads="1"/>
          </p:cNvSpPr>
          <p:nvPr/>
        </p:nvSpPr>
        <p:spPr bwMode="auto">
          <a:xfrm>
            <a:off x="2514600" y="4495800"/>
            <a:ext cx="2590800" cy="617538"/>
          </a:xfrm>
          <a:prstGeom prst="rect">
            <a:avLst/>
          </a:prstGeom>
          <a:gradFill rotWithShape="1">
            <a:gsLst>
              <a:gs pos="0">
                <a:srgbClr val="FFFFEC"/>
              </a:gs>
              <a:gs pos="50000">
                <a:srgbClr val="FFFFCC"/>
              </a:gs>
              <a:gs pos="100000">
                <a:srgbClr val="FFFFEC"/>
              </a:gs>
            </a:gsLst>
            <a:lin ang="18900000" scaled="1"/>
          </a:gradFill>
          <a:ln w="38100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b/ 3 tháng 9</a:t>
            </a:r>
          </a:p>
        </p:txBody>
      </p:sp>
      <p:sp>
        <p:nvSpPr>
          <p:cNvPr id="5143" name="Text Box 23"/>
          <p:cNvSpPr txBox="1">
            <a:spLocks noChangeArrowheads="1"/>
          </p:cNvSpPr>
          <p:nvPr/>
        </p:nvSpPr>
        <p:spPr bwMode="auto">
          <a:xfrm>
            <a:off x="3962400" y="5334000"/>
            <a:ext cx="2590800" cy="617538"/>
          </a:xfrm>
          <a:prstGeom prst="rect">
            <a:avLst/>
          </a:prstGeom>
          <a:gradFill rotWithShape="1">
            <a:gsLst>
              <a:gs pos="0">
                <a:srgbClr val="FFFFEC"/>
              </a:gs>
              <a:gs pos="50000">
                <a:srgbClr val="FFFFCC"/>
              </a:gs>
              <a:gs pos="100000">
                <a:srgbClr val="FFFFEC"/>
              </a:gs>
            </a:gsLst>
            <a:lin ang="18900000" scaled="1"/>
          </a:gradFill>
          <a:ln w="38100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c/ 5 tháng 9</a:t>
            </a:r>
          </a:p>
        </p:txBody>
      </p:sp>
      <p:sp>
        <p:nvSpPr>
          <p:cNvPr id="5144" name="Text Box 24"/>
          <p:cNvSpPr txBox="1">
            <a:spLocks noChangeArrowheads="1"/>
          </p:cNvSpPr>
          <p:nvPr/>
        </p:nvSpPr>
        <p:spPr bwMode="auto">
          <a:xfrm>
            <a:off x="6210300" y="6121400"/>
            <a:ext cx="2590800" cy="617538"/>
          </a:xfrm>
          <a:prstGeom prst="rect">
            <a:avLst/>
          </a:prstGeom>
          <a:gradFill rotWithShape="1">
            <a:gsLst>
              <a:gs pos="0">
                <a:srgbClr val="FFFFEC"/>
              </a:gs>
              <a:gs pos="50000">
                <a:srgbClr val="FFFFCC"/>
              </a:gs>
              <a:gs pos="100000">
                <a:srgbClr val="FFFFEC"/>
              </a:gs>
            </a:gsLst>
            <a:lin ang="18900000" scaled="1"/>
          </a:gradFill>
          <a:ln w="38100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d/ 2 tháng 9</a:t>
            </a:r>
          </a:p>
        </p:txBody>
      </p:sp>
      <p:sp>
        <p:nvSpPr>
          <p:cNvPr id="5145" name="Text Box 25"/>
          <p:cNvSpPr txBox="1">
            <a:spLocks noChangeArrowheads="1"/>
          </p:cNvSpPr>
          <p:nvPr/>
        </p:nvSpPr>
        <p:spPr bwMode="auto">
          <a:xfrm>
            <a:off x="368300" y="2921000"/>
            <a:ext cx="70104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/>
              <a:t>Tên gọi chính thức của một nước</a:t>
            </a:r>
          </a:p>
        </p:txBody>
      </p:sp>
      <p:sp>
        <p:nvSpPr>
          <p:cNvPr id="5146" name="Text Box 26"/>
          <p:cNvSpPr txBox="1">
            <a:spLocks noChangeArrowheads="1"/>
          </p:cNvSpPr>
          <p:nvPr/>
        </p:nvSpPr>
        <p:spPr bwMode="auto">
          <a:xfrm>
            <a:off x="520700" y="3683000"/>
            <a:ext cx="2590800" cy="617538"/>
          </a:xfrm>
          <a:prstGeom prst="rect">
            <a:avLst/>
          </a:prstGeom>
          <a:gradFill rotWithShape="1">
            <a:gsLst>
              <a:gs pos="0">
                <a:srgbClr val="FFFFEC"/>
              </a:gs>
              <a:gs pos="50000">
                <a:srgbClr val="FFFFCC"/>
              </a:gs>
              <a:gs pos="100000">
                <a:srgbClr val="FFFFEC"/>
              </a:gs>
            </a:gsLst>
            <a:lin ang="18900000" scaled="1"/>
          </a:gradFill>
          <a:ln w="38100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a/ Quốc sử</a:t>
            </a:r>
          </a:p>
        </p:txBody>
      </p:sp>
      <p:sp>
        <p:nvSpPr>
          <p:cNvPr id="5147" name="Text Box 27"/>
          <p:cNvSpPr txBox="1">
            <a:spLocks noChangeArrowheads="1"/>
          </p:cNvSpPr>
          <p:nvPr/>
        </p:nvSpPr>
        <p:spPr bwMode="auto">
          <a:xfrm>
            <a:off x="2501900" y="4533900"/>
            <a:ext cx="2590800" cy="617538"/>
          </a:xfrm>
          <a:prstGeom prst="rect">
            <a:avLst/>
          </a:prstGeom>
          <a:gradFill rotWithShape="1">
            <a:gsLst>
              <a:gs pos="0">
                <a:srgbClr val="FFFFEC"/>
              </a:gs>
              <a:gs pos="50000">
                <a:srgbClr val="FFFFCC"/>
              </a:gs>
              <a:gs pos="100000">
                <a:srgbClr val="FFFFEC"/>
              </a:gs>
            </a:gsLst>
            <a:lin ang="18900000" scaled="1"/>
          </a:gradFill>
          <a:ln w="38100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b/ Quốc ca</a:t>
            </a:r>
          </a:p>
        </p:txBody>
      </p:sp>
      <p:sp>
        <p:nvSpPr>
          <p:cNvPr id="5148" name="Text Box 28"/>
          <p:cNvSpPr txBox="1">
            <a:spLocks noChangeArrowheads="1"/>
          </p:cNvSpPr>
          <p:nvPr/>
        </p:nvSpPr>
        <p:spPr bwMode="auto">
          <a:xfrm>
            <a:off x="3949700" y="5372100"/>
            <a:ext cx="2971800" cy="617538"/>
          </a:xfrm>
          <a:prstGeom prst="rect">
            <a:avLst/>
          </a:prstGeom>
          <a:gradFill rotWithShape="1">
            <a:gsLst>
              <a:gs pos="0">
                <a:srgbClr val="FFFFEC"/>
              </a:gs>
              <a:gs pos="50000">
                <a:srgbClr val="FFFFCC"/>
              </a:gs>
              <a:gs pos="100000">
                <a:srgbClr val="FFFFEC"/>
              </a:gs>
            </a:gsLst>
            <a:lin ang="18900000" scaled="1"/>
          </a:gradFill>
          <a:ln w="38100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c/ Quốc hiệu</a:t>
            </a:r>
          </a:p>
        </p:txBody>
      </p:sp>
      <p:sp>
        <p:nvSpPr>
          <p:cNvPr id="5149" name="Text Box 29"/>
          <p:cNvSpPr txBox="1">
            <a:spLocks noChangeArrowheads="1"/>
          </p:cNvSpPr>
          <p:nvPr/>
        </p:nvSpPr>
        <p:spPr bwMode="auto">
          <a:xfrm>
            <a:off x="6197600" y="6159500"/>
            <a:ext cx="2590800" cy="617538"/>
          </a:xfrm>
          <a:prstGeom prst="rect">
            <a:avLst/>
          </a:prstGeom>
          <a:gradFill rotWithShape="1">
            <a:gsLst>
              <a:gs pos="0">
                <a:srgbClr val="FFFFEC"/>
              </a:gs>
              <a:gs pos="50000">
                <a:srgbClr val="FFFFCC"/>
              </a:gs>
              <a:gs pos="100000">
                <a:srgbClr val="FFFFEC"/>
              </a:gs>
            </a:gsLst>
            <a:lin ang="18900000" scaled="1"/>
          </a:gradFill>
          <a:ln w="38100">
            <a:solidFill>
              <a:srgbClr val="6600CC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50000"/>
              </a:spcBef>
            </a:pPr>
            <a:r>
              <a:rPr lang="en-US" sz="3200" b="1">
                <a:solidFill>
                  <a:srgbClr val="FF0000"/>
                </a:solidFill>
              </a:rPr>
              <a:t>d/ Quốc tế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51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1" dur="500"/>
                                        <p:tgtEl>
                                          <p:spTgt spid="5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3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5" dur="500"/>
                                        <p:tgtEl>
                                          <p:spTgt spid="5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27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9" dur="500"/>
                                        <p:tgtEl>
                                          <p:spTgt spid="51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51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51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51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8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amond(in)">
                                      <p:cBhvr>
                                        <p:cTn id="47" dur="500"/>
                                        <p:tgtEl>
                                          <p:spTgt spid="514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" presetClass="exit" presetSubtype="4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51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5" dur="500"/>
                                        <p:tgtEl>
                                          <p:spTgt spid="5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 nodeType="clickPar">
                      <p:stCondLst>
                        <p:cond delay="indefinite"/>
                      </p:stCondLst>
                      <p:childTnLst>
                        <p:par>
                          <p:cTn id="5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8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0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6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4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6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8" dur="500"/>
                                        <p:tgtEl>
                                          <p:spTgt spid="5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70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2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 nodeType="clickPar">
                      <p:stCondLst>
                        <p:cond delay="indefinite"/>
                      </p:stCondLst>
                      <p:childTnLst>
                        <p:par>
                          <p:cTn id="7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xit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6" dur="500"/>
                                        <p:tgtEl>
                                          <p:spTgt spid="5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79" dur="500"/>
                                        <p:tgtEl>
                                          <p:spTgt spid="5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3" presetClass="exit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82" dur="500"/>
                                        <p:tgtEl>
                                          <p:spTgt spid="5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/>
      <p:bldP spid="5140" grpId="0"/>
      <p:bldP spid="5140" grpId="1"/>
      <p:bldP spid="5141" grpId="0" animBg="1"/>
      <p:bldP spid="5141" grpId="1" animBg="1"/>
      <p:bldP spid="5142" grpId="0" animBg="1"/>
      <p:bldP spid="5142" grpId="1" animBg="1"/>
      <p:bldP spid="5143" grpId="0" animBg="1"/>
      <p:bldP spid="5143" grpId="1" animBg="1"/>
      <p:bldP spid="5144" grpId="0" animBg="1"/>
      <p:bldP spid="5144" grpId="1" animBg="1"/>
      <p:bldP spid="5145" grpId="0"/>
      <p:bldP spid="5146" grpId="0" animBg="1"/>
      <p:bldP spid="5146" grpId="1" animBg="1"/>
      <p:bldP spid="5147" grpId="0" animBg="1"/>
      <p:bldP spid="514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514600"/>
            <a:ext cx="8229600" cy="1143000"/>
          </a:xfrm>
        </p:spPr>
        <p:txBody>
          <a:bodyPr/>
          <a:lstStyle/>
          <a:p>
            <a:pPr eaLnBrk="1" hangingPunct="1"/>
            <a:r>
              <a:rPr lang="en-US" b="1" u="sng" smtClean="0">
                <a:solidFill>
                  <a:schemeClr val="tx1"/>
                </a:solidFill>
              </a:rPr>
              <a:t>Dặn dò</a:t>
            </a:r>
            <a:r>
              <a:rPr lang="en-US" smtClean="0">
                <a:solidFill>
                  <a:schemeClr val="tx1"/>
                </a:solidFill>
              </a:rPr>
              <a:t>: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3657600"/>
            <a:ext cx="8229600" cy="2590800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mtClean="0"/>
              <a:t>     - Chuẩn bị cho bài sau:</a:t>
            </a:r>
          </a:p>
          <a:p>
            <a:pPr eaLnBrk="1" hangingPunct="1">
              <a:buFontTx/>
              <a:buNone/>
            </a:pPr>
            <a:r>
              <a:rPr lang="en-US" smtClean="0"/>
              <a:t>        </a:t>
            </a:r>
            <a:r>
              <a:rPr lang="en-US" sz="3600" b="1" smtClean="0"/>
              <a:t>Luyện tập về từ đồng nghĩa</a:t>
            </a:r>
          </a:p>
        </p:txBody>
      </p:sp>
      <p:sp>
        <p:nvSpPr>
          <p:cNvPr id="8196" name="Text Box 5"/>
          <p:cNvSpPr txBox="1">
            <a:spLocks noChangeArrowheads="1"/>
          </p:cNvSpPr>
          <p:nvPr/>
        </p:nvSpPr>
        <p:spPr bwMode="auto">
          <a:xfrm>
            <a:off x="2590800" y="914400"/>
            <a:ext cx="44196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2800" b="1"/>
              <a:t>Luyện từ và câu</a:t>
            </a:r>
          </a:p>
          <a:p>
            <a:pPr eaLnBrk="1" hangingPunct="1">
              <a:spcBef>
                <a:spcPct val="50000"/>
              </a:spcBef>
            </a:pPr>
            <a:endParaRPr lang="en-US" sz="2800"/>
          </a:p>
        </p:txBody>
      </p:sp>
      <p:sp>
        <p:nvSpPr>
          <p:cNvPr id="38919" name="Text Box 7"/>
          <p:cNvSpPr txBox="1">
            <a:spLocks noChangeArrowheads="1"/>
          </p:cNvSpPr>
          <p:nvPr/>
        </p:nvSpPr>
        <p:spPr bwMode="auto">
          <a:xfrm>
            <a:off x="990600" y="5181600"/>
            <a:ext cx="5791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 - Xem trước bài tập 1/22 SGK</a:t>
            </a:r>
          </a:p>
        </p:txBody>
      </p:sp>
      <p:sp>
        <p:nvSpPr>
          <p:cNvPr id="38920" name="Text Box 8"/>
          <p:cNvSpPr txBox="1">
            <a:spLocks noChangeArrowheads="1"/>
          </p:cNvSpPr>
          <p:nvPr/>
        </p:nvSpPr>
        <p:spPr bwMode="auto">
          <a:xfrm>
            <a:off x="1219200" y="6019800"/>
            <a:ext cx="60198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sz="3200"/>
              <a:t>- Nhận xét tiết học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884238" y="1489075"/>
            <a:ext cx="65532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sz="3200" b="1"/>
              <a:t>Mở rộng vốn từ :</a:t>
            </a:r>
            <a:r>
              <a:rPr lang="en-US" sz="3200" b="1">
                <a:solidFill>
                  <a:srgbClr val="FF0066"/>
                </a:solidFill>
              </a:rPr>
              <a:t> Tổ quốc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89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389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770" decel="100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0" dur="770" decel="100000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2" dur="77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4" dur="770" fill="hold"/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5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891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389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35" dur="2000"/>
                                        <p:tgtEl>
                                          <p:spTgt spid="389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8914" grpId="0"/>
      <p:bldP spid="38919" grpId="0"/>
      <p:bldP spid="38920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WordArt 2" descr="Narrow vertical"/>
          <p:cNvSpPr>
            <a:spLocks noChangeArrowheads="1" noChangeShapeType="1" noTextEdit="1"/>
          </p:cNvSpPr>
          <p:nvPr/>
        </p:nvSpPr>
        <p:spPr bwMode="auto">
          <a:xfrm>
            <a:off x="1447800" y="1905000"/>
            <a:ext cx="6172200" cy="3276600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0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Chào tạm biệt</a:t>
            </a:r>
          </a:p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miter lim="800000"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các thầy cô giáo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368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866" grpId="0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Pixel</Template>
  <TotalTime>302</TotalTime>
  <Words>430</Words>
  <Application>Microsoft Office PowerPoint</Application>
  <PresentationFormat>On-screen Show (4:3)</PresentationFormat>
  <Paragraphs>72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Default Design</vt:lpstr>
      <vt:lpstr>PowerPoint Presentation</vt:lpstr>
      <vt:lpstr>Kiểm tra bài cũ: </vt:lpstr>
      <vt:lpstr>PowerPoint Presentation</vt:lpstr>
      <vt:lpstr>PowerPoint Presentation</vt:lpstr>
      <vt:lpstr>PowerPoint Presentation</vt:lpstr>
      <vt:lpstr>PowerPoint Presentation</vt:lpstr>
      <vt:lpstr>Dặn dò:</vt:lpstr>
      <vt:lpstr>PowerPoint Presentation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htp</cp:lastModifiedBy>
  <cp:revision>30</cp:revision>
  <dcterms:created xsi:type="dcterms:W3CDTF">2012-09-11T07:53:47Z</dcterms:created>
  <dcterms:modified xsi:type="dcterms:W3CDTF">2019-09-08T13:41:50Z</dcterms:modified>
</cp:coreProperties>
</file>