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sldIdLst>
    <p:sldId id="257" r:id="rId4"/>
    <p:sldId id="258" r:id="rId5"/>
    <p:sldId id="259" r:id="rId6"/>
    <p:sldId id="260" r:id="rId7"/>
    <p:sldId id="261" r:id="rId8"/>
    <p:sldId id="264" r:id="rId9"/>
    <p:sldId id="256" r:id="rId10"/>
    <p:sldId id="314" r:id="rId11"/>
    <p:sldId id="315" r:id="rId12"/>
    <p:sldId id="262" r:id="rId13"/>
    <p:sldId id="263" r:id="rId14"/>
    <p:sldId id="282" r:id="rId15"/>
    <p:sldId id="283" r:id="rId16"/>
    <p:sldId id="284" r:id="rId17"/>
    <p:sldId id="316" r:id="rId18"/>
    <p:sldId id="317" r:id="rId19"/>
    <p:sldId id="318" r:id="rId20"/>
    <p:sldId id="267" r:id="rId21"/>
    <p:sldId id="308" r:id="rId22"/>
    <p:sldId id="294" r:id="rId23"/>
    <p:sldId id="268" r:id="rId24"/>
    <p:sldId id="279" r:id="rId25"/>
    <p:sldId id="286" r:id="rId26"/>
    <p:sldId id="319" r:id="rId27"/>
    <p:sldId id="304" r:id="rId28"/>
    <p:sldId id="309" r:id="rId29"/>
    <p:sldId id="320" r:id="rId30"/>
    <p:sldId id="272" r:id="rId31"/>
    <p:sldId id="321" r:id="rId32"/>
    <p:sldId id="322" r:id="rId33"/>
    <p:sldId id="273" r:id="rId34"/>
    <p:sldId id="274" r:id="rId35"/>
    <p:sldId id="275" r:id="rId36"/>
    <p:sldId id="323" r:id="rId37"/>
    <p:sldId id="2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FB596-A98E-4D6A-AB7E-CDBA9F7C5DF8}"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172BB-78AD-4807-8726-F908E5E7D428}" type="slidenum">
              <a:rPr lang="en-US" smtClean="0"/>
              <a:t>‹#›</a:t>
            </a:fld>
            <a:endParaRPr lang="en-US"/>
          </a:p>
        </p:txBody>
      </p:sp>
    </p:spTree>
    <p:extLst>
      <p:ext uri="{BB962C8B-B14F-4D97-AF65-F5344CB8AC3E}">
        <p14:creationId xmlns:p14="http://schemas.microsoft.com/office/powerpoint/2010/main" val="259365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515F-062E-4350-BC4C-B9C916DFF5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6CD292-63DC-439D-861C-B87BFBB6E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C4F13-3608-429A-982C-936252BC9CC6}"/>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5" name="Footer Placeholder 4">
            <a:extLst>
              <a:ext uri="{FF2B5EF4-FFF2-40B4-BE49-F238E27FC236}">
                <a16:creationId xmlns:a16="http://schemas.microsoft.com/office/drawing/2014/main" id="{C2897611-5FD7-4E14-ADE7-6EAAFBA8C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0072B-B960-4E71-8BE5-122453B6258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401799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318B-303E-48E7-A5DD-8A3EF1E03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16247A-A2A4-489C-8181-130924BC6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3F62D-6A62-4EB7-9C59-B58D3201081E}"/>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5" name="Footer Placeholder 4">
            <a:extLst>
              <a:ext uri="{FF2B5EF4-FFF2-40B4-BE49-F238E27FC236}">
                <a16:creationId xmlns:a16="http://schemas.microsoft.com/office/drawing/2014/main" id="{FB218B36-CB29-484E-B7D4-7FB8904D1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E68C9-D2FC-4452-BF4C-31847E9B593C}"/>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13525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E6288F-B72C-409B-93A2-8290788A8A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82D83-25BA-4F79-9BB3-19FC54E566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A9D03-9794-4F0C-8FD3-FC7592CA8F9B}"/>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5" name="Footer Placeholder 4">
            <a:extLst>
              <a:ext uri="{FF2B5EF4-FFF2-40B4-BE49-F238E27FC236}">
                <a16:creationId xmlns:a16="http://schemas.microsoft.com/office/drawing/2014/main" id="{4AB561AB-8198-441B-AEF0-6885F1FCD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D52B5-696E-428F-AB84-01C8D9A73BF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613620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6753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31991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66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742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5429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58158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08869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946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35E6-68E4-4C2C-A4FA-AEA032ED4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C69E7-024B-4DE2-BAAB-EDC470D440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0C95B-8E57-4E28-BC2D-7E6FE5C7EFF5}"/>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5" name="Footer Placeholder 4">
            <a:extLst>
              <a:ext uri="{FF2B5EF4-FFF2-40B4-BE49-F238E27FC236}">
                <a16:creationId xmlns:a16="http://schemas.microsoft.com/office/drawing/2014/main" id="{864FADD4-CDB3-4212-B9DC-4B4D29428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6AD02-2AE1-4BC3-8C00-F11A73694F1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530202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805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6474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1314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16796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7064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58317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07315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98396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26772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0325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988C-8787-4F8D-92BA-F88ACF5BE8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082BB-51A8-4183-BD1A-3BBE54285A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9DCEF-7381-45A9-86D5-8A8C77EE6300}"/>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5" name="Footer Placeholder 4">
            <a:extLst>
              <a:ext uri="{FF2B5EF4-FFF2-40B4-BE49-F238E27FC236}">
                <a16:creationId xmlns:a16="http://schemas.microsoft.com/office/drawing/2014/main" id="{6B6DAA02-7E70-489D-87D7-629C57AA7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CD62E-F0A0-495E-891D-21C7D39B3C89}"/>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574762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44848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81500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51426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106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B229-95F8-464B-AFD4-36621A2B2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32D3D-E657-44D8-934B-A03C9F5EF3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48B50-006A-47DC-B2FF-11A0ED5CB5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62D41-EF07-4991-B4A5-ED67E590C1A4}"/>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6" name="Footer Placeholder 5">
            <a:extLst>
              <a:ext uri="{FF2B5EF4-FFF2-40B4-BE49-F238E27FC236}">
                <a16:creationId xmlns:a16="http://schemas.microsoft.com/office/drawing/2014/main" id="{CE1CF233-BE49-45DF-9EB5-B67DB6A9A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5C907-2B43-4DC2-B1D9-5C4A4DE0632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39634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0D18-51C0-4D4E-866E-0C98762CCC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2C953C-073E-41B9-AB4F-14959D51C3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BDEC0-D65E-49D1-A527-D639736C5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09C1EB-26DF-4908-937C-FCF7C1DE0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069418-E7E8-4107-94AC-DDD614B01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C9C97A-836B-4637-B7C6-171E8294C408}"/>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8" name="Footer Placeholder 7">
            <a:extLst>
              <a:ext uri="{FF2B5EF4-FFF2-40B4-BE49-F238E27FC236}">
                <a16:creationId xmlns:a16="http://schemas.microsoft.com/office/drawing/2014/main" id="{30D6E69D-E035-4E60-B9E1-F751C2A8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CAEE86-70D2-4E94-A205-C70EFE19ACC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76912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4085-282E-4B3A-8906-ABCEA55F86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E9A7C4-CEDF-4D4A-B064-A3CEA79DBB89}"/>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4" name="Footer Placeholder 3">
            <a:extLst>
              <a:ext uri="{FF2B5EF4-FFF2-40B4-BE49-F238E27FC236}">
                <a16:creationId xmlns:a16="http://schemas.microsoft.com/office/drawing/2014/main" id="{1A63E5A3-C6D7-4E9B-A7FF-F3A31102BF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AF5C41-8C52-4745-BABD-628CAFF0A06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16579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2E196-4AD0-4581-91D5-0C0ABBEEB1C8}"/>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3" name="Footer Placeholder 2">
            <a:extLst>
              <a:ext uri="{FF2B5EF4-FFF2-40B4-BE49-F238E27FC236}">
                <a16:creationId xmlns:a16="http://schemas.microsoft.com/office/drawing/2014/main" id="{5B0DABE1-61A2-4F90-9403-3F49A4CED2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9B6A65-59BA-4D27-AEDA-701AD0A2330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19292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3231-46C2-4980-8E61-B2AF2DA02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91BBAC-13F2-4819-A704-447087E7F3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E09B0-7735-48B7-93DA-B0F2282F5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D76A7-36D4-46CD-9A36-26544AEF221E}"/>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6" name="Footer Placeholder 5">
            <a:extLst>
              <a:ext uri="{FF2B5EF4-FFF2-40B4-BE49-F238E27FC236}">
                <a16:creationId xmlns:a16="http://schemas.microsoft.com/office/drawing/2014/main" id="{EC598C72-D57F-44C1-8E7C-F3E2633A9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18A70-6A6B-47CC-8429-11EB60C0F1E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78106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7E82-414B-42B4-865D-7A05EFD0B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BD3BC-B995-4C67-B453-60C518532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F7C310-F585-4563-B7F2-492D7D8A5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77B22-3779-4160-A936-F693AE4EFF05}"/>
              </a:ext>
            </a:extLst>
          </p:cNvPr>
          <p:cNvSpPr>
            <a:spLocks noGrp="1"/>
          </p:cNvSpPr>
          <p:nvPr>
            <p:ph type="dt" sz="half" idx="10"/>
          </p:nvPr>
        </p:nvSpPr>
        <p:spPr/>
        <p:txBody>
          <a:bodyPr/>
          <a:lstStyle/>
          <a:p>
            <a:fld id="{1672910F-A919-4C6A-9434-21CA8096CDFD}" type="datetimeFigureOut">
              <a:rPr lang="en-US" smtClean="0"/>
              <a:t>3/7/2023</a:t>
            </a:fld>
            <a:endParaRPr lang="en-US"/>
          </a:p>
        </p:txBody>
      </p:sp>
      <p:sp>
        <p:nvSpPr>
          <p:cNvPr id="6" name="Footer Placeholder 5">
            <a:extLst>
              <a:ext uri="{FF2B5EF4-FFF2-40B4-BE49-F238E27FC236}">
                <a16:creationId xmlns:a16="http://schemas.microsoft.com/office/drawing/2014/main" id="{F53E1CF5-7DC1-46B0-9604-568AB0FE1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AFE18-50ED-48D5-835E-D081F42D410E}"/>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62068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909C3-9C78-4C95-8FF6-5DBA18D62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93BED2-8880-49D2-96B9-75FEE2AFC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EAB3E-6D21-4A64-B125-42525918A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2910F-A919-4C6A-9434-21CA8096CDFD}" type="datetimeFigureOut">
              <a:rPr lang="en-US" smtClean="0"/>
              <a:t>3/7/2023</a:t>
            </a:fld>
            <a:endParaRPr lang="en-US"/>
          </a:p>
        </p:txBody>
      </p:sp>
      <p:sp>
        <p:nvSpPr>
          <p:cNvPr id="5" name="Footer Placeholder 4">
            <a:extLst>
              <a:ext uri="{FF2B5EF4-FFF2-40B4-BE49-F238E27FC236}">
                <a16:creationId xmlns:a16="http://schemas.microsoft.com/office/drawing/2014/main" id="{1E52C976-5426-4CFF-8A03-068689729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D4B34A-FD92-4DBD-B4DD-8578C0FAF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5F502-AB85-4335-9AE6-20C4B6E48F65}" type="slidenum">
              <a:rPr lang="en-US" smtClean="0"/>
              <a:t>‹#›</a:t>
            </a:fld>
            <a:endParaRPr lang="en-US"/>
          </a:p>
        </p:txBody>
      </p:sp>
    </p:spTree>
    <p:extLst>
      <p:ext uri="{BB962C8B-B14F-4D97-AF65-F5344CB8AC3E}">
        <p14:creationId xmlns:p14="http://schemas.microsoft.com/office/powerpoint/2010/main" val="568202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25032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3/7/2023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527281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8.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microsoft.com/office/2007/relationships/hdphoto" Target="../media/hdphoto3.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audio" Target="../media/media3.mp3"/><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0.png"/><Relationship Id="rId12" Type="http://schemas.openxmlformats.org/officeDocument/2006/relationships/image" Target="../media/image1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48" t="6431" b="19710"/>
          <a:stretch/>
        </p:blipFill>
        <p:spPr>
          <a:xfrm>
            <a:off x="2018052" y="174171"/>
            <a:ext cx="8142513" cy="4833266"/>
          </a:xfrm>
          <a:prstGeom prst="rect">
            <a:avLst/>
          </a:prstGeom>
        </p:spPr>
      </p:pic>
      <p:sp>
        <p:nvSpPr>
          <p:cNvPr id="5" name="Title 4"/>
          <p:cNvSpPr>
            <a:spLocks noGrp="1"/>
          </p:cNvSpPr>
          <p:nvPr>
            <p:ph type="title"/>
          </p:nvPr>
        </p:nvSpPr>
        <p:spPr>
          <a:xfrm>
            <a:off x="677318" y="2818048"/>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spTree>
    <p:extLst>
      <p:ext uri="{BB962C8B-B14F-4D97-AF65-F5344CB8AC3E}">
        <p14:creationId xmlns:p14="http://schemas.microsoft.com/office/powerpoint/2010/main" val="294343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4" y="182564"/>
            <a:ext cx="12326938"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0" y="5135769"/>
            <a:ext cx="433349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y tá</a:t>
            </a:r>
          </a:p>
        </p:txBody>
      </p:sp>
      <p:sp>
        <p:nvSpPr>
          <p:cNvPr id="7" name="Title 1"/>
          <p:cNvSpPr txBox="1">
            <a:spLocks/>
          </p:cNvSpPr>
          <p:nvPr/>
        </p:nvSpPr>
        <p:spPr>
          <a:xfrm>
            <a:off x="4522364" y="5135769"/>
            <a:ext cx="161173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a:t>
            </a:r>
          </a:p>
        </p:txBody>
      </p:sp>
      <p:pic>
        <p:nvPicPr>
          <p:cNvPr id="5122" name="Picture 2" descr="QUẦN ÁO Y TÁ, ĐIỀU DƯỠNG MẪU 01"/>
          <p:cNvPicPr>
            <a:picLocks noChangeAspect="1" noChangeArrowheads="1"/>
          </p:cNvPicPr>
          <p:nvPr/>
        </p:nvPicPr>
        <p:blipFill rotWithShape="1">
          <a:blip r:embed="rId3">
            <a:extLst>
              <a:ext uri="{28A0092B-C50C-407E-A947-70E740481C1C}">
                <a14:useLocalDpi xmlns:a14="http://schemas.microsoft.com/office/drawing/2010/main" val="0"/>
              </a:ext>
            </a:extLst>
          </a:blip>
          <a:srcRect l="20808" t="-521" r="23843" b="-1"/>
          <a:stretch/>
        </p:blipFill>
        <p:spPr bwMode="auto">
          <a:xfrm>
            <a:off x="995363" y="1"/>
            <a:ext cx="2814637" cy="45895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uỷ bỏ chức danh nghề Y tá trong nghiệp vụ chăm sóc bệnh nhân | Tin tức mới  nhất 24h - Đọc Báo Lao Động online - Laodong.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363" y="23813"/>
            <a:ext cx="6898544" cy="459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257801"/>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dã quỳ</a:t>
            </a:r>
          </a:p>
        </p:txBody>
      </p:sp>
      <p:sp>
        <p:nvSpPr>
          <p:cNvPr id="5" name="Title 1"/>
          <p:cNvSpPr txBox="1">
            <a:spLocks/>
          </p:cNvSpPr>
          <p:nvPr/>
        </p:nvSpPr>
        <p:spPr>
          <a:xfrm>
            <a:off x="6709662" y="5261563"/>
            <a:ext cx="163423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a:t>
            </a:r>
          </a:p>
        </p:txBody>
      </p:sp>
      <p:pic>
        <p:nvPicPr>
          <p:cNvPr id="6146" name="Picture 2" descr="Đẹp ngất ngây hoa dã quỳ Đà Lạ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519" y="228600"/>
            <a:ext cx="57912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a Dã Quỳ Đà Lạt 2020 đã nở rộ chưa? Ngắm hoa đẹp nhất ở đ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456" y="228600"/>
            <a:ext cx="57912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6769" y="556260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đá quý</a:t>
            </a:r>
          </a:p>
        </p:txBody>
      </p:sp>
      <p:sp>
        <p:nvSpPr>
          <p:cNvPr id="5" name="Title 1"/>
          <p:cNvSpPr txBox="1">
            <a:spLocks/>
          </p:cNvSpPr>
          <p:nvPr/>
        </p:nvSpPr>
        <p:spPr>
          <a:xfrm>
            <a:off x="6419850" y="5566363"/>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a:t>
            </a:r>
          </a:p>
        </p:txBody>
      </p:sp>
      <p:pic>
        <p:nvPicPr>
          <p:cNvPr id="6" name="Picture 2" descr="Nhận biết các loại đá quý, trang sức phong thủy theo tuổi, m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675028"/>
            <a:ext cx="5553975" cy="323056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ách bảo quản trang sức đá quý – Kya Jewel Official | Luxury Jewelries,  Gifts &amp; Accessor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101"/>
          <a:stretch/>
        </p:blipFill>
        <p:spPr bwMode="auto">
          <a:xfrm>
            <a:off x="9631562" y="1371601"/>
            <a:ext cx="2430860" cy="21853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ộ trang sức vàng trắng 14k mix đá quý pnj 00003-00005 | pnj.com.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9969" y="675028"/>
            <a:ext cx="3510756" cy="351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210050"/>
            <a:ext cx="5486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516" y="4210050"/>
            <a:ext cx="4968875"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40" y="4191000"/>
            <a:ext cx="432911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Cách bảo quản trang sức đá quý – Kya Jewel Official | Luxury Jewelries,  Gifts &amp; Accessori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101"/>
          <a:stretch/>
        </p:blipFill>
        <p:spPr bwMode="auto">
          <a:xfrm>
            <a:off x="8352656" y="1715016"/>
            <a:ext cx="3106689" cy="27928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Đẹp ngất ngây hoa dã quỳ Đà Lạ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1" y="1931883"/>
            <a:ext cx="3145507" cy="2359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uỷ bỏ chức danh nghề Y tá trong nghiệp vụ chăm sóc bệnh nhân | Tin tức mới  nhất 24h - Đọc Báo Lao Động online - Laodong.vn"/>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1" y="1993797"/>
            <a:ext cx="3449273" cy="229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94" y="-492414"/>
            <a:ext cx="11206307" cy="59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2" y="4876800"/>
            <a:ext cx="10707097" cy="220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8" name="TextBox 17"/>
          <p:cNvSpPr txBox="1"/>
          <p:nvPr/>
        </p:nvSpPr>
        <p:spPr>
          <a:xfrm>
            <a:off x="2381251" y="1636950"/>
            <a:ext cx="4941953"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 ⌐</a:t>
            </a:r>
          </a:p>
        </p:txBody>
      </p:sp>
      <p:grpSp>
        <p:nvGrpSpPr>
          <p:cNvPr id="12" name="Group 11"/>
          <p:cNvGrpSpPr/>
          <p:nvPr/>
        </p:nvGrpSpPr>
        <p:grpSpPr>
          <a:xfrm>
            <a:off x="-69277" y="76201"/>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285785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r="49258"/>
          <a:stretch/>
        </p:blipFill>
        <p:spPr>
          <a:xfrm>
            <a:off x="2819401" y="38101"/>
            <a:ext cx="5604459"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3135085" y="1197456"/>
            <a:ext cx="9171053"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a:t>
            </a:r>
          </a:p>
        </p:txBody>
      </p:sp>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92461" y="-9906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8.30179E-7 -3.33333E-6 L 0.02819 -0.10556 L 0.02819 0.0588 L 0.0308 0.07894 L 0.03642 0.09329 L 0.04203 0.09769 L 0.05391 0.1 L 0.06213 0.09769 L 0.07584 0.08449 L 0.09463 0.03218 L 0.11095 -0.05231 L 0.11095 -0.10671 L 0.11095 0.28657 L 0.10468 0.3456 L 0.09659 0.38565 L 0.08719 0.4088 L 0.07584 0.41991 L 0.06331 0.41551 L 0.05587 0.40116 L 0.05326 0.37106 L 0.05769 0.31343 L 0.07518 0.22662 L 0.10782 0.11782 L 0.14358 -0.00231 " pathEditMode="relative" ptsTypes="AAAAAAAAAAAAAAAAAAAAAAAA">
                                      <p:cBhvr>
                                        <p:cTn id="11" dur="15000" fill="hold"/>
                                        <p:tgtEl>
                                          <p:spTgt spid="19"/>
                                        </p:tgtEl>
                                        <p:attrNameLst>
                                          <p:attrName>ppt_x</p:attrName>
                                          <p:attrName>ppt_y</p:attrName>
                                        </p:attrNameLst>
                                      </p:cBhvr>
                                    </p:animMotion>
                                  </p:childTnLst>
                                </p:cTn>
                              </p:par>
                            </p:childTnLst>
                          </p:cTn>
                        </p:par>
                        <p:par>
                          <p:cTn id="12" fill="hold">
                            <p:stCondLst>
                              <p:cond delay="15500"/>
                            </p:stCondLst>
                            <p:childTnLst>
                              <p:par>
                                <p:cTn id="13" presetID="2" presetClass="exit" presetSubtype="4" fill="hold" nodeType="afterEffect">
                                  <p:stCondLst>
                                    <p:cond delay="0"/>
                                  </p:stCondLst>
                                  <p:childTnLst>
                                    <p:anim calcmode="lin" valueType="num">
                                      <p:cBhvr additive="base">
                                        <p:cTn id="14" dur="500"/>
                                        <p:tgtEl>
                                          <p:spTgt spid="19"/>
                                        </p:tgtEl>
                                        <p:attrNameLst>
                                          <p:attrName>ppt_x</p:attrName>
                                        </p:attrNameLst>
                                      </p:cBhvr>
                                      <p:tavLst>
                                        <p:tav tm="0">
                                          <p:val>
                                            <p:strVal val="ppt_x"/>
                                          </p:val>
                                        </p:tav>
                                        <p:tav tm="100000">
                                          <p:val>
                                            <p:strVal val="ppt_x"/>
                                          </p:val>
                                        </p:tav>
                                      </p:tavLst>
                                    </p:anim>
                                    <p:anim calcmode="lin" valueType="num">
                                      <p:cBhvr additive="base">
                                        <p:cTn id="15" dur="500"/>
                                        <p:tgtEl>
                                          <p:spTgt spid="19"/>
                                        </p:tgtEl>
                                        <p:attrNameLst>
                                          <p:attrName>ppt_y</p:attrName>
                                        </p:attrNameLst>
                                      </p:cBhvr>
                                      <p:tavLst>
                                        <p:tav tm="0">
                                          <p:val>
                                            <p:strVal val="ppt_y"/>
                                          </p:val>
                                        </p:tav>
                                        <p:tav tm="100000">
                                          <p:val>
                                            <p:strVal val="1+ppt_h/2"/>
                                          </p:val>
                                        </p:tav>
                                      </p:tavLst>
                                    </p:anim>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a:rPr>
              <a:t>v   x</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3019" y="170889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Ǖ</a:t>
            </a:r>
            <a:r>
              <a:rPr lang="el-GR" sz="28700">
                <a:solidFill>
                  <a:srgbClr val="FF0000"/>
                </a:solidFill>
                <a:latin typeface="HP001 4 hàng" pitchFamily="34" charset="0"/>
              </a:rPr>
              <a:t>ί</a:t>
            </a:r>
            <a:r>
              <a:rPr lang="vi-VN" sz="28700">
                <a:solidFill>
                  <a:srgbClr val="FF0000"/>
                </a:solidFill>
                <a:latin typeface="HP001 4 hàng" pitchFamily="34" charset="0"/>
              </a:rPr>
              <a:t>ý</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3086" y1="6723" x2="81113" y2="22829"/>
                        <a14:foregroundMark x1="93086" y1="7143" x2="2024" y2="98179"/>
                      </a14:backgroundRemoval>
                    </a14:imgEffect>
                  </a14:imgLayer>
                </a14:imgProps>
              </a:ext>
              <a:ext uri="{28A0092B-C50C-407E-A947-70E740481C1C}">
                <a14:useLocalDpi xmlns:a14="http://schemas.microsoft.com/office/drawing/2010/main" val="0"/>
              </a:ext>
            </a:extLst>
          </a:blip>
          <a:stretch>
            <a:fillRect/>
          </a:stretch>
        </p:blipFill>
        <p:spPr bwMode="auto">
          <a:xfrm>
            <a:off x="4524376" y="-12382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343401" y="-10001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7">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575625" y="-51216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7">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833361" y="-17964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2.61097E-7 -1.48148E-6 L -0.00679 -0.01296 L -0.01149 -0.01944 L -0.01828 -0.02407 L -0.02611 -0.02593 L -0.03395 -0.025 L -0.04178 -0.02037 L -0.04961 -0.01389 L -0.0564 -0.00278 L -0.06267 0.01018 L -0.06789 0.025 L -0.07207 0.04444 L -0.07363 0.06759 L -0.07311 0.08796 L -0.07155 0.10463 L -0.06789 0.12315 L -0.06267 0.13704 L -0.05745 0.15 L -0.05014 0.16018 L -0.04282 0.16574 L -0.03865 0.16944 L -0.02716 0.1713 L -0.01985 0.16852 L -0.01149 0.16204 L -0.00262 0.14815 L 0.00469 0.13241 L 0.00783 0.12222 L 0.01044 0.11111 L 0.01305 0.09074 L 0.01253 0.07315 L 0.01148 0.05185 L 0.00939 0.03333 L 0.00626 0.01944 L 0.00313 0.00833 L 2.61097E-7 -1.48148E-6 Z " pathEditMode="relative" ptsTypes="AAAAAAAAAAAAAAAAAAAAAAAAAAAAAAAAAAA">
                                      <p:cBhvr>
                                        <p:cTn id="16" dur="7250" fill="hold"/>
                                        <p:tgtEl>
                                          <p:spTgt spid="10"/>
                                        </p:tgtEl>
                                        <p:attrNameLst>
                                          <p:attrName>ppt_x</p:attrName>
                                          <p:attrName>ppt_y</p:attrName>
                                        </p:attrNameLst>
                                      </p:cBhvr>
                                    </p:animMotion>
                                  </p:childTnLst>
                                </p:cTn>
                              </p:par>
                            </p:childTnLst>
                          </p:cTn>
                        </p:par>
                        <p:par>
                          <p:cTn id="17" fill="hold">
                            <p:stCondLst>
                              <p:cond delay="8250"/>
                            </p:stCondLst>
                            <p:childTnLst>
                              <p:par>
                                <p:cTn id="18" presetID="10" presetClass="exit" presetSubtype="0" fill="hold" nodeType="afterEffect">
                                  <p:stCondLst>
                                    <p:cond delay="0"/>
                                  </p:stCondLst>
                                  <p:childTnLst>
                                    <p:animEffect transition="out" filter="fade">
                                      <p:cBhvr>
                                        <p:cTn id="19" dur="10"/>
                                        <p:tgtEl>
                                          <p:spTgt spid="10"/>
                                        </p:tgtEl>
                                      </p:cBhvr>
                                    </p:animEffect>
                                    <p:set>
                                      <p:cBhvr>
                                        <p:cTn id="20" dur="1" fill="hold">
                                          <p:stCondLst>
                                            <p:cond delay="9"/>
                                          </p:stCondLst>
                                        </p:cTn>
                                        <p:tgtEl>
                                          <p:spTgt spid="10"/>
                                        </p:tgtEl>
                                        <p:attrNameLst>
                                          <p:attrName>style.visibility</p:attrName>
                                        </p:attrNameLst>
                                      </p:cBhvr>
                                      <p:to>
                                        <p:strVal val="hidden"/>
                                      </p:to>
                                    </p:set>
                                  </p:childTnLst>
                                </p:cTn>
                              </p:par>
                            </p:childTnLst>
                          </p:cTn>
                        </p:par>
                        <p:par>
                          <p:cTn id="21" fill="hold">
                            <p:stCondLst>
                              <p:cond delay="826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8760"/>
                            </p:stCondLst>
                            <p:childTnLst>
                              <p:par>
                                <p:cTn id="26" presetID="0" presetClass="path" presetSubtype="0" accel="50000" decel="50000" fill="hold" nodeType="afterEffect">
                                  <p:stCondLst>
                                    <p:cond delay="0"/>
                                  </p:stCondLst>
                                  <p:childTnLst>
                                    <p:animMotion origin="layout" path="M 6.51351E-6 7.03704E-6 L 0.00014 0.42778 " pathEditMode="relative" ptsTypes="AA">
                                      <p:cBhvr>
                                        <p:cTn id="27" dur="5750" fill="hold"/>
                                        <p:tgtEl>
                                          <p:spTgt spid="9"/>
                                        </p:tgtEl>
                                        <p:attrNameLst>
                                          <p:attrName>ppt_x</p:attrName>
                                          <p:attrName>ppt_y</p:attrName>
                                        </p:attrNameLst>
                                      </p:cBhvr>
                                    </p:animMotion>
                                  </p:childTnLst>
                                </p:cTn>
                              </p:par>
                            </p:childTnLst>
                          </p:cTn>
                        </p:par>
                        <p:par>
                          <p:cTn id="28" fill="hold">
                            <p:stCondLst>
                              <p:cond delay="14510"/>
                            </p:stCondLst>
                            <p:childTnLst>
                              <p:par>
                                <p:cTn id="29" presetID="10" presetClass="exit" presetSubtype="0" fill="hold" nodeType="afterEffect">
                                  <p:stCondLst>
                                    <p:cond delay="0"/>
                                  </p:stCondLst>
                                  <p:childTnLst>
                                    <p:animEffect transition="out" filter="fade">
                                      <p:cBhvr>
                                        <p:cTn id="30" dur="250"/>
                                        <p:tgtEl>
                                          <p:spTgt spid="9"/>
                                        </p:tgtEl>
                                      </p:cBhvr>
                                    </p:animEffect>
                                    <p:set>
                                      <p:cBhvr>
                                        <p:cTn id="31" dur="1" fill="hold">
                                          <p:stCondLst>
                                            <p:cond delay="249"/>
                                          </p:stCondLst>
                                        </p:cTn>
                                        <p:tgtEl>
                                          <p:spTgt spid="9"/>
                                        </p:tgtEl>
                                        <p:attrNameLst>
                                          <p:attrName>style.visibility</p:attrName>
                                        </p:attrNameLst>
                                      </p:cBhvr>
                                      <p:to>
                                        <p:strVal val="hidden"/>
                                      </p:to>
                                    </p:set>
                                  </p:childTnLst>
                                </p:cTn>
                              </p:par>
                            </p:childTnLst>
                          </p:cTn>
                        </p:par>
                        <p:par>
                          <p:cTn id="32" fill="hold">
                            <p:stCondLst>
                              <p:cond delay="1476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50"/>
                                        <p:tgtEl>
                                          <p:spTgt spid="20"/>
                                        </p:tgtEl>
                                      </p:cBhvr>
                                    </p:animEffect>
                                  </p:childTnLst>
                                </p:cTn>
                              </p:par>
                            </p:childTnLst>
                          </p:cTn>
                        </p:par>
                        <p:par>
                          <p:cTn id="36" fill="hold">
                            <p:stCondLst>
                              <p:cond delay="15010"/>
                            </p:stCondLst>
                            <p:childTnLst>
                              <p:par>
                                <p:cTn id="37" presetID="0" presetClass="path" presetSubtype="0" accel="50000" decel="50000" fill="hold" nodeType="afterEffect">
                                  <p:stCondLst>
                                    <p:cond delay="0"/>
                                  </p:stCondLst>
                                  <p:childTnLst>
                                    <p:animMotion origin="layout" path="M -2.56069E-6 -1.11111E-6 L 0.01175 -0.01528 L 0.02819 -0.05278 L 0.04386 -0.10139 L 0.04386 0.06528 L 0.04777 0.08611 L 0.05404 0.1 L 0.06108 0.10417 L 0.06735 0.10556 L 0.07753 0.10278 L 0.08614 0.09306 L 0.09945 0.06389 L 0.11277 0.01806 L 0.1206 -0.01528 L 0.12373 -0.04305 L 0.12608 -0.10139 L 0.12608 0.06667 L 0.12765 0.08611 L 0.13234 0.1 L 0.14174 0.10556 L 0.14879 0.10417 L 0.15897 0.09445 L 0.16993 0.07083 L 0.1809 0.02917 L 0.19499 -0.05972 L 0.20126 -0.10139 L 0.20086 0.07292 L 0.20909 0.09722 L 0.21613 0.10556 L 0.22866 0.10556 L 0.23884 0.09861 L 0.25294 0.07639 L 0.26703 0.03056 L 0.27878 -0.01528 L 0.2827 -0.10139 L 0.2827 0.20278 L 0.2827 0.28056 L 0.27996 0.33403 L 0.26899 0.38403 L 0.2549 0.41597 L 0.23806 0.41945 L 0.23023 0.40972 L 0.22631 0.39028 L 0.22553 0.35139 L 0.22945 0.31389 L 0.23884 0.2625 L 0.25294 0.20695 L 0.27565 0.14583 L 0.29444 0.10417 L 0.31872 0.03889 L 0.32812 0.00556 " pathEditMode="relative" rAng="0" ptsTypes="AAAAAAAAAAAAAAAAAAAAAAAAAAAAAAAAAAAAAAAAAAAAAAAAAAA">
                                      <p:cBhvr>
                                        <p:cTn id="38" dur="25000" fill="hold"/>
                                        <p:tgtEl>
                                          <p:spTgt spid="20"/>
                                        </p:tgtEl>
                                        <p:attrNameLst>
                                          <p:attrName>ppt_x</p:attrName>
                                          <p:attrName>ppt_y</p:attrName>
                                        </p:attrNameLst>
                                      </p:cBhvr>
                                      <p:rCtr x="16406" y="15903"/>
                                    </p:animMotion>
                                  </p:childTnLst>
                                </p:cTn>
                              </p:par>
                            </p:childTnLst>
                          </p:cTn>
                        </p:par>
                        <p:par>
                          <p:cTn id="39" fill="hold">
                            <p:stCondLst>
                              <p:cond delay="40010"/>
                            </p:stCondLst>
                            <p:childTnLst>
                              <p:par>
                                <p:cTn id="40" presetID="10" presetClass="exit" presetSubtype="0" fill="hold" nodeType="after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par>
                          <p:cTn id="43" fill="hold">
                            <p:stCondLst>
                              <p:cond delay="4051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41010"/>
                            </p:stCondLst>
                            <p:childTnLst>
                              <p:par>
                                <p:cTn id="48" presetID="0" presetClass="path" presetSubtype="0" accel="50000" decel="50000" fill="hold" nodeType="afterEffect">
                                  <p:stCondLst>
                                    <p:cond delay="0"/>
                                  </p:stCondLst>
                                  <p:childTnLst>
                                    <p:animMotion origin="layout" path="M 3.68146E-6 -7.40741E-7 L -0.0282 0.05093 " pathEditMode="relative" ptsTypes="AA">
                                      <p:cBhvr>
                                        <p:cTn id="49" dur="2500" fill="hold"/>
                                        <p:tgtEl>
                                          <p:spTgt spid="12"/>
                                        </p:tgtEl>
                                        <p:attrNameLst>
                                          <p:attrName>ppt_x</p:attrName>
                                          <p:attrName>ppt_y</p:attrName>
                                        </p:attrNameLst>
                                      </p:cBhvr>
                                    </p:animMotion>
                                  </p:childTnLst>
                                </p:cTn>
                              </p:par>
                            </p:childTnLst>
                          </p:cTn>
                        </p:par>
                        <p:par>
                          <p:cTn id="50" fill="hold">
                            <p:stCondLst>
                              <p:cond delay="43510"/>
                            </p:stCondLst>
                            <p:childTnLst>
                              <p:par>
                                <p:cTn id="51" presetID="2" presetClass="exit" presetSubtype="4" fill="hold" nodeType="afterEffect">
                                  <p:stCondLst>
                                    <p:cond delay="0"/>
                                  </p:stCondLst>
                                  <p:childTnLst>
                                    <p:anim calcmode="lin" valueType="num">
                                      <p:cBhvr additive="base">
                                        <p:cTn id="52" dur="500"/>
                                        <p:tgtEl>
                                          <p:spTgt spid="12"/>
                                        </p:tgtEl>
                                        <p:attrNameLst>
                                          <p:attrName>ppt_x</p:attrName>
                                        </p:attrNameLst>
                                      </p:cBhvr>
                                      <p:tavLst>
                                        <p:tav tm="0">
                                          <p:val>
                                            <p:strVal val="ppt_x"/>
                                          </p:val>
                                        </p:tav>
                                        <p:tav tm="100000">
                                          <p:val>
                                            <p:strVal val="ppt_x"/>
                                          </p:val>
                                        </p:tav>
                                      </p:tavLst>
                                    </p:anim>
                                    <p:anim calcmode="lin" valueType="num">
                                      <p:cBhvr additive="base">
                                        <p:cTn id="53" dur="500"/>
                                        <p:tgtEl>
                                          <p:spTgt spid="12"/>
                                        </p:tgtEl>
                                        <p:attrNameLst>
                                          <p:attrName>ppt_y</p:attrName>
                                        </p:attrNameLst>
                                      </p:cBhvr>
                                      <p:tavLst>
                                        <p:tav tm="0">
                                          <p:val>
                                            <p:strVal val="ppt_y"/>
                                          </p:val>
                                        </p:tav>
                                        <p:tav tm="100000">
                                          <p:val>
                                            <p:strVal val="1+ppt_h/2"/>
                                          </p:val>
                                        </p:tav>
                                      </p:tavLst>
                                    </p:anim>
                                    <p:set>
                                      <p:cBhvr>
                                        <p:cTn id="5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8" name="TextBox 17"/>
          <p:cNvSpPr txBox="1"/>
          <p:nvPr/>
        </p:nvSpPr>
        <p:spPr>
          <a:xfrm>
            <a:off x="1918493" y="3124199"/>
            <a:ext cx="4167982" cy="2892902"/>
          </a:xfrm>
          <a:prstGeom prst="rect">
            <a:avLst/>
          </a:prstGeom>
          <a:noFill/>
        </p:spPr>
        <p:txBody>
          <a:bodyPr wrap="square" lIns="121725" tIns="60862" rIns="121725" bIns="60862" rtlCol="0">
            <a:spAutoFit/>
          </a:bodyPr>
          <a:lstStyle/>
          <a:p>
            <a:r>
              <a:rPr lang="en-US" sz="18000">
                <a:solidFill>
                  <a:srgbClr val="FF0000"/>
                </a:solidFill>
                <a:latin typeface="HP001 TD 4H"/>
              </a:rPr>
              <a:t>Ȑ</a:t>
            </a:r>
            <a:endParaRPr lang="en-US" sz="18000">
              <a:solidFill>
                <a:srgbClr val="FF0000"/>
              </a:solidFill>
              <a:latin typeface="HP001 4 hàng" pitchFamily="34" charset="0"/>
            </a:endParaRPr>
          </a:p>
        </p:txBody>
      </p:sp>
      <p:grpSp>
        <p:nvGrpSpPr>
          <p:cNvPr id="12" name="Group 11"/>
          <p:cNvGrpSpPr/>
          <p:nvPr/>
        </p:nvGrpSpPr>
        <p:grpSpPr>
          <a:xfrm>
            <a:off x="230478" y="203423"/>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5</a:t>
              </a:r>
            </a:p>
          </p:txBody>
        </p:sp>
      </p:grpSp>
      <p:sp>
        <p:nvSpPr>
          <p:cNvPr id="10" name="TextBox 9"/>
          <p:cNvSpPr txBox="1"/>
          <p:nvPr/>
        </p:nvSpPr>
        <p:spPr>
          <a:xfrm>
            <a:off x="6038850" y="3124199"/>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a:t>
            </a:r>
          </a:p>
        </p:txBody>
      </p:sp>
    </p:spTree>
    <p:extLst>
      <p:ext uri="{BB962C8B-B14F-4D97-AF65-F5344CB8AC3E}">
        <p14:creationId xmlns:p14="http://schemas.microsoft.com/office/powerpoint/2010/main" val="1045344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657351" y="3126898"/>
            <a:ext cx="7478865" cy="2892902"/>
          </a:xfrm>
          <a:prstGeom prst="rect">
            <a:avLst/>
          </a:prstGeom>
          <a:noFill/>
        </p:spPr>
        <p:txBody>
          <a:bodyPr wrap="square" lIns="121725" tIns="60862" rIns="121725" bIns="60862" rtlCol="0">
            <a:spAutoFit/>
          </a:bodyPr>
          <a:lstStyle/>
          <a:p>
            <a:pPr algn="ctr"/>
            <a:r>
              <a:rPr lang="en-US" sz="18000">
                <a:solidFill>
                  <a:srgbClr val="FF0000"/>
                </a:solidFill>
                <a:latin typeface="HP001 4H"/>
                <a:ea typeface="HP001 4H"/>
              </a:rPr>
              <a:t> </a:t>
            </a:r>
            <a:r>
              <a:rPr lang="en-US" sz="18000">
                <a:solidFill>
                  <a:srgbClr val="FF0000"/>
                </a:solidFill>
                <a:latin typeface="HP001 4 hàng" pitchFamily="34" charset="0"/>
              </a:rPr>
              <a:t>⌐ </a:t>
            </a:r>
            <a:r>
              <a:rPr lang="en-US" sz="18000">
                <a:solidFill>
                  <a:srgbClr val="FF0000"/>
                </a:solidFill>
                <a:latin typeface="HP001 4H"/>
                <a:ea typeface="HP001 4H"/>
              </a:rPr>
              <a:t>Ǉá</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817536" y="3126898"/>
            <a:ext cx="7478865"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đá Ǖ</a:t>
            </a:r>
            <a:r>
              <a:rPr lang="el-GR" sz="18000">
                <a:solidFill>
                  <a:srgbClr val="FF0000"/>
                </a:solidFill>
                <a:latin typeface="HP001 4 hàng" pitchFamily="34" charset="0"/>
              </a:rPr>
              <a:t>ί</a:t>
            </a:r>
            <a:r>
              <a:rPr lang="vi-VN" sz="18000">
                <a:solidFill>
                  <a:srgbClr val="FF0000"/>
                </a:solidFill>
                <a:latin typeface="HP001 4 hàng" pitchFamily="34" charset="0"/>
              </a:rPr>
              <a:t>ý</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r="49258"/>
          <a:stretch/>
        </p:blipFill>
        <p:spPr>
          <a:xfrm>
            <a:off x="2819401" y="38101"/>
            <a:ext cx="5604459"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19534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576"/>
            <a:ext cx="2709556" cy="1712343"/>
          </a:xfrm>
          <a:prstGeom prst="rect">
            <a:avLst/>
          </a:prstGeom>
        </p:spPr>
      </p:pic>
      <p:graphicFrame>
        <p:nvGraphicFramePr>
          <p:cNvPr id="9" name="Table 8"/>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066801" y="1712918"/>
            <a:ext cx="11152253"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a:t>
            </a:r>
            <a:r>
              <a:rPr lang="en-US" sz="28700">
                <a:solidFill>
                  <a:srgbClr val="FF0000"/>
                </a:solidFill>
                <a:latin typeface="HP001 4H"/>
                <a:ea typeface="HP001 4H"/>
              </a:rPr>
              <a:t>Ǉá</a:t>
            </a:r>
            <a:endParaRPr lang="en-US" sz="28700">
              <a:solidFill>
                <a:srgbClr val="FF0000"/>
              </a:solidFill>
              <a:latin typeface="HP001 4 hàng" pitchFamily="34" charset="0"/>
            </a:endParaRPr>
          </a:p>
        </p:txBody>
      </p:sp>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8839201" y="-17970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6675921" y="-48244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3086" y1="6723" x2="81113" y2="22829"/>
                        <a14:foregroundMark x1="93086" y1="7143" x2="2024" y2="98179"/>
                      </a14:backgroundRemoval>
                    </a14:imgEffect>
                  </a14:imgLayer>
                </a14:imgProps>
              </a:ext>
              <a:ext uri="{28A0092B-C50C-407E-A947-70E740481C1C}">
                <a14:useLocalDpi xmlns:a14="http://schemas.microsoft.com/office/drawing/2010/main" val="0"/>
              </a:ext>
            </a:extLst>
          </a:blip>
          <a:stretch>
            <a:fillRect/>
          </a:stretch>
        </p:blipFill>
        <p:spPr bwMode="auto">
          <a:xfrm>
            <a:off x="6661977" y="-122202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486151" y="-48244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91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8.30179E-7 -3.33333E-6 L 0.02819 -0.10556 L 0.02819 0.0588 L 0.0308 0.07894 L 0.03642 0.09329 L 0.04203 0.09769 L 0.05391 0.1 L 0.06213 0.09769 L 0.07584 0.08449 L 0.09463 0.03218 L 0.11095 -0.05231 L 0.11095 -0.10671 L 0.11095 0.28657 L 0.10468 0.3456 L 0.09659 0.38565 L 0.08719 0.4088 L 0.07584 0.41991 L 0.06331 0.41551 L 0.05587 0.40116 L 0.05326 0.37106 L 0.05769 0.31343 L 0.07518 0.22662 L 0.10782 0.11782 L 0.14358 -0.00231 " pathEditMode="relative" ptsTypes="AAAAAAAAAAAAAAAAAAAAAAAA">
                                      <p:cBhvr>
                                        <p:cTn id="11" dur="15000" fill="hold"/>
                                        <p:tgtEl>
                                          <p:spTgt spid="15"/>
                                        </p:tgtEl>
                                        <p:attrNameLst>
                                          <p:attrName>ppt_x</p:attrName>
                                          <p:attrName>ppt_y</p:attrName>
                                        </p:attrNameLst>
                                      </p:cBhvr>
                                    </p:animMotion>
                                  </p:childTnLst>
                                </p:cTn>
                              </p:par>
                            </p:childTnLst>
                          </p:cTn>
                        </p:par>
                        <p:par>
                          <p:cTn id="12" fill="hold">
                            <p:stCondLst>
                              <p:cond delay="15500"/>
                            </p:stCondLst>
                            <p:childTnLst>
                              <p:par>
                                <p:cTn id="13" presetID="2" presetClass="exit" presetSubtype="4" fill="hold" nodeType="afterEffect">
                                  <p:stCondLst>
                                    <p:cond delay="0"/>
                                  </p:stCondLst>
                                  <p:childTnLst>
                                    <p:anim calcmode="lin" valueType="num">
                                      <p:cBhvr additive="base">
                                        <p:cTn id="14" dur="500"/>
                                        <p:tgtEl>
                                          <p:spTgt spid="15"/>
                                        </p:tgtEl>
                                        <p:attrNameLst>
                                          <p:attrName>ppt_x</p:attrName>
                                        </p:attrNameLst>
                                      </p:cBhvr>
                                      <p:tavLst>
                                        <p:tav tm="0">
                                          <p:val>
                                            <p:strVal val="ppt_x"/>
                                          </p:val>
                                        </p:tav>
                                        <p:tav tm="100000">
                                          <p:val>
                                            <p:strVal val="ppt_x"/>
                                          </p:val>
                                        </p:tav>
                                      </p:tavLst>
                                    </p:anim>
                                    <p:anim calcmode="lin" valueType="num">
                                      <p:cBhvr additive="base">
                                        <p:cTn id="15" dur="500"/>
                                        <p:tgtEl>
                                          <p:spTgt spid="15"/>
                                        </p:tgtEl>
                                        <p:attrNameLst>
                                          <p:attrName>ppt_y</p:attrName>
                                        </p:attrNameLst>
                                      </p:cBhvr>
                                      <p:tavLst>
                                        <p:tav tm="0">
                                          <p:val>
                                            <p:strVal val="ppt_y"/>
                                          </p:val>
                                        </p:tav>
                                        <p:tav tm="100000">
                                          <p:val>
                                            <p:strVal val="1+ppt_h/2"/>
                                          </p:val>
                                        </p:tav>
                                      </p:tavLst>
                                    </p:anim>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16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6500"/>
                            </p:stCondLst>
                            <p:childTnLst>
                              <p:par>
                                <p:cTn id="22" presetID="0" presetClass="path" presetSubtype="0" accel="50000" decel="50000" fill="hold" nodeType="afterEffect">
                                  <p:stCondLst>
                                    <p:cond delay="0"/>
                                  </p:stCondLst>
                                  <p:childTnLst>
                                    <p:animMotion origin="layout" path="M 4.6202E-6 -2.22222E-6 L 0.02114 -0.07847 L 0.02545 -0.09722 L 0.0274 -0.10764 L 0.0274 -0.21458 L 0.0274 0.05625 L 0.02858 0.0743 L 0.03132 0.08611 L 0.0368 0.09583 L 0.04228 0.09861 L 0.05011 0.09722 L 0.05834 0.09097 L 0.06812 0.0743 L 0.0783 0.04375 L 0.08731 0.00903 L 0.09201 -0.02778 L 0.09553 -0.05139 L 0.10336 -0.07431 L 0.11589 -0.09167 L 0.12842 -0.09861 L 0.14447 -0.09931 L 0.15544 -0.09028 L 0.16523 -0.07917 L 0.14839 -0.09653 L 0.13625 -0.09931 L 0.12372 -0.09722 L 0.11433 -0.0875 L 0.10297 -0.07083 L 0.09553 -0.05486 L 0.09279 -0.03542 L 0.09044 -0.00347 L 0.09083 0.01597 L 0.09357 0.03472 L 0.09945 0.05625 L 0.1061 0.0743 L 0.11942 0.09097 L 0.13547 0.09792 L 0.15152 0.09236 L 0.16444 0.07639 L 0.17423 0.05347 L 0.18324 0.01389 L 0.18167 -0.01389 L 0.17736 -0.04028 L 0.17267 -0.06111 L 0.16953 -0.06875 L 0.16405 -0.08195 " pathEditMode="relative" ptsTypes="AAAAAAAAAAAAAAAAAAAAAAAAAAAAAAAAAAAAAAAAAAAAAA">
                                      <p:cBhvr>
                                        <p:cTn id="23" dur="16000" fill="hold"/>
                                        <p:tgtEl>
                                          <p:spTgt spid="12"/>
                                        </p:tgtEl>
                                        <p:attrNameLst>
                                          <p:attrName>ppt_x</p:attrName>
                                          <p:attrName>ppt_y</p:attrName>
                                        </p:attrNameLst>
                                      </p:cBhvr>
                                    </p:animMotion>
                                  </p:childTnLst>
                                </p:cTn>
                              </p:par>
                            </p:childTnLst>
                          </p:cTn>
                        </p:par>
                        <p:par>
                          <p:cTn id="24" fill="hold">
                            <p:stCondLst>
                              <p:cond delay="32500"/>
                            </p:stCondLst>
                            <p:childTnLst>
                              <p:par>
                                <p:cTn id="25" presetID="10" presetClass="exit" presetSubtype="0" fill="hold" nodeType="after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3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3500"/>
                            </p:stCondLst>
                            <p:childTnLst>
                              <p:par>
                                <p:cTn id="33" presetID="0" presetClass="path" presetSubtype="0" accel="50000" decel="50000" fill="hold" nodeType="afterEffect">
                                  <p:stCondLst>
                                    <p:cond delay="0"/>
                                  </p:stCondLst>
                                  <p:childTnLst>
                                    <p:animMotion origin="layout" path="M 8.06789E-6 -2.96296E-6 L 0.06006 0.00093 " pathEditMode="relative" ptsTypes="AA">
                                      <p:cBhvr>
                                        <p:cTn id="34" dur="2500" fill="hold"/>
                                        <p:tgtEl>
                                          <p:spTgt spid="14"/>
                                        </p:tgtEl>
                                        <p:attrNameLst>
                                          <p:attrName>ppt_x</p:attrName>
                                          <p:attrName>ppt_y</p:attrName>
                                        </p:attrNameLst>
                                      </p:cBhvr>
                                    </p:animMotion>
                                  </p:childTnLst>
                                </p:cTn>
                              </p:par>
                            </p:childTnLst>
                          </p:cTn>
                        </p:par>
                        <p:par>
                          <p:cTn id="35" fill="hold">
                            <p:stCondLst>
                              <p:cond delay="36000"/>
                            </p:stCondLst>
                            <p:childTnLst>
                              <p:par>
                                <p:cTn id="36" presetID="10" presetClass="exit" presetSubtype="0" fill="hold" nodeType="after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par>
                          <p:cTn id="39" fill="hold">
                            <p:stCondLst>
                              <p:cond delay="36500"/>
                            </p:stCondLst>
                            <p:childTnLst>
                              <p:par>
                                <p:cTn id="40" presetID="10" presetClass="entr" presetSubtype="0"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par>
                          <p:cTn id="43" fill="hold">
                            <p:stCondLst>
                              <p:cond delay="37000"/>
                            </p:stCondLst>
                            <p:childTnLst>
                              <p:par>
                                <p:cTn id="44" presetID="0" presetClass="path" presetSubtype="0" accel="50000" decel="50000" fill="hold" nodeType="afterEffect">
                                  <p:stCondLst>
                                    <p:cond delay="0"/>
                                  </p:stCondLst>
                                  <p:childTnLst>
                                    <p:animMotion origin="layout" path="M 3.68146E-6 -7.40741E-7 L -0.0282 0.05093 " pathEditMode="relative" ptsTypes="AA">
                                      <p:cBhvr>
                                        <p:cTn id="45" dur="2500" fill="hold"/>
                                        <p:tgtEl>
                                          <p:spTgt spid="19"/>
                                        </p:tgtEl>
                                        <p:attrNameLst>
                                          <p:attrName>ppt_x</p:attrName>
                                          <p:attrName>ppt_y</p:attrName>
                                        </p:attrNameLst>
                                      </p:cBhvr>
                                    </p:animMotion>
                                  </p:childTnLst>
                                </p:cTn>
                              </p:par>
                            </p:childTnLst>
                          </p:cTn>
                        </p:par>
                        <p:par>
                          <p:cTn id="46" fill="hold">
                            <p:stCondLst>
                              <p:cond delay="39500"/>
                            </p:stCondLst>
                            <p:childTnLst>
                              <p:par>
                                <p:cTn id="47" presetID="2" presetClass="exit" presetSubtype="4" fill="hold" nodeType="afterEffect">
                                  <p:stCondLst>
                                    <p:cond delay="0"/>
                                  </p:stCondLst>
                                  <p:childTnLst>
                                    <p:anim calcmode="lin" valueType="num">
                                      <p:cBhvr additive="base">
                                        <p:cTn id="48" dur="500"/>
                                        <p:tgtEl>
                                          <p:spTgt spid="19"/>
                                        </p:tgtEl>
                                        <p:attrNameLst>
                                          <p:attrName>ppt_x</p:attrName>
                                        </p:attrNameLst>
                                      </p:cBhvr>
                                      <p:tavLst>
                                        <p:tav tm="0">
                                          <p:val>
                                            <p:strVal val="ppt_x"/>
                                          </p:val>
                                        </p:tav>
                                        <p:tav tm="100000">
                                          <p:val>
                                            <p:strVal val="ppt_x"/>
                                          </p:val>
                                        </p:tav>
                                      </p:tavLst>
                                    </p:anim>
                                    <p:anim calcmode="lin" valueType="num">
                                      <p:cBhvr additive="base">
                                        <p:cTn id="49" dur="500"/>
                                        <p:tgtEl>
                                          <p:spTgt spid="19"/>
                                        </p:tgtEl>
                                        <p:attrNameLst>
                                          <p:attrName>ppt_y</p:attrName>
                                        </p:attrNameLst>
                                      </p:cBhvr>
                                      <p:tavLst>
                                        <p:tav tm="0">
                                          <p:val>
                                            <p:strVal val="ppt_y"/>
                                          </p:val>
                                        </p:tav>
                                        <p:tav tm="100000">
                                          <p:val>
                                            <p:strVal val="1+ppt_h/2"/>
                                          </p:val>
                                        </p:tav>
                                      </p:tavLst>
                                    </p:anim>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27819"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đá Ǖ</a:t>
            </a:r>
            <a:r>
              <a:rPr lang="el-GR" sz="28700">
                <a:solidFill>
                  <a:srgbClr val="FF0000"/>
                </a:solidFill>
                <a:latin typeface="HP001 4 hàng" pitchFamily="34" charset="0"/>
              </a:rPr>
              <a:t>ί</a:t>
            </a:r>
            <a:r>
              <a:rPr lang="vi-VN" sz="28700">
                <a:solidFill>
                  <a:srgbClr val="FF0000"/>
                </a:solidFill>
                <a:latin typeface="HP001 4 hàng" pitchFamily="34" charset="0"/>
              </a:rPr>
              <a:t>ý</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2499"/>
            <a:ext cx="2709556" cy="1712343"/>
          </a:xfrm>
          <a:prstGeom prst="rect">
            <a:avLst/>
          </a:prstGeom>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487293" y="-101239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073" y="-2661145"/>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4944" y="-1796139"/>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BEBA8EAE-BF5A-486C-A8C5-ECC9F3942E4B}">
                <a14:imgProps xmlns:a14="http://schemas.microsoft.com/office/drawing/2010/main">
                  <a14:imgLayer r:embed="rId5">
                    <a14:imgEffect>
                      <a14:backgroundRemoval t="0" b="100000" l="0" r="100000">
                        <a14:foregroundMark x1="93086" y1="6723" x2="81113" y2="22829"/>
                        <a14:foregroundMark x1="93086" y1="7143" x2="2024" y2="98179"/>
                      </a14:backgroundRemoval>
                    </a14:imgEffect>
                  </a14:imgLayer>
                </a14:imgProps>
              </a:ext>
              <a:ext uri="{28A0092B-C50C-407E-A947-70E740481C1C}">
                <a14:useLocalDpi xmlns:a14="http://schemas.microsoft.com/office/drawing/2010/main" val="0"/>
              </a:ext>
            </a:extLst>
          </a:blip>
          <a:stretch>
            <a:fillRect/>
          </a:stretch>
        </p:blipFill>
        <p:spPr bwMode="auto">
          <a:xfrm>
            <a:off x="3447288" y="-124144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8229" y="-1962496"/>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7">
            <a:extLst>
              <a:ext uri="{BEBA8EAE-BF5A-486C-A8C5-ECC9F3942E4B}">
                <a14:imgProps xmlns:a14="http://schemas.microsoft.com/office/drawing/2010/main">
                  <a14:imgLayer r:embed="rId5">
                    <a14:imgEffect>
                      <a14:backgroundRemoval t="0" b="100000" l="0" r="100000">
                        <a14:foregroundMark x1="93086" y1="6723" x2="81113" y2="22829"/>
                        <a14:foregroundMark x1="93086" y1="7143" x2="2024" y2="98179"/>
                      </a14:backgroundRemoval>
                    </a14:imgEffect>
                  </a14:imgLayer>
                </a14:imgProps>
              </a:ext>
              <a:ext uri="{28A0092B-C50C-407E-A947-70E740481C1C}">
                <a14:useLocalDpi xmlns:a14="http://schemas.microsoft.com/office/drawing/2010/main" val="0"/>
              </a:ext>
            </a:extLst>
          </a:blip>
          <a:stretch>
            <a:fillRect/>
          </a:stretch>
        </p:blipFill>
        <p:spPr bwMode="auto">
          <a:xfrm>
            <a:off x="6764611" y="-124658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6583636" y="-100846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6815860" y="-52050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8">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0073596" y="-180478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3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61097E-7 -1.48148E-6 L -0.00679 -0.01296 L -0.01149 -0.01944 L -0.01828 -0.02407 L -0.02611 -0.02593 L -0.03395 -0.025 L -0.04178 -0.02037 L -0.04961 -0.01389 L -0.0564 -0.00278 L -0.06267 0.01018 L -0.06789 0.025 L -0.07207 0.04444 L -0.07363 0.06759 L -0.07311 0.08796 L -0.07155 0.10463 L -0.06789 0.12315 L -0.06267 0.13704 L -0.05745 0.15 L -0.05014 0.16018 L -0.04282 0.16574 L -0.03865 0.16944 L -0.02716 0.1713 L -0.01985 0.16852 L -0.01149 0.16204 L -0.00262 0.14815 L 0.00469 0.13241 L 0.00783 0.12222 L 0.01044 0.11111 L 0.01305 0.09074 L 0.01253 0.07315 L 0.01148 0.05185 L 0.00939 0.03333 L 0.00626 0.01944 L 0.00313 0.00833 L 2.61097E-7 -1.48148E-6 Z " pathEditMode="relative" ptsTypes="AAAAAAAAAAAAAAAAAAAAAAAAAAAAAAAAAAA">
                                      <p:cBhvr>
                                        <p:cTn id="11" dur="7000" fill="hold"/>
                                        <p:tgtEl>
                                          <p:spTgt spid="10"/>
                                        </p:tgtEl>
                                        <p:attrNameLst>
                                          <p:attrName>ppt_x</p:attrName>
                                          <p:attrName>ppt_y</p:attrName>
                                        </p:attrNameLst>
                                      </p:cBhvr>
                                    </p:animMotion>
                                  </p:childTnLst>
                                </p:cTn>
                              </p:par>
                            </p:childTnLst>
                          </p:cTn>
                        </p:par>
                        <p:par>
                          <p:cTn id="12" fill="hold">
                            <p:stCondLst>
                              <p:cond delay="750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751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par>
                          <p:cTn id="20" fill="hold">
                            <p:stCondLst>
                              <p:cond delay="7760"/>
                            </p:stCondLst>
                            <p:childTnLst>
                              <p:par>
                                <p:cTn id="21" presetID="0" presetClass="path" presetSubtype="0" accel="50000" decel="50000" fill="hold" nodeType="afterEffect">
                                  <p:stCondLst>
                                    <p:cond delay="0"/>
                                  </p:stCondLst>
                                  <p:childTnLst>
                                    <p:animMotion origin="layout" path="M 4.64752E-6 -1.85185E-6 L -0.00066 0.36667 L 0.0013 0.39329 L 0.00561 0.40556 L 0.01188 0.41296 L 0.02075 0.41296 L 0.02754 0.40857 L 0.03446 0.4007 L 0.04138 0.37986 L 0.04765 0.36528 L 0.05261 0.3463 L 0.05704 0.3331 L 0.06018 0.31968 L 0.06083 0.30533 L 0.06161 0.28912 L 0.06475 0.26783 L 0.06788 0.25857 L 0.07467 0.2382 L 0.07676 0.23727 L 0.08394 0.22778 L 0.09399 0.21852 L 0.10339 0.21528 L 0.11527 0.21412 L 0.12597 0.22222 L 0.13407 0.23634 L 0.13668 0.24097 L 0.12976 0.22871 L 0.12467 0.22222 L 0.11657 0.21412 L 0.10587 0.21412 L 0.09334 0.21968 L 0.08211 0.22871 L 0.0731 0.24375 L 0.06945 0.25417 L 0.06331 0.27778 L 0.06057 0.29931 L 0.06083 0.31667 L 0.06383 0.34306 L 0.0671 0.35857 L 0.07271 0.37986 L 0.08146 0.3963 L 0.09216 0.40648 L 0.10339 0.41412 L 0.11592 0.41111 L 0.12663 0.4007 L 0.13668 0.38403 L 0.14477 0.35996 L 0.14791 0.33195 L 0.14791 0.3007 L 0.1466 0.27871 L 0.14347 0.26111 L 0.13851 0.24306 L 0.13355 0.23426 " pathEditMode="relative" rAng="0" ptsTypes="AAAAAAAAAAAAAAAAAAAAAAAAAAAAAAAAAAAAAAAAAAAAAAAAAAAAA">
                                      <p:cBhvr>
                                        <p:cTn id="22" dur="17000" fill="hold"/>
                                        <p:tgtEl>
                                          <p:spTgt spid="12"/>
                                        </p:tgtEl>
                                        <p:attrNameLst>
                                          <p:attrName>ppt_x</p:attrName>
                                          <p:attrName>ppt_y</p:attrName>
                                        </p:attrNameLst>
                                      </p:cBhvr>
                                      <p:rCtr x="7363" y="20694"/>
                                    </p:animMotion>
                                  </p:childTnLst>
                                </p:cTn>
                              </p:par>
                            </p:childTnLst>
                          </p:cTn>
                        </p:par>
                        <p:par>
                          <p:cTn id="23" fill="hold">
                            <p:stCondLst>
                              <p:cond delay="24760"/>
                            </p:stCondLst>
                            <p:childTnLst>
                              <p:par>
                                <p:cTn id="24" presetID="10" presetClass="exit" presetSubtype="0" fill="hold" nodeType="afterEffect">
                                  <p:stCondLst>
                                    <p:cond delay="0"/>
                                  </p:stCondLst>
                                  <p:childTnLst>
                                    <p:animEffect transition="out" filter="fade">
                                      <p:cBhvr>
                                        <p:cTn id="25" dur="10"/>
                                        <p:tgtEl>
                                          <p:spTgt spid="12"/>
                                        </p:tgtEl>
                                      </p:cBhvr>
                                    </p:animEffect>
                                    <p:set>
                                      <p:cBhvr>
                                        <p:cTn id="26" dur="1" fill="hold">
                                          <p:stCondLst>
                                            <p:cond delay="9"/>
                                          </p:stCondLst>
                                        </p:cTn>
                                        <p:tgtEl>
                                          <p:spTgt spid="12"/>
                                        </p:tgtEl>
                                        <p:attrNameLst>
                                          <p:attrName>style.visibility</p:attrName>
                                        </p:attrNameLst>
                                      </p:cBhvr>
                                      <p:to>
                                        <p:strVal val="hidden"/>
                                      </p:to>
                                    </p:set>
                                  </p:childTnLst>
                                </p:cTn>
                              </p:par>
                            </p:childTnLst>
                          </p:cTn>
                        </p:par>
                        <p:par>
                          <p:cTn id="27" fill="hold">
                            <p:stCondLst>
                              <p:cond delay="2477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
                                        <p:tgtEl>
                                          <p:spTgt spid="14"/>
                                        </p:tgtEl>
                                      </p:cBhvr>
                                    </p:animEffect>
                                  </p:childTnLst>
                                </p:cTn>
                              </p:par>
                            </p:childTnLst>
                          </p:cTn>
                        </p:par>
                        <p:par>
                          <p:cTn id="31" fill="hold">
                            <p:stCondLst>
                              <p:cond delay="24780"/>
                            </p:stCondLst>
                            <p:childTnLst>
                              <p:par>
                                <p:cTn id="32" presetID="0" presetClass="path" presetSubtype="0" accel="50000" decel="50000" fill="hold" nodeType="afterEffect">
                                  <p:stCondLst>
                                    <p:cond delay="0"/>
                                  </p:stCondLst>
                                  <p:childTnLst>
                                    <p:animMotion origin="layout" path="M -2.80867E-6 -1.11111E-6 L -2.80867E-6 0.16806 L 0.00157 0.1875 L 0.00627 0.20139 L 0.01096 0.20556 L 0.01801 0.20556 L 0.02271 0.20417 L 0.02897 0.19862 L 0.03446 0.19306 L 0.0415 0.17917 L 0.04777 0.1625 L 0.05325 0.14445 L 0.05795 0.12778 L 0.06343 0.10556 " pathEditMode="relative" ptsTypes="AAAAAAAAAAAAAA">
                                      <p:cBhvr>
                                        <p:cTn id="33" dur="4000" fill="hold"/>
                                        <p:tgtEl>
                                          <p:spTgt spid="14"/>
                                        </p:tgtEl>
                                        <p:attrNameLst>
                                          <p:attrName>ppt_x</p:attrName>
                                          <p:attrName>ppt_y</p:attrName>
                                        </p:attrNameLst>
                                      </p:cBhvr>
                                    </p:animMotion>
                                  </p:childTnLst>
                                </p:cTn>
                              </p:par>
                            </p:childTnLst>
                          </p:cTn>
                        </p:par>
                        <p:par>
                          <p:cTn id="34" fill="hold">
                            <p:stCondLst>
                              <p:cond delay="2878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par>
                          <p:cTn id="38" fill="hold">
                            <p:stCondLst>
                              <p:cond delay="2928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childTnLst>
                                </p:cTn>
                              </p:par>
                            </p:childTnLst>
                          </p:cTn>
                        </p:par>
                        <p:par>
                          <p:cTn id="42" fill="hold">
                            <p:stCondLst>
                              <p:cond delay="29530"/>
                            </p:stCondLst>
                            <p:childTnLst>
                              <p:par>
                                <p:cTn id="43" presetID="0" presetClass="path" presetSubtype="0" accel="50000" decel="50000" fill="hold" nodeType="afterEffect">
                                  <p:stCondLst>
                                    <p:cond delay="0"/>
                                  </p:stCondLst>
                                  <p:childTnLst>
                                    <p:animMotion origin="layout" path="M -2.29444E-6 4.81481E-6 L 0.05873 0.00023 " pathEditMode="relative" ptsTypes="AA">
                                      <p:cBhvr>
                                        <p:cTn id="44" dur="2000" fill="hold"/>
                                        <p:tgtEl>
                                          <p:spTgt spid="15"/>
                                        </p:tgtEl>
                                        <p:attrNameLst>
                                          <p:attrName>ppt_x</p:attrName>
                                          <p:attrName>ppt_y</p:attrName>
                                        </p:attrNameLst>
                                      </p:cBhvr>
                                    </p:animMotion>
                                  </p:childTnLst>
                                </p:cTn>
                              </p:par>
                            </p:childTnLst>
                          </p:cTn>
                        </p:par>
                        <p:par>
                          <p:cTn id="45" fill="hold">
                            <p:stCondLst>
                              <p:cond delay="31530"/>
                            </p:stCondLst>
                            <p:childTnLst>
                              <p:par>
                                <p:cTn id="46" presetID="10" presetClass="exit" presetSubtype="0" fill="hold" nodeType="afterEffect">
                                  <p:stCondLst>
                                    <p:cond delay="0"/>
                                  </p:stCondLst>
                                  <p:childTnLst>
                                    <p:animEffect transition="out" filter="fade">
                                      <p:cBhvr>
                                        <p:cTn id="47" dur="10"/>
                                        <p:tgtEl>
                                          <p:spTgt spid="15"/>
                                        </p:tgtEl>
                                      </p:cBhvr>
                                    </p:animEffect>
                                    <p:set>
                                      <p:cBhvr>
                                        <p:cTn id="48" dur="1" fill="hold">
                                          <p:stCondLst>
                                            <p:cond delay="9"/>
                                          </p:stCondLst>
                                        </p:cTn>
                                        <p:tgtEl>
                                          <p:spTgt spid="15"/>
                                        </p:tgtEl>
                                        <p:attrNameLst>
                                          <p:attrName>style.visibility</p:attrName>
                                        </p:attrNameLst>
                                      </p:cBhvr>
                                      <p:to>
                                        <p:strVal val="hidden"/>
                                      </p:to>
                                    </p:set>
                                  </p:childTnLst>
                                </p:cTn>
                              </p:par>
                            </p:childTnLst>
                          </p:cTn>
                        </p:par>
                        <p:par>
                          <p:cTn id="49" fill="hold">
                            <p:stCondLst>
                              <p:cond delay="31540"/>
                            </p:stCondLst>
                            <p:childTnLst>
                              <p:par>
                                <p:cTn id="50" presetID="10"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32040"/>
                            </p:stCondLst>
                            <p:childTnLst>
                              <p:par>
                                <p:cTn id="54" presetID="0" presetClass="path" presetSubtype="0" accel="50000" decel="50000" fill="hold" nodeType="afterEffect">
                                  <p:stCondLst>
                                    <p:cond delay="0"/>
                                  </p:stCondLst>
                                  <p:childTnLst>
                                    <p:animMotion origin="layout" path="M -3.48649E-6 3.7037E-7 L -0.02754 0.04768 " pathEditMode="relative" ptsTypes="AA">
                                      <p:cBhvr>
                                        <p:cTn id="55" dur="2250" fill="hold"/>
                                        <p:tgtEl>
                                          <p:spTgt spid="13"/>
                                        </p:tgtEl>
                                        <p:attrNameLst>
                                          <p:attrName>ppt_x</p:attrName>
                                          <p:attrName>ppt_y</p:attrName>
                                        </p:attrNameLst>
                                      </p:cBhvr>
                                    </p:animMotion>
                                  </p:childTnLst>
                                </p:cTn>
                              </p:par>
                            </p:childTnLst>
                          </p:cTn>
                        </p:par>
                        <p:par>
                          <p:cTn id="56" fill="hold">
                            <p:stCondLst>
                              <p:cond delay="34290"/>
                            </p:stCondLst>
                            <p:childTnLst>
                              <p:par>
                                <p:cTn id="57" presetID="2" presetClass="exit" presetSubtype="4" fill="hold" nodeType="afterEffect">
                                  <p:stCondLst>
                                    <p:cond delay="0"/>
                                  </p:stCondLst>
                                  <p:childTnLst>
                                    <p:anim calcmode="lin" valueType="num">
                                      <p:cBhvr additive="base">
                                        <p:cTn id="58" dur="500"/>
                                        <p:tgtEl>
                                          <p:spTgt spid="13"/>
                                        </p:tgtEl>
                                        <p:attrNameLst>
                                          <p:attrName>ppt_x</p:attrName>
                                        </p:attrNameLst>
                                      </p:cBhvr>
                                      <p:tavLst>
                                        <p:tav tm="0">
                                          <p:val>
                                            <p:strVal val="ppt_x"/>
                                          </p:val>
                                        </p:tav>
                                        <p:tav tm="100000">
                                          <p:val>
                                            <p:strVal val="ppt_x"/>
                                          </p:val>
                                        </p:tav>
                                      </p:tavLst>
                                    </p:anim>
                                    <p:anim calcmode="lin" valueType="num">
                                      <p:cBhvr additive="base">
                                        <p:cTn id="59" dur="500"/>
                                        <p:tgtEl>
                                          <p:spTgt spid="13"/>
                                        </p:tgtEl>
                                        <p:attrNameLst>
                                          <p:attrName>ppt_y</p:attrName>
                                        </p:attrNameLst>
                                      </p:cBhvr>
                                      <p:tavLst>
                                        <p:tav tm="0">
                                          <p:val>
                                            <p:strVal val="ppt_y"/>
                                          </p:val>
                                        </p:tav>
                                        <p:tav tm="100000">
                                          <p:val>
                                            <p:strVal val="1+ppt_h/2"/>
                                          </p:val>
                                        </p:tav>
                                      </p:tavLst>
                                    </p:anim>
                                    <p:set>
                                      <p:cBhvr>
                                        <p:cTn id="60" dur="1" fill="hold">
                                          <p:stCondLst>
                                            <p:cond delay="4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0" presetClass="path" presetSubtype="0" accel="50000" decel="50000" fill="hold" nodeType="afterEffect">
                                  <p:stCondLst>
                                    <p:cond delay="0"/>
                                  </p:stCondLst>
                                  <p:childTnLst>
                                    <p:animMotion origin="layout" path="M 2.61097E-7 -1.48148E-6 L -0.00679 -0.01296 L -0.01149 -0.01944 L -0.01828 -0.02407 L -0.02611 -0.02593 L -0.03395 -0.025 L -0.04178 -0.02037 L -0.04961 -0.01389 L -0.0564 -0.00278 L -0.06267 0.01018 L -0.06789 0.025 L -0.07207 0.04444 L -0.07363 0.06759 L -0.07311 0.08796 L -0.07155 0.10463 L -0.06789 0.12315 L -0.06267 0.13704 L -0.05745 0.15 L -0.05014 0.16018 L -0.04282 0.16574 L -0.03865 0.16944 L -0.02716 0.1713 L -0.01985 0.16852 L -0.01149 0.16204 L -0.00262 0.14815 L 0.00469 0.13241 L 0.00783 0.12222 L 0.01044 0.11111 L 0.01305 0.09074 L 0.01253 0.07315 L 0.01148 0.05185 L 0.00939 0.03333 L 0.00626 0.01944 L 0.00313 0.00833 L 2.61097E-7 -1.48148E-6 Z " pathEditMode="relative" ptsTypes="AAAAAAAAAAAAAAAAAAAAAAAAAAAAAAAAAAA">
                                      <p:cBhvr>
                                        <p:cTn id="69" dur="7250" fill="hold"/>
                                        <p:tgtEl>
                                          <p:spTgt spid="22"/>
                                        </p:tgtEl>
                                        <p:attrNameLst>
                                          <p:attrName>ppt_x</p:attrName>
                                          <p:attrName>ppt_y</p:attrName>
                                        </p:attrNameLst>
                                      </p:cBhvr>
                                    </p:animMotion>
                                  </p:childTnLst>
                                </p:cTn>
                              </p:par>
                            </p:childTnLst>
                          </p:cTn>
                        </p:par>
                        <p:par>
                          <p:cTn id="70" fill="hold">
                            <p:stCondLst>
                              <p:cond delay="7750"/>
                            </p:stCondLst>
                            <p:childTnLst>
                              <p:par>
                                <p:cTn id="71" presetID="10" presetClass="exit" presetSubtype="0" fill="hold" nodeType="afterEffect">
                                  <p:stCondLst>
                                    <p:cond delay="0"/>
                                  </p:stCondLst>
                                  <p:childTnLst>
                                    <p:animEffect transition="out" filter="fade">
                                      <p:cBhvr>
                                        <p:cTn id="72" dur="10"/>
                                        <p:tgtEl>
                                          <p:spTgt spid="22"/>
                                        </p:tgtEl>
                                      </p:cBhvr>
                                    </p:animEffect>
                                    <p:set>
                                      <p:cBhvr>
                                        <p:cTn id="73" dur="1" fill="hold">
                                          <p:stCondLst>
                                            <p:cond delay="9"/>
                                          </p:stCondLst>
                                        </p:cTn>
                                        <p:tgtEl>
                                          <p:spTgt spid="22"/>
                                        </p:tgtEl>
                                        <p:attrNameLst>
                                          <p:attrName>style.visibility</p:attrName>
                                        </p:attrNameLst>
                                      </p:cBhvr>
                                      <p:to>
                                        <p:strVal val="hidden"/>
                                      </p:to>
                                    </p:set>
                                  </p:childTnLst>
                                </p:cTn>
                              </p:par>
                            </p:childTnLst>
                          </p:cTn>
                        </p:par>
                        <p:par>
                          <p:cTn id="74" fill="hold">
                            <p:stCondLst>
                              <p:cond delay="7760"/>
                            </p:stCondLst>
                            <p:childTnLst>
                              <p:par>
                                <p:cTn id="75" presetID="10" presetClass="entr" presetSubtype="0"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par>
                          <p:cTn id="78" fill="hold">
                            <p:stCondLst>
                              <p:cond delay="8260"/>
                            </p:stCondLst>
                            <p:childTnLst>
                              <p:par>
                                <p:cTn id="79" presetID="0" presetClass="path" presetSubtype="0" accel="50000" decel="50000" fill="hold" nodeType="afterEffect">
                                  <p:stCondLst>
                                    <p:cond delay="0"/>
                                  </p:stCondLst>
                                  <p:childTnLst>
                                    <p:animMotion origin="layout" path="M 6.51351E-6 7.03704E-6 L 0.00014 0.42778 " pathEditMode="relative" ptsTypes="AA">
                                      <p:cBhvr>
                                        <p:cTn id="80" dur="5750" fill="hold"/>
                                        <p:tgtEl>
                                          <p:spTgt spid="19"/>
                                        </p:tgtEl>
                                        <p:attrNameLst>
                                          <p:attrName>ppt_x</p:attrName>
                                          <p:attrName>ppt_y</p:attrName>
                                        </p:attrNameLst>
                                      </p:cBhvr>
                                    </p:animMotion>
                                  </p:childTnLst>
                                </p:cTn>
                              </p:par>
                            </p:childTnLst>
                          </p:cTn>
                        </p:par>
                        <p:par>
                          <p:cTn id="81" fill="hold">
                            <p:stCondLst>
                              <p:cond delay="14010"/>
                            </p:stCondLst>
                            <p:childTnLst>
                              <p:par>
                                <p:cTn id="82" presetID="10" presetClass="exit" presetSubtype="0" fill="hold" nodeType="afterEffect">
                                  <p:stCondLst>
                                    <p:cond delay="0"/>
                                  </p:stCondLst>
                                  <p:childTnLst>
                                    <p:animEffect transition="out" filter="fade">
                                      <p:cBhvr>
                                        <p:cTn id="83" dur="250"/>
                                        <p:tgtEl>
                                          <p:spTgt spid="19"/>
                                        </p:tgtEl>
                                      </p:cBhvr>
                                    </p:animEffect>
                                    <p:set>
                                      <p:cBhvr>
                                        <p:cTn id="84" dur="1" fill="hold">
                                          <p:stCondLst>
                                            <p:cond delay="249"/>
                                          </p:stCondLst>
                                        </p:cTn>
                                        <p:tgtEl>
                                          <p:spTgt spid="19"/>
                                        </p:tgtEl>
                                        <p:attrNameLst>
                                          <p:attrName>style.visibility</p:attrName>
                                        </p:attrNameLst>
                                      </p:cBhvr>
                                      <p:to>
                                        <p:strVal val="hidden"/>
                                      </p:to>
                                    </p:set>
                                  </p:childTnLst>
                                </p:cTn>
                              </p:par>
                            </p:childTnLst>
                          </p:cTn>
                        </p:par>
                        <p:par>
                          <p:cTn id="85" fill="hold">
                            <p:stCondLst>
                              <p:cond delay="14260"/>
                            </p:stCondLst>
                            <p:childTnLst>
                              <p:par>
                                <p:cTn id="86" presetID="10" presetClass="entr" presetSubtype="0"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250"/>
                                        <p:tgtEl>
                                          <p:spTgt spid="23"/>
                                        </p:tgtEl>
                                      </p:cBhvr>
                                    </p:animEffect>
                                  </p:childTnLst>
                                </p:cTn>
                              </p:par>
                            </p:childTnLst>
                          </p:cTn>
                        </p:par>
                        <p:par>
                          <p:cTn id="89" fill="hold">
                            <p:stCondLst>
                              <p:cond delay="14510"/>
                            </p:stCondLst>
                            <p:childTnLst>
                              <p:par>
                                <p:cTn id="90" presetID="0" presetClass="path" presetSubtype="0" accel="50000" decel="50000" fill="hold" nodeType="afterEffect">
                                  <p:stCondLst>
                                    <p:cond delay="0"/>
                                  </p:stCondLst>
                                  <p:childTnLst>
                                    <p:animMotion origin="layout" path="M -2.56069E-6 -1.11111E-6 L 0.01175 -0.01528 L 0.02819 -0.05278 L 0.04386 -0.10139 L 0.04386 0.06528 L 0.04777 0.08611 L 0.05404 0.1 L 0.06108 0.10417 L 0.06735 0.10556 L 0.07753 0.10278 L 0.08614 0.09306 L 0.09945 0.06389 L 0.11277 0.01806 L 0.1206 -0.01528 L 0.12373 -0.04305 L 0.12608 -0.10139 L 0.12608 0.06667 L 0.12765 0.08611 L 0.13234 0.1 L 0.14174 0.10556 L 0.14879 0.10417 L 0.15897 0.09445 L 0.16993 0.07083 L 0.1809 0.02917 L 0.19499 -0.05972 L 0.20126 -0.10139 L 0.20086 0.07292 L 0.20909 0.09722 L 0.21613 0.10556 L 0.22866 0.10556 L 0.23884 0.09861 L 0.25294 0.07639 L 0.26703 0.03056 L 0.27878 -0.01528 L 0.2827 -0.10139 L 0.2827 0.20278 L 0.2827 0.28056 L 0.27996 0.33403 L 0.26899 0.38403 L 0.2549 0.41597 L 0.23806 0.41945 L 0.23023 0.40972 L 0.22631 0.39028 L 0.22553 0.35139 L 0.22945 0.31389 L 0.23884 0.2625 L 0.25294 0.20695 L 0.27565 0.14583 L 0.29444 0.10417 L 0.31872 0.03889 L 0.32812 0.00556 " pathEditMode="relative" rAng="0" ptsTypes="AAAAAAAAAAAAAAAAAAAAAAAAAAAAAAAAAAAAAAAAAAAAAAAAAAA">
                                      <p:cBhvr>
                                        <p:cTn id="91" dur="25000" fill="hold"/>
                                        <p:tgtEl>
                                          <p:spTgt spid="23"/>
                                        </p:tgtEl>
                                        <p:attrNameLst>
                                          <p:attrName>ppt_x</p:attrName>
                                          <p:attrName>ppt_y</p:attrName>
                                        </p:attrNameLst>
                                      </p:cBhvr>
                                      <p:rCtr x="16406" y="15903"/>
                                    </p:animMotion>
                                  </p:childTnLst>
                                </p:cTn>
                              </p:par>
                            </p:childTnLst>
                          </p:cTn>
                        </p:par>
                        <p:par>
                          <p:cTn id="92" fill="hold">
                            <p:stCondLst>
                              <p:cond delay="39510"/>
                            </p:stCondLst>
                            <p:childTnLst>
                              <p:par>
                                <p:cTn id="93" presetID="10" presetClass="exit" presetSubtype="0" fill="hold" nodeType="afterEffect">
                                  <p:stCondLst>
                                    <p:cond delay="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childTnLst>
                          </p:cTn>
                        </p:par>
                        <p:par>
                          <p:cTn id="96" fill="hold">
                            <p:stCondLst>
                              <p:cond delay="40010"/>
                            </p:stCondLst>
                            <p:childTnLst>
                              <p:par>
                                <p:cTn id="97" presetID="10" presetClass="entr" presetSubtype="0" fill="hold" nodeType="after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childTnLst>
                          </p:cTn>
                        </p:par>
                        <p:par>
                          <p:cTn id="100" fill="hold">
                            <p:stCondLst>
                              <p:cond delay="40510"/>
                            </p:stCondLst>
                            <p:childTnLst>
                              <p:par>
                                <p:cTn id="101" presetID="0" presetClass="path" presetSubtype="0" accel="50000" decel="50000" fill="hold" nodeType="afterEffect">
                                  <p:stCondLst>
                                    <p:cond delay="0"/>
                                  </p:stCondLst>
                                  <p:childTnLst>
                                    <p:animMotion origin="layout" path="M 3.68146E-6 -7.40741E-7 L -0.0282 0.05093 " pathEditMode="relative" ptsTypes="AA">
                                      <p:cBhvr>
                                        <p:cTn id="102" dur="2500" fill="hold"/>
                                        <p:tgtEl>
                                          <p:spTgt spid="24"/>
                                        </p:tgtEl>
                                        <p:attrNameLst>
                                          <p:attrName>ppt_x</p:attrName>
                                          <p:attrName>ppt_y</p:attrName>
                                        </p:attrNameLst>
                                      </p:cBhvr>
                                    </p:animMotion>
                                  </p:childTnLst>
                                </p:cTn>
                              </p:par>
                            </p:childTnLst>
                          </p:cTn>
                        </p:par>
                        <p:par>
                          <p:cTn id="103" fill="hold">
                            <p:stCondLst>
                              <p:cond delay="43010"/>
                            </p:stCondLst>
                            <p:childTnLst>
                              <p:par>
                                <p:cTn id="104" presetID="2" presetClass="exit" presetSubtype="4" fill="hold" nodeType="afterEffect">
                                  <p:stCondLst>
                                    <p:cond delay="0"/>
                                  </p:stCondLst>
                                  <p:childTnLst>
                                    <p:anim calcmode="lin" valueType="num">
                                      <p:cBhvr additive="base">
                                        <p:cTn id="105" dur="500"/>
                                        <p:tgtEl>
                                          <p:spTgt spid="24"/>
                                        </p:tgtEl>
                                        <p:attrNameLst>
                                          <p:attrName>ppt_x</p:attrName>
                                        </p:attrNameLst>
                                      </p:cBhvr>
                                      <p:tavLst>
                                        <p:tav tm="0">
                                          <p:val>
                                            <p:strVal val="ppt_x"/>
                                          </p:val>
                                        </p:tav>
                                        <p:tav tm="100000">
                                          <p:val>
                                            <p:strVal val="ppt_x"/>
                                          </p:val>
                                        </p:tav>
                                      </p:tavLst>
                                    </p:anim>
                                    <p:anim calcmode="lin" valueType="num">
                                      <p:cBhvr additive="base">
                                        <p:cTn id="106" dur="500"/>
                                        <p:tgtEl>
                                          <p:spTgt spid="24"/>
                                        </p:tgtEl>
                                        <p:attrNameLst>
                                          <p:attrName>ppt_y</p:attrName>
                                        </p:attrNameLst>
                                      </p:cBhvr>
                                      <p:tavLst>
                                        <p:tav tm="0">
                                          <p:val>
                                            <p:strVal val="ppt_y"/>
                                          </p:val>
                                        </p:tav>
                                        <p:tav tm="100000">
                                          <p:val>
                                            <p:strVal val="1+ppt_h/2"/>
                                          </p:val>
                                        </p:tav>
                                      </p:tavLst>
                                    </p:anim>
                                    <p:set>
                                      <p:cBhvr>
                                        <p:cTn id="10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81" t="29364" r="29387" b="25199"/>
          <a:stretch/>
        </p:blipFill>
        <p:spPr bwMode="auto">
          <a:xfrm>
            <a:off x="1447800" y="914400"/>
            <a:ext cx="8781174" cy="501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49" t="2941" b="62500"/>
          <a:stretch/>
        </p:blipFill>
        <p:spPr>
          <a:xfrm>
            <a:off x="1148847" y="1"/>
            <a:ext cx="9816868" cy="5080363"/>
          </a:xfrm>
          <a:prstGeom prst="rect">
            <a:avLst/>
          </a:prstGeom>
        </p:spPr>
      </p:pic>
      <p:sp>
        <p:nvSpPr>
          <p:cNvPr id="9" name="Title 1"/>
          <p:cNvSpPr txBox="1">
            <a:spLocks/>
          </p:cNvSpPr>
          <p:nvPr/>
        </p:nvSpPr>
        <p:spPr>
          <a:xfrm>
            <a:off x="373206" y="4886782"/>
            <a:ext cx="11437794" cy="2137229"/>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prstClr val="black"/>
                </a:solidFill>
                <a:latin typeface="Arial-Rounded" pitchFamily="34" charset="0"/>
                <a:ea typeface="Arial-Rounded" pitchFamily="34" charset="0"/>
                <a:cs typeface="Arial-Rounded" pitchFamily="34" charset="0"/>
              </a:rPr>
              <a:t>	Mẹ và Hà ghé nhà dì Kha. Dì kể cho Hà nghe về bà. Hà chú ý nghe dì kể.</a:t>
            </a:r>
          </a:p>
        </p:txBody>
      </p:sp>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black"/>
                  </a:solidFill>
                  <a:latin typeface="Arial Rounded MT Bold" pitchFamily="34" charset="0"/>
                  <a:ea typeface="Arial-Rounded" pitchFamily="34" charset="0"/>
                  <a:cs typeface="Arial-Rounded" pitchFamily="34" charset="0"/>
                </a:rPr>
                <a:t>6</a:t>
              </a:r>
            </a:p>
          </p:txBody>
        </p:sp>
      </p:grpSp>
      <p:sp>
        <p:nvSpPr>
          <p:cNvPr id="12" name="Title 1"/>
          <p:cNvSpPr txBox="1">
            <a:spLocks/>
          </p:cNvSpPr>
          <p:nvPr/>
        </p:nvSpPr>
        <p:spPr>
          <a:xfrm>
            <a:off x="6339115" y="5715644"/>
            <a:ext cx="2039537" cy="1197723"/>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y</a:t>
            </a:r>
          </a:p>
        </p:txBody>
      </p:sp>
      <p:cxnSp>
        <p:nvCxnSpPr>
          <p:cNvPr id="5" name="Straight Connector 4"/>
          <p:cNvCxnSpPr/>
          <p:nvPr/>
        </p:nvCxnSpPr>
        <p:spPr>
          <a:xfrm flipH="1">
            <a:off x="8915401" y="5181835"/>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9021731" y="4570147"/>
            <a:ext cx="617614" cy="5864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VnArial" pitchFamily="34" charset="0"/>
              </a:rPr>
              <a:t>2</a:t>
            </a:r>
          </a:p>
        </p:txBody>
      </p:sp>
      <p:cxnSp>
        <p:nvCxnSpPr>
          <p:cNvPr id="19" name="Straight Connector 18"/>
          <p:cNvCxnSpPr/>
          <p:nvPr/>
        </p:nvCxnSpPr>
        <p:spPr>
          <a:xfrm flipH="1">
            <a:off x="10896601" y="5945414"/>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r="25782" b="52068"/>
          <a:stretch/>
        </p:blipFill>
        <p:spPr bwMode="auto">
          <a:xfrm>
            <a:off x="26195" y="4880221"/>
            <a:ext cx="897214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3330" b="56817"/>
          <a:stretch/>
        </p:blipFill>
        <p:spPr bwMode="auto">
          <a:xfrm>
            <a:off x="8867775" y="4872881"/>
            <a:ext cx="3224120" cy="96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r="60209"/>
          <a:stretch/>
        </p:blipFill>
        <p:spPr bwMode="auto">
          <a:xfrm>
            <a:off x="40708" y="5993496"/>
            <a:ext cx="4810318" cy="111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0029" t="43010" r="9143" b="15906"/>
          <a:stretch/>
        </p:blipFill>
        <p:spPr bwMode="auto">
          <a:xfrm>
            <a:off x="4871605" y="5833983"/>
            <a:ext cx="614449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a:xfrm>
            <a:off x="1193012" y="4716626"/>
            <a:ext cx="561467" cy="48464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VnArial" pitchFamily="34" charset="0"/>
              </a:rPr>
              <a:t>1</a:t>
            </a:r>
          </a:p>
        </p:txBody>
      </p:sp>
      <p:sp>
        <p:nvSpPr>
          <p:cNvPr id="17" name="Oval 16"/>
          <p:cNvSpPr/>
          <p:nvPr/>
        </p:nvSpPr>
        <p:spPr>
          <a:xfrm>
            <a:off x="5029201" y="5725123"/>
            <a:ext cx="561467" cy="4405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VnArial" pitchFamily="34" charset="0"/>
              </a:rPr>
              <a:t>3</a:t>
            </a:r>
          </a:p>
        </p:txBody>
      </p:sp>
      <p:cxnSp>
        <p:nvCxnSpPr>
          <p:cNvPr id="18" name="Straight Connector 17"/>
          <p:cNvCxnSpPr/>
          <p:nvPr/>
        </p:nvCxnSpPr>
        <p:spPr>
          <a:xfrm flipH="1">
            <a:off x="4890656" y="5903513"/>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75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8195"/>
                                        </p:tgtEl>
                                        <p:attrNameLst>
                                          <p:attrName>style.visibility</p:attrName>
                                        </p:attrNameLst>
                                      </p:cBhvr>
                                      <p:to>
                                        <p:strVal val="visible"/>
                                      </p:to>
                                    </p:set>
                                    <p:animEffect transition="in" filter="fade">
                                      <p:cBhvr>
                                        <p:cTn id="30" dur="750"/>
                                        <p:tgtEl>
                                          <p:spTgt spid="8195"/>
                                        </p:tgtEl>
                                      </p:cBhvr>
                                    </p:animEffect>
                                  </p:childTnLst>
                                </p:cTn>
                              </p:par>
                              <p:par>
                                <p:cTn id="31" presetID="10" presetClass="entr" presetSubtype="0" fill="hold" nodeType="withEffect">
                                  <p:stCondLst>
                                    <p:cond delay="0"/>
                                  </p:stCondLst>
                                  <p:childTnLst>
                                    <p:set>
                                      <p:cBhvr>
                                        <p:cTn id="32" dur="1" fill="hold">
                                          <p:stCondLst>
                                            <p:cond delay="0"/>
                                          </p:stCondLst>
                                        </p:cTn>
                                        <p:tgtEl>
                                          <p:spTgt spid="8196"/>
                                        </p:tgtEl>
                                        <p:attrNameLst>
                                          <p:attrName>style.visibility</p:attrName>
                                        </p:attrNameLst>
                                      </p:cBhvr>
                                      <p:to>
                                        <p:strVal val="visible"/>
                                      </p:to>
                                    </p:set>
                                    <p:animEffect transition="in" filter="fade">
                                      <p:cBhvr>
                                        <p:cTn id="33" dur="750"/>
                                        <p:tgtEl>
                                          <p:spTgt spid="819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8197"/>
                                        </p:tgtEl>
                                        <p:attrNameLst>
                                          <p:attrName>style.visibility</p:attrName>
                                        </p:attrNameLst>
                                      </p:cBhvr>
                                      <p:to>
                                        <p:strVal val="visible"/>
                                      </p:to>
                                    </p:set>
                                    <p:animEffect transition="in" filter="fade">
                                      <p:cBhvr>
                                        <p:cTn id="46" dur="750"/>
                                        <p:tgtEl>
                                          <p:spTgt spid="819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animBg="1"/>
      <p:bldP spid="14"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69437" y="22860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ý</a:t>
            </a:r>
          </a:p>
        </p:txBody>
      </p:sp>
      <p:sp>
        <p:nvSpPr>
          <p:cNvPr id="6" name="Title 1"/>
          <p:cNvSpPr txBox="1">
            <a:spLocks/>
          </p:cNvSpPr>
          <p:nvPr/>
        </p:nvSpPr>
        <p:spPr>
          <a:xfrm>
            <a:off x="6324600" y="2286000"/>
            <a:ext cx="410289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chú ý</a:t>
            </a:r>
          </a:p>
        </p:txBody>
      </p:sp>
    </p:spTree>
    <p:extLst>
      <p:ext uri="{BB962C8B-B14F-4D97-AF65-F5344CB8AC3E}">
        <p14:creationId xmlns:p14="http://schemas.microsoft.com/office/powerpoint/2010/main" val="230176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 hè</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5296" y="1905001"/>
            <a:ext cx="11437794" cy="2137229"/>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600">
                <a:solidFill>
                  <a:prstClr val="black"/>
                </a:solidFill>
                <a:latin typeface="Arial-Rounded" pitchFamily="34" charset="0"/>
                <a:ea typeface="Arial-Rounded" pitchFamily="34" charset="0"/>
                <a:cs typeface="Arial-Rounded" pitchFamily="34" charset="0"/>
              </a:rPr>
              <a:t>	Mẹ và Hà ghé nhà dì Kha. Dì kể cho Hà nghe về bà. Hà chú ý nghe dì kể.</a:t>
            </a:r>
          </a:p>
        </p:txBody>
      </p:sp>
    </p:spTree>
    <p:extLst>
      <p:ext uri="{BB962C8B-B14F-4D97-AF65-F5344CB8AC3E}">
        <p14:creationId xmlns:p14="http://schemas.microsoft.com/office/powerpoint/2010/main" val="415565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3206" y="4848682"/>
            <a:ext cx="11437794" cy="2137229"/>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prstClr val="black"/>
                </a:solidFill>
                <a:latin typeface="Arial-Rounded" pitchFamily="34" charset="0"/>
                <a:ea typeface="Arial-Rounded" pitchFamily="34" charset="0"/>
                <a:cs typeface="Arial-Rounded" pitchFamily="34" charset="0"/>
              </a:rPr>
              <a:t>	Mẹ và Hà ghé nhà dì Kha. Dì kể cho Hà nghe về bà. Hà chú ý nghe dì kể.</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515" y="-159264"/>
            <a:ext cx="8419465" cy="443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380" y="3857565"/>
            <a:ext cx="8044401" cy="165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7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2286000" y="838201"/>
            <a:ext cx="7620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prstClr val="black"/>
                </a:solidFill>
                <a:latin typeface="Arial-Rounded" pitchFamily="34" charset="0"/>
                <a:ea typeface="Arial-Rounded" pitchFamily="34" charset="0"/>
                <a:cs typeface="Arial-Rounded" pitchFamily="34" charset="0"/>
              </a:rPr>
              <a:t>Cảm ơn</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522" t="58055" b="6667"/>
          <a:stretch/>
        </p:blipFill>
        <p:spPr>
          <a:xfrm>
            <a:off x="1754478" y="1676400"/>
            <a:ext cx="8822562" cy="4800600"/>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086" y="2465389"/>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3206" y="4848682"/>
            <a:ext cx="11437794" cy="2137229"/>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prstClr val="black"/>
                </a:solidFill>
                <a:latin typeface="Arial-Rounded" pitchFamily="34" charset="0"/>
                <a:ea typeface="Arial-Rounded" pitchFamily="34" charset="0"/>
                <a:cs typeface="Arial-Rounded" pitchFamily="34" charset="0"/>
              </a:rPr>
              <a:t>	Mẹ và Hà ghé nhà dì Kha. Dì kể cho Hà nghe về bà. Hà chú ý nghe dì kể.</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515" y="-159264"/>
            <a:ext cx="8419465" cy="443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380" y="3857565"/>
            <a:ext cx="8044401" cy="165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98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sp>
        <p:nvSpPr>
          <p:cNvPr id="2" name="TextBox 1"/>
          <p:cNvSpPr txBox="1"/>
          <p:nvPr/>
        </p:nvSpPr>
        <p:spPr>
          <a:xfrm>
            <a:off x="2396331" y="2850357"/>
            <a:ext cx="6534150" cy="1323439"/>
          </a:xfrm>
          <a:prstGeom prst="rect">
            <a:avLst/>
          </a:prstGeom>
          <a:noFill/>
        </p:spPr>
        <p:txBody>
          <a:bodyPr wrap="square" rtlCol="0">
            <a:spAutoFit/>
          </a:bodyPr>
          <a:lstStyle/>
          <a:p>
            <a:pPr algn="ctr"/>
            <a:r>
              <a:rPr lang="en-US" sz="80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Ví</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vỉa</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chỗ</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trống</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 lu</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E544-CF4F-41DA-94B8-8C12CFFE3EC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EC476D-635C-406D-BB2F-E6614B24EA8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E93EA3A-1C49-4959-9BB2-B2DA7A2FB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8EAC11D-F9B6-4183-8162-FB51C27BA2E7}"/>
              </a:ext>
            </a:extLst>
          </p:cNvPr>
          <p:cNvGrpSpPr/>
          <p:nvPr/>
        </p:nvGrpSpPr>
        <p:grpSpPr>
          <a:xfrm>
            <a:off x="1821904" y="1362066"/>
            <a:ext cx="8492016" cy="2919569"/>
            <a:chOff x="1868200" y="2198564"/>
            <a:chExt cx="8492016" cy="2919569"/>
          </a:xfrm>
          <a:pattFill prst="trellis">
            <a:fgClr>
              <a:srgbClr val="BCE6EB"/>
            </a:fgClr>
            <a:bgClr>
              <a:schemeClr val="bg1"/>
            </a:bgClr>
          </a:pattFill>
        </p:grpSpPr>
        <p:sp>
          <p:nvSpPr>
            <p:cNvPr id="6" name="Rectangle: Rounded Corners 1">
              <a:extLst>
                <a:ext uri="{FF2B5EF4-FFF2-40B4-BE49-F238E27FC236}">
                  <a16:creationId xmlns:a16="http://schemas.microsoft.com/office/drawing/2014/main" id="{B592C820-AF41-481D-80EA-B1C73F7A98DB}"/>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3881B6-0125-474F-B186-938D6C14175D}"/>
                </a:ext>
              </a:extLst>
            </p:cNvPr>
            <p:cNvSpPr txBox="1"/>
            <p:nvPr/>
          </p:nvSpPr>
          <p:spPr>
            <a:xfrm>
              <a:off x="3553836" y="2411854"/>
              <a:ext cx="51767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white"/>
                    </a:solidFill>
                    <a:prstDash val="solid"/>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8" name="TextBox 7">
              <a:extLst>
                <a:ext uri="{FF2B5EF4-FFF2-40B4-BE49-F238E27FC236}">
                  <a16:creationId xmlns:a16="http://schemas.microsoft.com/office/drawing/2014/main" id="{DFFA24FE-73EF-4785-AA5D-FE94737A959A}"/>
                </a:ext>
              </a:extLst>
            </p:cNvPr>
            <p:cNvSpPr txBox="1"/>
            <p:nvPr/>
          </p:nvSpPr>
          <p:spPr>
            <a:xfrm>
              <a:off x="1873098" y="3464243"/>
              <a:ext cx="837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Bài</a:t>
              </a:r>
              <a:r>
                <a:rPr kumimoji="0" lang="en-US" sz="72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 28: Y   </a:t>
              </a:r>
              <a:r>
                <a:rPr kumimoji="0" lang="en-US" sz="72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y</a:t>
              </a:r>
              <a:r>
                <a:rPr kumimoji="0" lang="en-US" sz="72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 </a:t>
              </a:r>
              <a:endParaRPr kumimoji="0" lang="en-US" sz="60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HP-211" panose="020B0803050302020204" pitchFamily="34" charset="0"/>
                <a:ea typeface="+mn-ea"/>
                <a:cs typeface="+mn-cs"/>
              </a:endParaRPr>
            </a:p>
          </p:txBody>
        </p:sp>
      </p:grpSp>
    </p:spTree>
    <p:extLst>
      <p:ext uri="{BB962C8B-B14F-4D97-AF65-F5344CB8AC3E}">
        <p14:creationId xmlns:p14="http://schemas.microsoft.com/office/powerpoint/2010/main" val="33880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288" b="66138"/>
          <a:stretch/>
        </p:blipFill>
        <p:spPr>
          <a:xfrm>
            <a:off x="750047" y="-3945"/>
            <a:ext cx="10854719" cy="5475831"/>
          </a:xfrm>
          <a:prstGeom prst="rect">
            <a:avLst/>
          </a:prstGeom>
        </p:spPr>
      </p:pic>
      <p:sp>
        <p:nvSpPr>
          <p:cNvPr id="2" name="Rectangle 1"/>
          <p:cNvSpPr/>
          <p:nvPr/>
        </p:nvSpPr>
        <p:spPr>
          <a:xfrm>
            <a:off x="-69376" y="-2816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1"/>
            <a:ext cx="1127504" cy="943848"/>
          </a:xfrm>
          <a:prstGeom prst="rect">
            <a:avLst/>
          </a:prstGeom>
          <a:noFill/>
        </p:spPr>
        <p:txBody>
          <a:bodyPr wrap="square" lIns="121725" tIns="60862" rIns="121725" bIns="60862" rtlCol="0">
            <a:spAutoFit/>
          </a:bodyPr>
          <a:lstStyle/>
          <a:p>
            <a:pPr algn="ctr"/>
            <a:r>
              <a:rPr lang="en-US" sz="5300" b="1">
                <a:solidFill>
                  <a:srgbClr val="1BBF23"/>
                </a:solidFill>
                <a:latin typeface=".VnCooper" pitchFamily="34" charset="0"/>
                <a:ea typeface="Arial-Rounded" pitchFamily="34" charset="0"/>
                <a:cs typeface="Arial-Rounded" pitchFamily="34" charset="0"/>
              </a:rPr>
              <a:t>28</a:t>
            </a:r>
          </a:p>
        </p:txBody>
      </p:sp>
      <p:grpSp>
        <p:nvGrpSpPr>
          <p:cNvPr id="27" name="Group 26"/>
          <p:cNvGrpSpPr/>
          <p:nvPr/>
        </p:nvGrpSpPr>
        <p:grpSpPr>
          <a:xfrm>
            <a:off x="589904" y="2030616"/>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prstClr val="black"/>
                  </a:solidFill>
                  <a:latin typeface="Arial Rounded MT Bold" pitchFamily="34" charset="0"/>
                  <a:ea typeface="Arial-Rounded" pitchFamily="34" charset="0"/>
                  <a:cs typeface="Arial-Rounded" pitchFamily="34" charset="0"/>
                </a:rPr>
                <a:t>2</a:t>
              </a:r>
            </a:p>
          </p:txBody>
        </p:sp>
      </p:grpSp>
      <p:grpSp>
        <p:nvGrpSpPr>
          <p:cNvPr id="29" name="Group 28"/>
          <p:cNvGrpSpPr/>
          <p:nvPr/>
        </p:nvGrpSpPr>
        <p:grpSpPr>
          <a:xfrm>
            <a:off x="-50325" y="5410200"/>
            <a:ext cx="12246294" cy="1600200"/>
            <a:chOff x="695008" y="5406639"/>
            <a:chExt cx="10717370" cy="1600200"/>
          </a:xfrm>
        </p:grpSpPr>
        <p:sp>
          <p:nvSpPr>
            <p:cNvPr id="34" name="Title 1"/>
            <p:cNvSpPr txBox="1">
              <a:spLocks/>
            </p:cNvSpPr>
            <p:nvPr/>
          </p:nvSpPr>
          <p:spPr>
            <a:xfrm>
              <a:off x="695008" y="540663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a:solidFill>
                    <a:prstClr val="black"/>
                  </a:solidFill>
                  <a:latin typeface="Arial-Rounded" pitchFamily="34" charset="0"/>
                  <a:ea typeface="Arial-Rounded" pitchFamily="34" charset="0"/>
                  <a:cs typeface="Arial-Rounded" pitchFamily="34" charset="0"/>
                </a:rPr>
                <a:t>Thời gian qu</a:t>
              </a:r>
              <a:r>
                <a:rPr lang="en-US" sz="6000" b="1">
                  <a:solidFill>
                    <a:srgbClr val="FF0000"/>
                  </a:solidFill>
                  <a:latin typeface="Arial-Rounded" pitchFamily="34" charset="0"/>
                  <a:ea typeface="Arial-Rounded" pitchFamily="34" charset="0"/>
                  <a:cs typeface="Arial-Rounded" pitchFamily="34" charset="0"/>
                </a:rPr>
                <a:t>y</a:t>
              </a:r>
              <a:r>
                <a:rPr lang="en-US" sz="6000" b="1">
                  <a:solidFill>
                    <a:prstClr val="black"/>
                  </a:solidFill>
                  <a:latin typeface="Arial-Rounded" pitchFamily="34" charset="0"/>
                  <a:ea typeface="Arial-Rounded" pitchFamily="34" charset="0"/>
                  <a:cs typeface="Arial-Rounded" pitchFamily="34" charset="0"/>
                </a:rPr>
                <a:t> hơn vàng bạc.</a:t>
              </a:r>
            </a:p>
          </p:txBody>
        </p:sp>
        <p:sp>
          <p:nvSpPr>
            <p:cNvPr id="35" name="Title 1"/>
            <p:cNvSpPr txBox="1">
              <a:spLocks/>
            </p:cNvSpPr>
            <p:nvPr/>
          </p:nvSpPr>
          <p:spPr>
            <a:xfrm>
              <a:off x="4986496" y="55057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a:solidFill>
                    <a:prstClr val="black"/>
                  </a:solidFill>
                  <a:latin typeface="Arial-Rounded" pitchFamily="34" charset="0"/>
                  <a:ea typeface="Arial-Rounded" pitchFamily="34" charset="0"/>
                  <a:cs typeface="Arial-Rounded" pitchFamily="34" charset="0"/>
                </a:rPr>
                <a:t>́</a:t>
              </a:r>
            </a:p>
          </p:txBody>
        </p:sp>
      </p:grpSp>
      <p:sp>
        <p:nvSpPr>
          <p:cNvPr id="5" name="Title 1"/>
          <p:cNvSpPr txBox="1">
            <a:spLocks/>
          </p:cNvSpPr>
          <p:nvPr/>
        </p:nvSpPr>
        <p:spPr>
          <a:xfrm>
            <a:off x="1093630"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  Y   y</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51344" y="914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y</a:t>
            </a:r>
          </a:p>
        </p:txBody>
      </p:sp>
      <p:sp>
        <p:nvSpPr>
          <p:cNvPr id="8" name="Title 1"/>
          <p:cNvSpPr txBox="1">
            <a:spLocks/>
          </p:cNvSpPr>
          <p:nvPr/>
        </p:nvSpPr>
        <p:spPr>
          <a:xfrm>
            <a:off x="3939512" y="21199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qu</a:t>
            </a:r>
          </a:p>
        </p:txBody>
      </p:sp>
      <p:sp>
        <p:nvSpPr>
          <p:cNvPr id="9" name="Title 1"/>
          <p:cNvSpPr txBox="1">
            <a:spLocks/>
          </p:cNvSpPr>
          <p:nvPr/>
        </p:nvSpPr>
        <p:spPr>
          <a:xfrm>
            <a:off x="6136325" y="21199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y</a:t>
            </a:r>
          </a:p>
        </p:txBody>
      </p:sp>
      <p:sp>
        <p:nvSpPr>
          <p:cNvPr id="10" name="Title 1"/>
          <p:cNvSpPr txBox="1">
            <a:spLocks/>
          </p:cNvSpPr>
          <p:nvPr/>
        </p:nvSpPr>
        <p:spPr>
          <a:xfrm>
            <a:off x="3940820" y="3453486"/>
            <a:ext cx="4295089"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quý</a:t>
            </a:r>
          </a:p>
        </p:txBody>
      </p:sp>
      <p:sp>
        <p:nvSpPr>
          <p:cNvPr id="14" name="Title 1"/>
          <p:cNvSpPr txBox="1">
            <a:spLocks/>
          </p:cNvSpPr>
          <p:nvPr/>
        </p:nvSpPr>
        <p:spPr>
          <a:xfrm>
            <a:off x="84640" y="5352717"/>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quy</a:t>
            </a:r>
          </a:p>
        </p:txBody>
      </p:sp>
      <p:sp>
        <p:nvSpPr>
          <p:cNvPr id="15" name="Title 1"/>
          <p:cNvSpPr txBox="1">
            <a:spLocks/>
          </p:cNvSpPr>
          <p:nvPr/>
        </p:nvSpPr>
        <p:spPr>
          <a:xfrm>
            <a:off x="2219932" y="5352717"/>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quỳ</a:t>
            </a:r>
          </a:p>
        </p:txBody>
      </p:sp>
      <p:sp>
        <p:nvSpPr>
          <p:cNvPr id="16" name="Title 1"/>
          <p:cNvSpPr txBox="1">
            <a:spLocks/>
          </p:cNvSpPr>
          <p:nvPr/>
        </p:nvSpPr>
        <p:spPr>
          <a:xfrm>
            <a:off x="4331193" y="5356201"/>
            <a:ext cx="1754932"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quý</a:t>
            </a:r>
          </a:p>
        </p:txBody>
      </p:sp>
      <p:sp>
        <p:nvSpPr>
          <p:cNvPr id="17" name="Title 1"/>
          <p:cNvSpPr txBox="1">
            <a:spLocks/>
          </p:cNvSpPr>
          <p:nvPr/>
        </p:nvSpPr>
        <p:spPr>
          <a:xfrm>
            <a:off x="6149040" y="535620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quỹ</a:t>
            </a:r>
          </a:p>
        </p:txBody>
      </p:sp>
      <p:sp>
        <p:nvSpPr>
          <p:cNvPr id="18" name="Title 1"/>
          <p:cNvSpPr txBox="1">
            <a:spLocks/>
          </p:cNvSpPr>
          <p:nvPr/>
        </p:nvSpPr>
        <p:spPr>
          <a:xfrm>
            <a:off x="8064070" y="535620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quỵ</a:t>
            </a:r>
          </a:p>
        </p:txBody>
      </p:sp>
      <p:sp>
        <p:nvSpPr>
          <p:cNvPr id="19" name="Title 1"/>
          <p:cNvSpPr txBox="1">
            <a:spLocks/>
          </p:cNvSpPr>
          <p:nvPr/>
        </p:nvSpPr>
        <p:spPr>
          <a:xfrm>
            <a:off x="9964587" y="535620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ý</a:t>
            </a:r>
          </a:p>
        </p:txBody>
      </p:sp>
      <p:sp>
        <p:nvSpPr>
          <p:cNvPr id="21" name="Title 1"/>
          <p:cNvSpPr txBox="1">
            <a:spLocks/>
          </p:cNvSpPr>
          <p:nvPr/>
        </p:nvSpPr>
        <p:spPr>
          <a:xfrm>
            <a:off x="904694"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
        <p:nvSpPr>
          <p:cNvPr id="22" name="Title 1"/>
          <p:cNvSpPr txBox="1">
            <a:spLocks/>
          </p:cNvSpPr>
          <p:nvPr/>
        </p:nvSpPr>
        <p:spPr>
          <a:xfrm>
            <a:off x="3038294"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
        <p:nvSpPr>
          <p:cNvPr id="23" name="Title 1"/>
          <p:cNvSpPr txBox="1">
            <a:spLocks/>
          </p:cNvSpPr>
          <p:nvPr/>
        </p:nvSpPr>
        <p:spPr>
          <a:xfrm>
            <a:off x="4967515"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3</a:t>
              </a:r>
            </a:p>
          </p:txBody>
        </p:sp>
      </p:grpSp>
      <p:sp>
        <p:nvSpPr>
          <p:cNvPr id="25" name="Title 1"/>
          <p:cNvSpPr txBox="1">
            <a:spLocks/>
          </p:cNvSpPr>
          <p:nvPr/>
        </p:nvSpPr>
        <p:spPr>
          <a:xfrm>
            <a:off x="5901412" y="367539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y</a:t>
            </a:r>
          </a:p>
        </p:txBody>
      </p:sp>
      <p:sp>
        <p:nvSpPr>
          <p:cNvPr id="29" name="Title 1"/>
          <p:cNvSpPr txBox="1">
            <a:spLocks/>
          </p:cNvSpPr>
          <p:nvPr/>
        </p:nvSpPr>
        <p:spPr>
          <a:xfrm>
            <a:off x="6977743" y="51738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
        <p:nvSpPr>
          <p:cNvPr id="30" name="Title 1"/>
          <p:cNvSpPr txBox="1">
            <a:spLocks/>
          </p:cNvSpPr>
          <p:nvPr/>
        </p:nvSpPr>
        <p:spPr>
          <a:xfrm>
            <a:off x="8891180" y="517840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
        <p:nvSpPr>
          <p:cNvPr id="31" name="Title 1"/>
          <p:cNvSpPr txBox="1">
            <a:spLocks/>
          </p:cNvSpPr>
          <p:nvPr/>
        </p:nvSpPr>
        <p:spPr>
          <a:xfrm>
            <a:off x="10228625" y="51738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fade">
                                      <p:cBhvr>
                                        <p:cTn id="50" dur="500"/>
                                        <p:tgtEl>
                                          <p:spTgt spid="1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4" grpId="0"/>
      <p:bldP spid="15" grpId="0"/>
      <p:bldP spid="16" grpId="0"/>
      <p:bldP spid="17" grpId="0"/>
      <p:bldP spid="19" grpId="0"/>
      <p:bldP spid="21" grpId="0"/>
      <p:bldP spid="22" grpId="0"/>
      <p:bldP spid="23" grpId="0"/>
      <p:bldP spid="25" grpId="0"/>
      <p:bldP spid="29" grpId="0"/>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314</Words>
  <Application>Microsoft Office PowerPoint</Application>
  <PresentationFormat>Widescreen</PresentationFormat>
  <Paragraphs>93</Paragraphs>
  <Slides>35</Slides>
  <Notes>15</Notes>
  <HiddenSlides>0</HiddenSlides>
  <MMClips>13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35</vt:i4>
      </vt:variant>
    </vt:vector>
  </HeadingPairs>
  <TitlesOfParts>
    <vt:vector size="52" baseType="lpstr">
      <vt:lpstr>Arrus-Black</vt:lpstr>
      <vt:lpstr>Bandit</vt:lpstr>
      <vt:lpstr>DomCasual</vt:lpstr>
      <vt:lpstr>.VnArial</vt:lpstr>
      <vt:lpstr>.VnCooper</vt:lpstr>
      <vt:lpstr>Arial</vt:lpstr>
      <vt:lpstr>Arial Rounded MT Bold</vt:lpstr>
      <vt:lpstr>Arial-Rounded</vt:lpstr>
      <vt:lpstr>Calibri</vt:lpstr>
      <vt:lpstr>Calibri Light</vt:lpstr>
      <vt:lpstr>HP001 4 hàng</vt:lpstr>
      <vt:lpstr>HP001 4H</vt:lpstr>
      <vt:lpstr>HP001 TD 4H</vt:lpstr>
      <vt:lpstr>HP-211</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cp:revision>
  <dcterms:created xsi:type="dcterms:W3CDTF">2021-08-22T01:17:19Z</dcterms:created>
  <dcterms:modified xsi:type="dcterms:W3CDTF">2023-03-07T08:16:42Z</dcterms:modified>
</cp:coreProperties>
</file>