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29" r:id="rId2"/>
    <p:sldId id="328" r:id="rId3"/>
    <p:sldId id="326" r:id="rId4"/>
    <p:sldId id="327" r:id="rId5"/>
    <p:sldId id="321" r:id="rId6"/>
    <p:sldId id="322" r:id="rId7"/>
    <p:sldId id="323" r:id="rId8"/>
    <p:sldId id="284" r:id="rId9"/>
    <p:sldId id="319" r:id="rId10"/>
    <p:sldId id="318" r:id="rId11"/>
    <p:sldId id="320" r:id="rId12"/>
    <p:sldId id="33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737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026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282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28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79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448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412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104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F1149-1FAB-4815-8ECD-686AF63CE8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5B957B-5E9A-453B-A836-D74F98D14B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60730-00F2-420F-AB86-FAAF5D0B5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9F702-956F-4A54-AE6B-90482B1200C6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730251-4A19-4004-9C66-A97FACF3D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47344-F0B1-4045-9CA4-697A2AC79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0E365-1E9C-46A3-B62F-7B5AFA5C4C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574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51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826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303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539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900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913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858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92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D26ABB92-876F-5D1E-CCD7-0475BB872CCC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300" y="285749"/>
            <a:ext cx="1533525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046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wmf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wmf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wmf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01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-276922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542925" y="219076"/>
            <a:ext cx="11306175" cy="5983352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47878FEA-BA39-4A2E-A2D4-0EB62BC2B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7774" y="302164"/>
            <a:ext cx="95535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just" defTabSz="457200">
              <a:spcBef>
                <a:spcPct val="50000"/>
              </a:spcBef>
              <a:buNone/>
            </a:pP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 mỗi viên gạch ghi các số 0, 2, 4 vào một ô có dấu “?” để được kết quả đúng.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6" name="图片 4">
            <a:extLst>
              <a:ext uri="{FF2B5EF4-FFF2-40B4-BE49-F238E27FC236}">
                <a16:creationId xmlns:a16="http://schemas.microsoft.com/office/drawing/2014/main" id="{A80221B0-4B2E-888D-1FE7-9F9C84F3689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482888"/>
            <a:ext cx="2375112" cy="237511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51DAFF1-3EAA-61A8-5D32-A286BD3157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9312" y="1438275"/>
            <a:ext cx="8988534" cy="359092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BDE043F-AD2F-A9F2-463F-BE98D3A820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8025" y="1504950"/>
            <a:ext cx="781050" cy="6477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318D8BF-CD0F-18C7-9388-B52DEB3413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8400" y="1419225"/>
            <a:ext cx="742950" cy="7429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685FD47-6DB2-EDCD-8637-329ADBC43D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38787" y="1495425"/>
            <a:ext cx="733425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12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00469 0.390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111E-6 L 0.18907 0.2597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53" y="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17188 0.126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4" y="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-276922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542925" y="219076"/>
            <a:ext cx="11306175" cy="5983352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47878FEA-BA39-4A2E-A2D4-0EB62BC2B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7774" y="302164"/>
            <a:ext cx="95535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just" defTabSz="457200">
              <a:spcBef>
                <a:spcPct val="50000"/>
              </a:spcBef>
              <a:buNone/>
              <a:defRPr/>
            </a:pP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cọc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âu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cọc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vẹt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cọc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6" name="图片 4">
            <a:extLst>
              <a:ext uri="{FF2B5EF4-FFF2-40B4-BE49-F238E27FC236}">
                <a16:creationId xmlns:a16="http://schemas.microsoft.com/office/drawing/2014/main" id="{A80221B0-4B2E-888D-1FE7-9F9C84F3689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482888"/>
            <a:ext cx="2375112" cy="23751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9B3303-6DB1-1226-EB15-91C1EBD568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550" y="1352550"/>
            <a:ext cx="9193028" cy="3009900"/>
          </a:xfrm>
          <a:prstGeom prst="rect">
            <a:avLst/>
          </a:prstGeo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19CE1865-55C7-CAE9-9939-78EDC6815B25}"/>
              </a:ext>
            </a:extLst>
          </p:cNvPr>
          <p:cNvSpPr/>
          <p:nvPr/>
        </p:nvSpPr>
        <p:spPr>
          <a:xfrm>
            <a:off x="2724974" y="4320831"/>
            <a:ext cx="7514602" cy="1718019"/>
          </a:xfrm>
          <a:prstGeom prst="roundRect">
            <a:avLst/>
          </a:prstGeom>
          <a:solidFill>
            <a:srgbClr val="F5B49B">
              <a:alpha val="8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Gợi ý: Muốn tìm số cọc ta lấy số ghi trên cọc cuối cùng trừ đi số ghi trên cọc đầu tiên rồi cộng thêm 1.</a:t>
            </a:r>
            <a:endParaRPr kumimoji="0" lang="fr-FR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2D79DF4D-1592-3A55-8850-9E69A8EC4D1E}"/>
              </a:ext>
            </a:extLst>
          </p:cNvPr>
          <p:cNvSpPr/>
          <p:nvPr/>
        </p:nvSpPr>
        <p:spPr>
          <a:xfrm>
            <a:off x="2696399" y="4524375"/>
            <a:ext cx="7514602" cy="1228726"/>
          </a:xfrm>
          <a:prstGeom prst="roundRect">
            <a:avLst/>
          </a:prstGeom>
          <a:solidFill>
            <a:srgbClr val="FFFF00">
              <a:alpha val="8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pt-BR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999 – 100 + 1 = 900 </a:t>
            </a:r>
            <a:r>
              <a:rPr lang="pt-BR" sz="3600" kern="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(</a:t>
            </a:r>
            <a:r>
              <a:rPr lang="pt-BR" sz="3600" kern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cái cọc)</a:t>
            </a:r>
            <a:endParaRPr kumimoji="0" lang="fr-FR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982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 animBg="1"/>
      <p:bldP spid="6" grpId="1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722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95055383535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5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868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3269" y="2238703"/>
            <a:ext cx="11550869" cy="1481959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25820"/>
            <a:ext cx="2939143" cy="3317214"/>
          </a:xfrm>
          <a:prstGeom prst="rect">
            <a:avLst/>
          </a:prstGeom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634" y="3888827"/>
            <a:ext cx="2708366" cy="279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55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 Same Side Corner Rectangle 41"/>
          <p:cNvSpPr/>
          <p:nvPr/>
        </p:nvSpPr>
        <p:spPr>
          <a:xfrm>
            <a:off x="533400" y="577137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2065898" y="4259864"/>
            <a:ext cx="7844583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2173708" y="5409320"/>
            <a:ext cx="7736774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noProof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noProof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600" b="1" noProof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noProof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noProof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2119803" y="3153354"/>
            <a:ext cx="7844583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826ACC-5A53-4FEE-9BD8-69D8929AE38A}"/>
              </a:ext>
            </a:extLst>
          </p:cNvPr>
          <p:cNvSpPr txBox="1"/>
          <p:nvPr/>
        </p:nvSpPr>
        <p:spPr>
          <a:xfrm>
            <a:off x="5638800" y="2505075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3EE7C46-F809-4D84-84E5-9CB04FFD84E7}"/>
              </a:ext>
            </a:extLst>
          </p:cNvPr>
          <p:cNvSpPr txBox="1"/>
          <p:nvPr/>
        </p:nvSpPr>
        <p:spPr>
          <a:xfrm>
            <a:off x="1770063" y="1084209"/>
            <a:ext cx="9877162" cy="1200329"/>
          </a:xfrm>
          <a:prstGeom prst="rect">
            <a:avLst/>
          </a:prstGeom>
          <a:solidFill>
            <a:schemeClr val="accent3">
              <a:lumMod val="20000"/>
              <a:lumOff val="80000"/>
              <a:alpha val="60000"/>
            </a:schemeClr>
          </a:solidFill>
          <a:ln w="38100">
            <a:solidFill>
              <a:schemeClr val="accent3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Câu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 1: Cho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biết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chữ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số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 4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trong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số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: 46 305 678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thuộc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hàng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nào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,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lớp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nào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0433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 Same Side Corner Rectangle 41"/>
          <p:cNvSpPr/>
          <p:nvPr/>
        </p:nvSpPr>
        <p:spPr>
          <a:xfrm>
            <a:off x="533400" y="577137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3628289" y="5317035"/>
            <a:ext cx="3743766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3650061" y="4317305"/>
            <a:ext cx="3639263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3680541" y="3350697"/>
            <a:ext cx="3639263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 &gt;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826ACC-5A53-4FEE-9BD8-69D8929AE38A}"/>
              </a:ext>
            </a:extLst>
          </p:cNvPr>
          <p:cNvSpPr txBox="1"/>
          <p:nvPr/>
        </p:nvSpPr>
        <p:spPr>
          <a:xfrm>
            <a:off x="5638800" y="2505075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BA51BF-6734-409E-96B7-E4C0E6D03902}"/>
              </a:ext>
            </a:extLst>
          </p:cNvPr>
          <p:cNvSpPr txBox="1"/>
          <p:nvPr/>
        </p:nvSpPr>
        <p:spPr>
          <a:xfrm>
            <a:off x="2621533" y="1066800"/>
            <a:ext cx="6483277" cy="1200329"/>
          </a:xfrm>
          <a:prstGeom prst="rect">
            <a:avLst/>
          </a:prstGeom>
          <a:solidFill>
            <a:schemeClr val="accent3">
              <a:lumMod val="20000"/>
              <a:lumOff val="80000"/>
              <a:alpha val="60000"/>
            </a:schemeClr>
          </a:solidFill>
          <a:ln w="38100">
            <a:solidFill>
              <a:schemeClr val="accent3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lvl="0"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altLang="zh-CN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Câu</a:t>
            </a:r>
            <a:r>
              <a:rPr lang="en-US" altLang="zh-CN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 2:  So </a:t>
            </a:r>
            <a:r>
              <a:rPr lang="en-US" altLang="zh-CN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sánh</a:t>
            </a:r>
            <a:r>
              <a:rPr lang="en-US" altLang="zh-CN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altLang="zh-CN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hai</a:t>
            </a:r>
            <a:r>
              <a:rPr lang="en-US" altLang="zh-CN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altLang="zh-CN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số</a:t>
            </a:r>
            <a:r>
              <a:rPr lang="en-US" altLang="zh-CN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altLang="zh-CN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sau</a:t>
            </a:r>
            <a:r>
              <a:rPr lang="en-US" altLang="zh-CN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: </a:t>
            </a:r>
          </a:p>
          <a:p>
            <a:pPr lvl="0"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altLang="zh-CN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12 408 760 … 12 488 540</a:t>
            </a:r>
          </a:p>
        </p:txBody>
      </p:sp>
    </p:spTree>
    <p:extLst>
      <p:ext uri="{BB962C8B-B14F-4D97-AF65-F5344CB8AC3E}">
        <p14:creationId xmlns:p14="http://schemas.microsoft.com/office/powerpoint/2010/main" val="36482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 Same Side Corner Rectangle 41"/>
          <p:cNvSpPr/>
          <p:nvPr/>
        </p:nvSpPr>
        <p:spPr>
          <a:xfrm>
            <a:off x="533400" y="577137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3684895" y="3136793"/>
            <a:ext cx="3743766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84 100 000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3737146" y="5409319"/>
            <a:ext cx="3639263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83 991 984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3745855" y="4289617"/>
            <a:ext cx="3639263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78 990 878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826ACC-5A53-4FEE-9BD8-69D8929AE38A}"/>
              </a:ext>
            </a:extLst>
          </p:cNvPr>
          <p:cNvSpPr txBox="1"/>
          <p:nvPr/>
        </p:nvSpPr>
        <p:spPr>
          <a:xfrm>
            <a:off x="5638800" y="2505075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8" name="矩形 6">
            <a:extLst>
              <a:ext uri="{FF2B5EF4-FFF2-40B4-BE49-F238E27FC236}">
                <a16:creationId xmlns:a16="http://schemas.microsoft.com/office/drawing/2014/main" id="{9A78736F-173D-41F0-8992-7AA18563AB40}"/>
              </a:ext>
            </a:extLst>
          </p:cNvPr>
          <p:cNvSpPr/>
          <p:nvPr/>
        </p:nvSpPr>
        <p:spPr>
          <a:xfrm>
            <a:off x="2017060" y="741210"/>
            <a:ext cx="81354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78 990 878; </a:t>
            </a:r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84 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100 000</a:t>
            </a:r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;  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83 991 984</a:t>
            </a:r>
          </a:p>
        </p:txBody>
      </p:sp>
    </p:spTree>
    <p:extLst>
      <p:ext uri="{BB962C8B-B14F-4D97-AF65-F5344CB8AC3E}">
        <p14:creationId xmlns:p14="http://schemas.microsoft.com/office/powerpoint/2010/main" val="392872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1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3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4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-276922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542925" y="655572"/>
            <a:ext cx="11306175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1D41198-154F-4C4F-B961-AC314F4A99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6" b="73333"/>
          <a:stretch/>
        </p:blipFill>
        <p:spPr>
          <a:xfrm>
            <a:off x="8324632" y="4075832"/>
            <a:ext cx="4828604" cy="3246120"/>
          </a:xfrm>
          <a:prstGeom prst="rect">
            <a:avLst/>
          </a:prstGeom>
        </p:spPr>
      </p:pic>
      <p:sp>
        <p:nvSpPr>
          <p:cNvPr id="10" name="Text Box 10">
            <a:extLst>
              <a:ext uri="{FF2B5EF4-FFF2-40B4-BE49-F238E27FC236}">
                <a16:creationId xmlns:a16="http://schemas.microsoft.com/office/drawing/2014/main" id="{47878FEA-BA39-4A2E-A2D4-0EB62BC2B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7325" y="921289"/>
            <a:ext cx="930592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just" defTabSz="457200">
              <a:spcBef>
                <a:spcPct val="50000"/>
              </a:spcBef>
              <a:buNone/>
            </a:pP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US" altLang="en-US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altLang="en-US" sz="3200" b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3F888B-8532-01F6-5C0B-D83C208B6D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37" y="2371725"/>
            <a:ext cx="10844213" cy="742950"/>
          </a:xfrm>
          <a:prstGeom prst="rect">
            <a:avLst/>
          </a:prstGeom>
        </p:spPr>
      </p:pic>
      <p:sp>
        <p:nvSpPr>
          <p:cNvPr id="7" name="Right Brace 6">
            <a:extLst>
              <a:ext uri="{FF2B5EF4-FFF2-40B4-BE49-F238E27FC236}">
                <a16:creationId xmlns:a16="http://schemas.microsoft.com/office/drawing/2014/main" id="{451715D7-D6D9-A6D7-117D-FC699AFE57BE}"/>
              </a:ext>
            </a:extLst>
          </p:cNvPr>
          <p:cNvSpPr/>
          <p:nvPr/>
        </p:nvSpPr>
        <p:spPr>
          <a:xfrm rot="5400000">
            <a:off x="4751618" y="2732980"/>
            <a:ext cx="271460" cy="566737"/>
          </a:xfrm>
          <a:prstGeom prst="rightBrace">
            <a:avLst>
              <a:gd name="adj1" fmla="val 47818"/>
              <a:gd name="adj2" fmla="val 5000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88A67A-CFA1-B254-6DAD-8C7D2A46E301}"/>
              </a:ext>
            </a:extLst>
          </p:cNvPr>
          <p:cNvSpPr txBox="1"/>
          <p:nvPr/>
        </p:nvSpPr>
        <p:spPr>
          <a:xfrm>
            <a:off x="714375" y="3334958"/>
            <a:ext cx="8508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Right Brace 36">
            <a:extLst>
              <a:ext uri="{FF2B5EF4-FFF2-40B4-BE49-F238E27FC236}">
                <a16:creationId xmlns:a16="http://schemas.microsoft.com/office/drawing/2014/main" id="{C9A0AD73-17F9-6EDE-E808-C6BB3D289FD1}"/>
              </a:ext>
            </a:extLst>
          </p:cNvPr>
          <p:cNvSpPr/>
          <p:nvPr/>
        </p:nvSpPr>
        <p:spPr>
          <a:xfrm rot="5400000">
            <a:off x="6562728" y="2743202"/>
            <a:ext cx="271460" cy="566737"/>
          </a:xfrm>
          <a:prstGeom prst="rightBrace">
            <a:avLst>
              <a:gd name="adj1" fmla="val 47818"/>
              <a:gd name="adj2" fmla="val 5000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6C5A055-A509-FC29-2350-54951F8E9E49}"/>
              </a:ext>
            </a:extLst>
          </p:cNvPr>
          <p:cNvSpPr txBox="1"/>
          <p:nvPr/>
        </p:nvSpPr>
        <p:spPr>
          <a:xfrm>
            <a:off x="6248403" y="3133726"/>
            <a:ext cx="99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42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animBg="1"/>
      <p:bldP spid="8" grpId="0"/>
      <p:bldP spid="37" grpId="0" animBg="1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-276922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542925" y="0"/>
            <a:ext cx="11306175" cy="6202427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47878FEA-BA39-4A2E-A2D4-0EB62BC2B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8725" y="264064"/>
            <a:ext cx="962025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just" defTabSz="457200">
              <a:spcBef>
                <a:spcPct val="50000"/>
              </a:spcBef>
              <a:buNone/>
            </a:pP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tiểu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(Theo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niên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giám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2017, 2018, 2019, 2020).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tiểu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tăng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dần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05DDD1-C0EC-5CCA-B877-AFBDCB338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9275" y="2433637"/>
            <a:ext cx="9274176" cy="317658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DBC5EE2-B85F-100A-337F-6856D9BF2569}"/>
              </a:ext>
            </a:extLst>
          </p:cNvPr>
          <p:cNvCxnSpPr/>
          <p:nvPr/>
        </p:nvCxnSpPr>
        <p:spPr>
          <a:xfrm>
            <a:off x="1352550" y="1619250"/>
            <a:ext cx="71723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0F00328-201A-2BA5-E977-5178F789CCD9}"/>
              </a:ext>
            </a:extLst>
          </p:cNvPr>
          <p:cNvCxnSpPr/>
          <p:nvPr/>
        </p:nvCxnSpPr>
        <p:spPr>
          <a:xfrm>
            <a:off x="5695950" y="2790825"/>
            <a:ext cx="1514475" cy="162877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C999340-93F8-8B61-BACA-A144288B58BE}"/>
              </a:ext>
            </a:extLst>
          </p:cNvPr>
          <p:cNvCxnSpPr>
            <a:cxnSpLocks/>
          </p:cNvCxnSpPr>
          <p:nvPr/>
        </p:nvCxnSpPr>
        <p:spPr>
          <a:xfrm flipV="1">
            <a:off x="5715000" y="2781300"/>
            <a:ext cx="1543050" cy="75247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9752D76-6C50-F541-2E4D-67CD04E2B09E}"/>
              </a:ext>
            </a:extLst>
          </p:cNvPr>
          <p:cNvCxnSpPr>
            <a:cxnSpLocks/>
          </p:cNvCxnSpPr>
          <p:nvPr/>
        </p:nvCxnSpPr>
        <p:spPr>
          <a:xfrm>
            <a:off x="5686425" y="4476750"/>
            <a:ext cx="1543050" cy="85725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184F819-734D-1EE7-C9CD-78B761756B3C}"/>
              </a:ext>
            </a:extLst>
          </p:cNvPr>
          <p:cNvCxnSpPr>
            <a:cxnSpLocks/>
          </p:cNvCxnSpPr>
          <p:nvPr/>
        </p:nvCxnSpPr>
        <p:spPr>
          <a:xfrm flipV="1">
            <a:off x="5705475" y="3771900"/>
            <a:ext cx="1571625" cy="144780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752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321</Words>
  <Application>Microsoft Office PowerPoint</Application>
  <PresentationFormat>Widescreen</PresentationFormat>
  <Paragraphs>74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.VnBlack</vt:lpstr>
      <vt:lpstr>Arial</vt:lpstr>
      <vt:lpstr>Calibri</vt:lpstr>
      <vt:lpstr>Calibri Light</vt:lpstr>
      <vt:lpstr>Cambria</vt:lpstr>
      <vt:lpstr>等线</vt:lpstr>
      <vt:lpstr>Lato Regular</vt:lpstr>
      <vt:lpstr>Times New Roman</vt:lpstr>
      <vt:lpstr>1_Office Theme</vt:lpstr>
      <vt:lpstr>PowerPoint Presentation</vt:lpstr>
      <vt:lpstr>PowerPoint Presentation</vt:lpstr>
      <vt:lpstr>PowerPoint Presentation</vt:lpstr>
      <vt:lpstr>RUNG CHUÔNG VÀNG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27</cp:revision>
  <dcterms:created xsi:type="dcterms:W3CDTF">2023-08-10T04:15:10Z</dcterms:created>
  <dcterms:modified xsi:type="dcterms:W3CDTF">2024-10-22T08:07:41Z</dcterms:modified>
</cp:coreProperties>
</file>